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7" r:id="rId2"/>
    <p:sldId id="283" r:id="rId3"/>
    <p:sldId id="260" r:id="rId4"/>
    <p:sldId id="296" r:id="rId5"/>
    <p:sldId id="258" r:id="rId6"/>
    <p:sldId id="289" r:id="rId7"/>
    <p:sldId id="293" r:id="rId8"/>
    <p:sldId id="302" r:id="rId9"/>
    <p:sldId id="259" r:id="rId10"/>
    <p:sldId id="268" r:id="rId11"/>
    <p:sldId id="305" r:id="rId12"/>
    <p:sldId id="265" r:id="rId13"/>
    <p:sldId id="304" r:id="rId14"/>
    <p:sldId id="273" r:id="rId15"/>
    <p:sldId id="274" r:id="rId16"/>
    <p:sldId id="277" r:id="rId17"/>
    <p:sldId id="275" r:id="rId18"/>
    <p:sldId id="261" r:id="rId19"/>
    <p:sldId id="297" r:id="rId20"/>
    <p:sldId id="276" r:id="rId21"/>
    <p:sldId id="278" r:id="rId22"/>
    <p:sldId id="303" r:id="rId23"/>
    <p:sldId id="282" r:id="rId24"/>
    <p:sldId id="301" r:id="rId25"/>
    <p:sldId id="284" r:id="rId26"/>
    <p:sldId id="285" r:id="rId27"/>
    <p:sldId id="286" r:id="rId28"/>
    <p:sldId id="287" r:id="rId29"/>
    <p:sldId id="300" r:id="rId30"/>
    <p:sldId id="306" r:id="rId31"/>
    <p:sldId id="299" r:id="rId32"/>
    <p:sldId id="290" r:id="rId33"/>
    <p:sldId id="292" r:id="rId34"/>
    <p:sldId id="270" r:id="rId35"/>
    <p:sldId id="295" r:id="rId36"/>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81" autoAdjust="0"/>
    <p:restoredTop sz="95574"/>
  </p:normalViewPr>
  <p:slideViewPr>
    <p:cSldViewPr snapToGrid="0">
      <p:cViewPr varScale="1">
        <p:scale>
          <a:sx n="109" d="100"/>
          <a:sy n="109"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793F34C-FA14-4CFC-8FD5-2BEF9EBEC8BE}" type="datetimeFigureOut">
              <a:rPr lang="it-IT" smtClean="0"/>
              <a:t>17/05/2023</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1A077280-39B6-4A75-80DC-D4FC80EAA9CD}" type="slidenum">
              <a:rPr lang="it-IT" smtClean="0"/>
              <a:t>‹N›</a:t>
            </a:fld>
            <a:endParaRPr lang="it-IT"/>
          </a:p>
        </p:txBody>
      </p:sp>
    </p:spTree>
    <p:extLst>
      <p:ext uri="{BB962C8B-B14F-4D97-AF65-F5344CB8AC3E}">
        <p14:creationId xmlns:p14="http://schemas.microsoft.com/office/powerpoint/2010/main" val="3407526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1A077280-39B6-4A75-80DC-D4FC80EAA9CD}" type="slidenum">
              <a:rPr lang="it-IT" smtClean="0"/>
              <a:t>12</a:t>
            </a:fld>
            <a:endParaRPr lang="it-IT"/>
          </a:p>
        </p:txBody>
      </p:sp>
    </p:spTree>
    <p:extLst>
      <p:ext uri="{BB962C8B-B14F-4D97-AF65-F5344CB8AC3E}">
        <p14:creationId xmlns:p14="http://schemas.microsoft.com/office/powerpoint/2010/main" val="3133853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1A077280-39B6-4A75-80DC-D4FC80EAA9CD}" type="slidenum">
              <a:rPr lang="it-IT" smtClean="0"/>
              <a:t>24</a:t>
            </a:fld>
            <a:endParaRPr lang="it-IT"/>
          </a:p>
        </p:txBody>
      </p:sp>
    </p:spTree>
    <p:extLst>
      <p:ext uri="{BB962C8B-B14F-4D97-AF65-F5344CB8AC3E}">
        <p14:creationId xmlns:p14="http://schemas.microsoft.com/office/powerpoint/2010/main" val="20061226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51C2DF-BCFF-1A84-BE4A-8DB8A6FC08B0}"/>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85A919CD-D53A-29CC-D243-F77C9E873D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212A15B0-F0E0-669F-86CC-1CE7968D4F45}"/>
              </a:ext>
            </a:extLst>
          </p:cNvPr>
          <p:cNvSpPr>
            <a:spLocks noGrp="1"/>
          </p:cNvSpPr>
          <p:nvPr>
            <p:ph type="dt" sz="half" idx="10"/>
          </p:nvPr>
        </p:nvSpPr>
        <p:spPr/>
        <p:txBody>
          <a:bodyPr/>
          <a:lstStyle/>
          <a:p>
            <a:fld id="{B58267BD-61DA-3B49-879B-28B872ACEC6C}" type="datetime1">
              <a:rPr lang="it-IT" smtClean="0"/>
              <a:t>17/05/2023</a:t>
            </a:fld>
            <a:endParaRPr lang="it-IT"/>
          </a:p>
        </p:txBody>
      </p:sp>
      <p:sp>
        <p:nvSpPr>
          <p:cNvPr id="5" name="Segnaposto piè di pagina 4">
            <a:extLst>
              <a:ext uri="{FF2B5EF4-FFF2-40B4-BE49-F238E27FC236}">
                <a16:creationId xmlns:a16="http://schemas.microsoft.com/office/drawing/2014/main" id="{DB89A950-4D65-048D-CB9B-F53670F48FB3}"/>
              </a:ext>
            </a:extLst>
          </p:cNvPr>
          <p:cNvSpPr>
            <a:spLocks noGrp="1"/>
          </p:cNvSpPr>
          <p:nvPr>
            <p:ph type="ftr" sz="quarter" idx="11"/>
          </p:nvPr>
        </p:nvSpPr>
        <p:spPr/>
        <p:txBody>
          <a:bodyPr/>
          <a:lstStyle/>
          <a:p>
            <a:r>
              <a:rPr lang="it-IT"/>
              <a:t> NOTAIO GIANDOMENICO BONITO                                                                        LA TRASFORMAZIONE DEGLI ENTI SENZA SCOPO DI LUCRO                                                                                            17 MAGGIO 2023</a:t>
            </a:r>
          </a:p>
        </p:txBody>
      </p:sp>
      <p:sp>
        <p:nvSpPr>
          <p:cNvPr id="6" name="Segnaposto numero diapositiva 5">
            <a:extLst>
              <a:ext uri="{FF2B5EF4-FFF2-40B4-BE49-F238E27FC236}">
                <a16:creationId xmlns:a16="http://schemas.microsoft.com/office/drawing/2014/main" id="{7118CEFF-755B-3B45-FCC8-09752D094F6D}"/>
              </a:ext>
            </a:extLst>
          </p:cNvPr>
          <p:cNvSpPr>
            <a:spLocks noGrp="1"/>
          </p:cNvSpPr>
          <p:nvPr>
            <p:ph type="sldNum" sz="quarter" idx="12"/>
          </p:nvPr>
        </p:nvSpPr>
        <p:spPr/>
        <p:txBody>
          <a:bodyPr/>
          <a:lstStyle/>
          <a:p>
            <a:fld id="{CB5F59B9-0A9D-4A6F-A2D0-7071837465A7}" type="slidenum">
              <a:rPr lang="it-IT" smtClean="0"/>
              <a:t>‹N›</a:t>
            </a:fld>
            <a:endParaRPr lang="it-IT"/>
          </a:p>
        </p:txBody>
      </p:sp>
    </p:spTree>
    <p:extLst>
      <p:ext uri="{BB962C8B-B14F-4D97-AF65-F5344CB8AC3E}">
        <p14:creationId xmlns:p14="http://schemas.microsoft.com/office/powerpoint/2010/main" val="1266119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A725BD-E338-DEAC-2657-8A7FB101E6C5}"/>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D7524A8F-66F2-464E-759A-E242650CF322}"/>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81412B7-4DE6-813F-D609-CF1FDE0B575E}"/>
              </a:ext>
            </a:extLst>
          </p:cNvPr>
          <p:cNvSpPr>
            <a:spLocks noGrp="1"/>
          </p:cNvSpPr>
          <p:nvPr>
            <p:ph type="dt" sz="half" idx="10"/>
          </p:nvPr>
        </p:nvSpPr>
        <p:spPr/>
        <p:txBody>
          <a:bodyPr/>
          <a:lstStyle/>
          <a:p>
            <a:fld id="{CB880FBB-B1E2-3541-BF06-99B19CAC02F4}" type="datetime1">
              <a:rPr lang="it-IT" smtClean="0"/>
              <a:t>17/05/2023</a:t>
            </a:fld>
            <a:endParaRPr lang="it-IT"/>
          </a:p>
        </p:txBody>
      </p:sp>
      <p:sp>
        <p:nvSpPr>
          <p:cNvPr id="5" name="Segnaposto piè di pagina 4">
            <a:extLst>
              <a:ext uri="{FF2B5EF4-FFF2-40B4-BE49-F238E27FC236}">
                <a16:creationId xmlns:a16="http://schemas.microsoft.com/office/drawing/2014/main" id="{5855BEE6-3E1B-4E7D-8886-85D0D973211E}"/>
              </a:ext>
            </a:extLst>
          </p:cNvPr>
          <p:cNvSpPr>
            <a:spLocks noGrp="1"/>
          </p:cNvSpPr>
          <p:nvPr>
            <p:ph type="ftr" sz="quarter" idx="11"/>
          </p:nvPr>
        </p:nvSpPr>
        <p:spPr/>
        <p:txBody>
          <a:bodyPr/>
          <a:lstStyle/>
          <a:p>
            <a:r>
              <a:rPr lang="it-IT"/>
              <a:t> NOTAIO GIANDOMENICO BONITO                                                                        LA TRASFORMAZIONE DEGLI ENTI SENZA SCOPO DI LUCRO                                                                                            17 MAGGIO 2023</a:t>
            </a:r>
          </a:p>
        </p:txBody>
      </p:sp>
      <p:sp>
        <p:nvSpPr>
          <p:cNvPr id="6" name="Segnaposto numero diapositiva 5">
            <a:extLst>
              <a:ext uri="{FF2B5EF4-FFF2-40B4-BE49-F238E27FC236}">
                <a16:creationId xmlns:a16="http://schemas.microsoft.com/office/drawing/2014/main" id="{EDC1547C-EB58-45D1-C682-96F011F7AFCF}"/>
              </a:ext>
            </a:extLst>
          </p:cNvPr>
          <p:cNvSpPr>
            <a:spLocks noGrp="1"/>
          </p:cNvSpPr>
          <p:nvPr>
            <p:ph type="sldNum" sz="quarter" idx="12"/>
          </p:nvPr>
        </p:nvSpPr>
        <p:spPr/>
        <p:txBody>
          <a:bodyPr/>
          <a:lstStyle/>
          <a:p>
            <a:fld id="{CB5F59B9-0A9D-4A6F-A2D0-7071837465A7}" type="slidenum">
              <a:rPr lang="it-IT" smtClean="0"/>
              <a:t>‹N›</a:t>
            </a:fld>
            <a:endParaRPr lang="it-IT"/>
          </a:p>
        </p:txBody>
      </p:sp>
    </p:spTree>
    <p:extLst>
      <p:ext uri="{BB962C8B-B14F-4D97-AF65-F5344CB8AC3E}">
        <p14:creationId xmlns:p14="http://schemas.microsoft.com/office/powerpoint/2010/main" val="2826740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447704C3-949F-6487-25DD-ABC0249975E7}"/>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2791D3A-F68C-B942-FFFB-D5D584762962}"/>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E95E55F-6732-7CF3-05F5-63F803E100BD}"/>
              </a:ext>
            </a:extLst>
          </p:cNvPr>
          <p:cNvSpPr>
            <a:spLocks noGrp="1"/>
          </p:cNvSpPr>
          <p:nvPr>
            <p:ph type="dt" sz="half" idx="10"/>
          </p:nvPr>
        </p:nvSpPr>
        <p:spPr/>
        <p:txBody>
          <a:bodyPr/>
          <a:lstStyle/>
          <a:p>
            <a:fld id="{21F987A3-282D-B84D-AFFB-56AFD60CA037}" type="datetime1">
              <a:rPr lang="it-IT" smtClean="0"/>
              <a:t>17/05/2023</a:t>
            </a:fld>
            <a:endParaRPr lang="it-IT"/>
          </a:p>
        </p:txBody>
      </p:sp>
      <p:sp>
        <p:nvSpPr>
          <p:cNvPr id="5" name="Segnaposto piè di pagina 4">
            <a:extLst>
              <a:ext uri="{FF2B5EF4-FFF2-40B4-BE49-F238E27FC236}">
                <a16:creationId xmlns:a16="http://schemas.microsoft.com/office/drawing/2014/main" id="{BA8D0E1C-6A36-20AC-953F-93CBF2F9F99C}"/>
              </a:ext>
            </a:extLst>
          </p:cNvPr>
          <p:cNvSpPr>
            <a:spLocks noGrp="1"/>
          </p:cNvSpPr>
          <p:nvPr>
            <p:ph type="ftr" sz="quarter" idx="11"/>
          </p:nvPr>
        </p:nvSpPr>
        <p:spPr/>
        <p:txBody>
          <a:bodyPr/>
          <a:lstStyle/>
          <a:p>
            <a:r>
              <a:rPr lang="it-IT"/>
              <a:t> NOTAIO GIANDOMENICO BONITO                                                                        LA TRASFORMAZIONE DEGLI ENTI SENZA SCOPO DI LUCRO                                                                                            17 MAGGIO 2023</a:t>
            </a:r>
          </a:p>
        </p:txBody>
      </p:sp>
      <p:sp>
        <p:nvSpPr>
          <p:cNvPr id="6" name="Segnaposto numero diapositiva 5">
            <a:extLst>
              <a:ext uri="{FF2B5EF4-FFF2-40B4-BE49-F238E27FC236}">
                <a16:creationId xmlns:a16="http://schemas.microsoft.com/office/drawing/2014/main" id="{621F1A24-753B-36D5-B208-140E008461A5}"/>
              </a:ext>
            </a:extLst>
          </p:cNvPr>
          <p:cNvSpPr>
            <a:spLocks noGrp="1"/>
          </p:cNvSpPr>
          <p:nvPr>
            <p:ph type="sldNum" sz="quarter" idx="12"/>
          </p:nvPr>
        </p:nvSpPr>
        <p:spPr/>
        <p:txBody>
          <a:bodyPr/>
          <a:lstStyle/>
          <a:p>
            <a:fld id="{CB5F59B9-0A9D-4A6F-A2D0-7071837465A7}" type="slidenum">
              <a:rPr lang="it-IT" smtClean="0"/>
              <a:t>‹N›</a:t>
            </a:fld>
            <a:endParaRPr lang="it-IT"/>
          </a:p>
        </p:txBody>
      </p:sp>
    </p:spTree>
    <p:extLst>
      <p:ext uri="{BB962C8B-B14F-4D97-AF65-F5344CB8AC3E}">
        <p14:creationId xmlns:p14="http://schemas.microsoft.com/office/powerpoint/2010/main" val="2138007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50580B-83F8-34E9-9377-4AD0A3B8053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3CA7B82-47C1-0D8F-8AD0-CCF6311753E0}"/>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27E44E5-D8EB-3E20-61D8-C9EF465E04BB}"/>
              </a:ext>
            </a:extLst>
          </p:cNvPr>
          <p:cNvSpPr>
            <a:spLocks noGrp="1"/>
          </p:cNvSpPr>
          <p:nvPr>
            <p:ph type="dt" sz="half" idx="10"/>
          </p:nvPr>
        </p:nvSpPr>
        <p:spPr/>
        <p:txBody>
          <a:bodyPr/>
          <a:lstStyle/>
          <a:p>
            <a:fld id="{A1F266CD-D7D4-704B-9AFF-DEB495888417}" type="datetime1">
              <a:rPr lang="it-IT" smtClean="0"/>
              <a:t>17/05/2023</a:t>
            </a:fld>
            <a:endParaRPr lang="it-IT"/>
          </a:p>
        </p:txBody>
      </p:sp>
      <p:sp>
        <p:nvSpPr>
          <p:cNvPr id="5" name="Segnaposto piè di pagina 4">
            <a:extLst>
              <a:ext uri="{FF2B5EF4-FFF2-40B4-BE49-F238E27FC236}">
                <a16:creationId xmlns:a16="http://schemas.microsoft.com/office/drawing/2014/main" id="{383DA880-1904-6B7A-D322-4373166EB57A}"/>
              </a:ext>
            </a:extLst>
          </p:cNvPr>
          <p:cNvSpPr>
            <a:spLocks noGrp="1"/>
          </p:cNvSpPr>
          <p:nvPr>
            <p:ph type="ftr" sz="quarter" idx="11"/>
          </p:nvPr>
        </p:nvSpPr>
        <p:spPr/>
        <p:txBody>
          <a:bodyPr/>
          <a:lstStyle/>
          <a:p>
            <a:r>
              <a:rPr lang="it-IT"/>
              <a:t> NOTAIO GIANDOMENICO BONITO                                                                        LA TRASFORMAZIONE DEGLI ENTI SENZA SCOPO DI LUCRO                                                                                            17 MAGGIO 2023</a:t>
            </a:r>
          </a:p>
        </p:txBody>
      </p:sp>
      <p:sp>
        <p:nvSpPr>
          <p:cNvPr id="6" name="Segnaposto numero diapositiva 5">
            <a:extLst>
              <a:ext uri="{FF2B5EF4-FFF2-40B4-BE49-F238E27FC236}">
                <a16:creationId xmlns:a16="http://schemas.microsoft.com/office/drawing/2014/main" id="{A67617C5-8E1E-D48D-81C8-A40F0DD01217}"/>
              </a:ext>
            </a:extLst>
          </p:cNvPr>
          <p:cNvSpPr>
            <a:spLocks noGrp="1"/>
          </p:cNvSpPr>
          <p:nvPr>
            <p:ph type="sldNum" sz="quarter" idx="12"/>
          </p:nvPr>
        </p:nvSpPr>
        <p:spPr/>
        <p:txBody>
          <a:bodyPr/>
          <a:lstStyle/>
          <a:p>
            <a:fld id="{CB5F59B9-0A9D-4A6F-A2D0-7071837465A7}" type="slidenum">
              <a:rPr lang="it-IT" smtClean="0"/>
              <a:t>‹N›</a:t>
            </a:fld>
            <a:endParaRPr lang="it-IT"/>
          </a:p>
        </p:txBody>
      </p:sp>
    </p:spTree>
    <p:extLst>
      <p:ext uri="{BB962C8B-B14F-4D97-AF65-F5344CB8AC3E}">
        <p14:creationId xmlns:p14="http://schemas.microsoft.com/office/powerpoint/2010/main" val="1685270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0D43AA-BD4F-5AAC-BFDC-707F106E8CA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6DC0667-B715-726C-A1AB-805C88A325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4431B3E-8E17-359A-FB70-1F60EE6A196F}"/>
              </a:ext>
            </a:extLst>
          </p:cNvPr>
          <p:cNvSpPr>
            <a:spLocks noGrp="1"/>
          </p:cNvSpPr>
          <p:nvPr>
            <p:ph type="dt" sz="half" idx="10"/>
          </p:nvPr>
        </p:nvSpPr>
        <p:spPr/>
        <p:txBody>
          <a:bodyPr/>
          <a:lstStyle/>
          <a:p>
            <a:fld id="{136D3682-09A6-7840-A576-E6362B540F48}" type="datetime1">
              <a:rPr lang="it-IT" smtClean="0"/>
              <a:t>17/05/2023</a:t>
            </a:fld>
            <a:endParaRPr lang="it-IT"/>
          </a:p>
        </p:txBody>
      </p:sp>
      <p:sp>
        <p:nvSpPr>
          <p:cNvPr id="5" name="Segnaposto piè di pagina 4">
            <a:extLst>
              <a:ext uri="{FF2B5EF4-FFF2-40B4-BE49-F238E27FC236}">
                <a16:creationId xmlns:a16="http://schemas.microsoft.com/office/drawing/2014/main" id="{E1571FF1-CEAB-C65A-5EC4-5BF4844BCCD1}"/>
              </a:ext>
            </a:extLst>
          </p:cNvPr>
          <p:cNvSpPr>
            <a:spLocks noGrp="1"/>
          </p:cNvSpPr>
          <p:nvPr>
            <p:ph type="ftr" sz="quarter" idx="11"/>
          </p:nvPr>
        </p:nvSpPr>
        <p:spPr/>
        <p:txBody>
          <a:bodyPr/>
          <a:lstStyle/>
          <a:p>
            <a:r>
              <a:rPr lang="it-IT"/>
              <a:t> NOTAIO GIANDOMENICO BONITO                                                                        LA TRASFORMAZIONE DEGLI ENTI SENZA SCOPO DI LUCRO                                                                                            17 MAGGIO 2023</a:t>
            </a:r>
          </a:p>
        </p:txBody>
      </p:sp>
      <p:sp>
        <p:nvSpPr>
          <p:cNvPr id="6" name="Segnaposto numero diapositiva 5">
            <a:extLst>
              <a:ext uri="{FF2B5EF4-FFF2-40B4-BE49-F238E27FC236}">
                <a16:creationId xmlns:a16="http://schemas.microsoft.com/office/drawing/2014/main" id="{99B2586D-4E5E-E188-A976-AA978FB73C7B}"/>
              </a:ext>
            </a:extLst>
          </p:cNvPr>
          <p:cNvSpPr>
            <a:spLocks noGrp="1"/>
          </p:cNvSpPr>
          <p:nvPr>
            <p:ph type="sldNum" sz="quarter" idx="12"/>
          </p:nvPr>
        </p:nvSpPr>
        <p:spPr/>
        <p:txBody>
          <a:bodyPr/>
          <a:lstStyle/>
          <a:p>
            <a:fld id="{CB5F59B9-0A9D-4A6F-A2D0-7071837465A7}" type="slidenum">
              <a:rPr lang="it-IT" smtClean="0"/>
              <a:t>‹N›</a:t>
            </a:fld>
            <a:endParaRPr lang="it-IT"/>
          </a:p>
        </p:txBody>
      </p:sp>
    </p:spTree>
    <p:extLst>
      <p:ext uri="{BB962C8B-B14F-4D97-AF65-F5344CB8AC3E}">
        <p14:creationId xmlns:p14="http://schemas.microsoft.com/office/powerpoint/2010/main" val="1819232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CE8DBC-74A7-B96D-8C80-AFF6D628E56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897F335-4882-3E81-C344-774C36F647BE}"/>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4C7B3CF-2D8C-FBAC-600E-78CDF12F2C98}"/>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AB44B568-88F0-BEBF-B02B-E32AF6FE290B}"/>
              </a:ext>
            </a:extLst>
          </p:cNvPr>
          <p:cNvSpPr>
            <a:spLocks noGrp="1"/>
          </p:cNvSpPr>
          <p:nvPr>
            <p:ph type="dt" sz="half" idx="10"/>
          </p:nvPr>
        </p:nvSpPr>
        <p:spPr/>
        <p:txBody>
          <a:bodyPr/>
          <a:lstStyle/>
          <a:p>
            <a:fld id="{458AD5A2-41CF-524A-B7AE-61942D046C97}" type="datetime1">
              <a:rPr lang="it-IT" smtClean="0"/>
              <a:t>17/05/2023</a:t>
            </a:fld>
            <a:endParaRPr lang="it-IT"/>
          </a:p>
        </p:txBody>
      </p:sp>
      <p:sp>
        <p:nvSpPr>
          <p:cNvPr id="6" name="Segnaposto piè di pagina 5">
            <a:extLst>
              <a:ext uri="{FF2B5EF4-FFF2-40B4-BE49-F238E27FC236}">
                <a16:creationId xmlns:a16="http://schemas.microsoft.com/office/drawing/2014/main" id="{27B6E2C3-F755-6D6A-BC0B-5429D9F2D86F}"/>
              </a:ext>
            </a:extLst>
          </p:cNvPr>
          <p:cNvSpPr>
            <a:spLocks noGrp="1"/>
          </p:cNvSpPr>
          <p:nvPr>
            <p:ph type="ftr" sz="quarter" idx="11"/>
          </p:nvPr>
        </p:nvSpPr>
        <p:spPr/>
        <p:txBody>
          <a:bodyPr/>
          <a:lstStyle/>
          <a:p>
            <a:r>
              <a:rPr lang="it-IT"/>
              <a:t> NOTAIO GIANDOMENICO BONITO                                                                        LA TRASFORMAZIONE DEGLI ENTI SENZA SCOPO DI LUCRO                                                                                            17 MAGGIO 2023</a:t>
            </a:r>
          </a:p>
        </p:txBody>
      </p:sp>
      <p:sp>
        <p:nvSpPr>
          <p:cNvPr id="7" name="Segnaposto numero diapositiva 6">
            <a:extLst>
              <a:ext uri="{FF2B5EF4-FFF2-40B4-BE49-F238E27FC236}">
                <a16:creationId xmlns:a16="http://schemas.microsoft.com/office/drawing/2014/main" id="{75B1D5BE-66AB-A7E0-6E98-9CF5BD7B9BE6}"/>
              </a:ext>
            </a:extLst>
          </p:cNvPr>
          <p:cNvSpPr>
            <a:spLocks noGrp="1"/>
          </p:cNvSpPr>
          <p:nvPr>
            <p:ph type="sldNum" sz="quarter" idx="12"/>
          </p:nvPr>
        </p:nvSpPr>
        <p:spPr/>
        <p:txBody>
          <a:bodyPr/>
          <a:lstStyle/>
          <a:p>
            <a:fld id="{CB5F59B9-0A9D-4A6F-A2D0-7071837465A7}" type="slidenum">
              <a:rPr lang="it-IT" smtClean="0"/>
              <a:t>‹N›</a:t>
            </a:fld>
            <a:endParaRPr lang="it-IT"/>
          </a:p>
        </p:txBody>
      </p:sp>
    </p:spTree>
    <p:extLst>
      <p:ext uri="{BB962C8B-B14F-4D97-AF65-F5344CB8AC3E}">
        <p14:creationId xmlns:p14="http://schemas.microsoft.com/office/powerpoint/2010/main" val="3173875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588D91-0BDC-C077-C732-E98FF24327A2}"/>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90BEB89-7272-3DA1-8FBF-48A7DF5333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93684731-4AB6-E30B-5EB0-863312FB45E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1E4562B9-E9C5-0225-D357-983863CFFE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C9164868-D21E-4738-656A-4576DE706DA3}"/>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57307C60-C9CF-052F-35B6-BFB87EDCD9CC}"/>
              </a:ext>
            </a:extLst>
          </p:cNvPr>
          <p:cNvSpPr>
            <a:spLocks noGrp="1"/>
          </p:cNvSpPr>
          <p:nvPr>
            <p:ph type="dt" sz="half" idx="10"/>
          </p:nvPr>
        </p:nvSpPr>
        <p:spPr/>
        <p:txBody>
          <a:bodyPr/>
          <a:lstStyle/>
          <a:p>
            <a:fld id="{1DE19699-304C-2143-A315-59DD32A27654}" type="datetime1">
              <a:rPr lang="it-IT" smtClean="0"/>
              <a:t>17/05/2023</a:t>
            </a:fld>
            <a:endParaRPr lang="it-IT"/>
          </a:p>
        </p:txBody>
      </p:sp>
      <p:sp>
        <p:nvSpPr>
          <p:cNvPr id="8" name="Segnaposto piè di pagina 7">
            <a:extLst>
              <a:ext uri="{FF2B5EF4-FFF2-40B4-BE49-F238E27FC236}">
                <a16:creationId xmlns:a16="http://schemas.microsoft.com/office/drawing/2014/main" id="{C9F492E1-6B86-7A32-50A8-9199254D2C21}"/>
              </a:ext>
            </a:extLst>
          </p:cNvPr>
          <p:cNvSpPr>
            <a:spLocks noGrp="1"/>
          </p:cNvSpPr>
          <p:nvPr>
            <p:ph type="ftr" sz="quarter" idx="11"/>
          </p:nvPr>
        </p:nvSpPr>
        <p:spPr/>
        <p:txBody>
          <a:bodyPr/>
          <a:lstStyle/>
          <a:p>
            <a:r>
              <a:rPr lang="it-IT"/>
              <a:t> NOTAIO GIANDOMENICO BONITO                                                                        LA TRASFORMAZIONE DEGLI ENTI SENZA SCOPO DI LUCRO                                                                                            17 MAGGIO 2023</a:t>
            </a:r>
          </a:p>
        </p:txBody>
      </p:sp>
      <p:sp>
        <p:nvSpPr>
          <p:cNvPr id="9" name="Segnaposto numero diapositiva 8">
            <a:extLst>
              <a:ext uri="{FF2B5EF4-FFF2-40B4-BE49-F238E27FC236}">
                <a16:creationId xmlns:a16="http://schemas.microsoft.com/office/drawing/2014/main" id="{5A713268-4708-B228-293B-A7320EF0C990}"/>
              </a:ext>
            </a:extLst>
          </p:cNvPr>
          <p:cNvSpPr>
            <a:spLocks noGrp="1"/>
          </p:cNvSpPr>
          <p:nvPr>
            <p:ph type="sldNum" sz="quarter" idx="12"/>
          </p:nvPr>
        </p:nvSpPr>
        <p:spPr/>
        <p:txBody>
          <a:bodyPr/>
          <a:lstStyle/>
          <a:p>
            <a:fld id="{CB5F59B9-0A9D-4A6F-A2D0-7071837465A7}" type="slidenum">
              <a:rPr lang="it-IT" smtClean="0"/>
              <a:t>‹N›</a:t>
            </a:fld>
            <a:endParaRPr lang="it-IT"/>
          </a:p>
        </p:txBody>
      </p:sp>
    </p:spTree>
    <p:extLst>
      <p:ext uri="{BB962C8B-B14F-4D97-AF65-F5344CB8AC3E}">
        <p14:creationId xmlns:p14="http://schemas.microsoft.com/office/powerpoint/2010/main" val="1087009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295E2D-98C4-EA11-9171-77E1A61F6ECE}"/>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39F6C38A-BDAC-7DB7-547A-8289F41A7BA0}"/>
              </a:ext>
            </a:extLst>
          </p:cNvPr>
          <p:cNvSpPr>
            <a:spLocks noGrp="1"/>
          </p:cNvSpPr>
          <p:nvPr>
            <p:ph type="dt" sz="half" idx="10"/>
          </p:nvPr>
        </p:nvSpPr>
        <p:spPr/>
        <p:txBody>
          <a:bodyPr/>
          <a:lstStyle/>
          <a:p>
            <a:fld id="{84646920-03AE-564E-846A-74437B2770E3}" type="datetime1">
              <a:rPr lang="it-IT" smtClean="0"/>
              <a:t>17/05/2023</a:t>
            </a:fld>
            <a:endParaRPr lang="it-IT"/>
          </a:p>
        </p:txBody>
      </p:sp>
      <p:sp>
        <p:nvSpPr>
          <p:cNvPr id="4" name="Segnaposto piè di pagina 3">
            <a:extLst>
              <a:ext uri="{FF2B5EF4-FFF2-40B4-BE49-F238E27FC236}">
                <a16:creationId xmlns:a16="http://schemas.microsoft.com/office/drawing/2014/main" id="{232FC972-A33B-A23E-E389-1A188F63AAC6}"/>
              </a:ext>
            </a:extLst>
          </p:cNvPr>
          <p:cNvSpPr>
            <a:spLocks noGrp="1"/>
          </p:cNvSpPr>
          <p:nvPr>
            <p:ph type="ftr" sz="quarter" idx="11"/>
          </p:nvPr>
        </p:nvSpPr>
        <p:spPr/>
        <p:txBody>
          <a:bodyPr/>
          <a:lstStyle/>
          <a:p>
            <a:r>
              <a:rPr lang="it-IT"/>
              <a:t> NOTAIO GIANDOMENICO BONITO                                                                        LA TRASFORMAZIONE DEGLI ENTI SENZA SCOPO DI LUCRO                                                                                            17 MAGGIO 2023</a:t>
            </a:r>
          </a:p>
        </p:txBody>
      </p:sp>
      <p:sp>
        <p:nvSpPr>
          <p:cNvPr id="5" name="Segnaposto numero diapositiva 4">
            <a:extLst>
              <a:ext uri="{FF2B5EF4-FFF2-40B4-BE49-F238E27FC236}">
                <a16:creationId xmlns:a16="http://schemas.microsoft.com/office/drawing/2014/main" id="{DFB8C012-3762-4D7A-D5DE-B2CA7C54578C}"/>
              </a:ext>
            </a:extLst>
          </p:cNvPr>
          <p:cNvSpPr>
            <a:spLocks noGrp="1"/>
          </p:cNvSpPr>
          <p:nvPr>
            <p:ph type="sldNum" sz="quarter" idx="12"/>
          </p:nvPr>
        </p:nvSpPr>
        <p:spPr/>
        <p:txBody>
          <a:bodyPr/>
          <a:lstStyle/>
          <a:p>
            <a:fld id="{CB5F59B9-0A9D-4A6F-A2D0-7071837465A7}" type="slidenum">
              <a:rPr lang="it-IT" smtClean="0"/>
              <a:t>‹N›</a:t>
            </a:fld>
            <a:endParaRPr lang="it-IT"/>
          </a:p>
        </p:txBody>
      </p:sp>
    </p:spTree>
    <p:extLst>
      <p:ext uri="{BB962C8B-B14F-4D97-AF65-F5344CB8AC3E}">
        <p14:creationId xmlns:p14="http://schemas.microsoft.com/office/powerpoint/2010/main" val="146278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CB50DDE2-5642-FEA6-D872-BCC1DDA4A9E6}"/>
              </a:ext>
            </a:extLst>
          </p:cNvPr>
          <p:cNvSpPr>
            <a:spLocks noGrp="1"/>
          </p:cNvSpPr>
          <p:nvPr>
            <p:ph type="dt" sz="half" idx="10"/>
          </p:nvPr>
        </p:nvSpPr>
        <p:spPr/>
        <p:txBody>
          <a:bodyPr/>
          <a:lstStyle/>
          <a:p>
            <a:fld id="{768FA0C3-8B57-3F40-BD9F-AAD48A0C95ED}" type="datetime1">
              <a:rPr lang="it-IT" smtClean="0"/>
              <a:t>17/05/2023</a:t>
            </a:fld>
            <a:endParaRPr lang="it-IT"/>
          </a:p>
        </p:txBody>
      </p:sp>
      <p:sp>
        <p:nvSpPr>
          <p:cNvPr id="3" name="Segnaposto piè di pagina 2">
            <a:extLst>
              <a:ext uri="{FF2B5EF4-FFF2-40B4-BE49-F238E27FC236}">
                <a16:creationId xmlns:a16="http://schemas.microsoft.com/office/drawing/2014/main" id="{CAFDAEC5-AD21-DFC5-0249-0739A040A60F}"/>
              </a:ext>
            </a:extLst>
          </p:cNvPr>
          <p:cNvSpPr>
            <a:spLocks noGrp="1"/>
          </p:cNvSpPr>
          <p:nvPr>
            <p:ph type="ftr" sz="quarter" idx="11"/>
          </p:nvPr>
        </p:nvSpPr>
        <p:spPr/>
        <p:txBody>
          <a:bodyPr/>
          <a:lstStyle/>
          <a:p>
            <a:r>
              <a:rPr lang="it-IT"/>
              <a:t> NOTAIO GIANDOMENICO BONITO                                                                        LA TRASFORMAZIONE DEGLI ENTI SENZA SCOPO DI LUCRO                                                                                            17 MAGGIO 2023</a:t>
            </a:r>
          </a:p>
        </p:txBody>
      </p:sp>
      <p:sp>
        <p:nvSpPr>
          <p:cNvPr id="4" name="Segnaposto numero diapositiva 3">
            <a:extLst>
              <a:ext uri="{FF2B5EF4-FFF2-40B4-BE49-F238E27FC236}">
                <a16:creationId xmlns:a16="http://schemas.microsoft.com/office/drawing/2014/main" id="{C7C881EC-9DAF-C01F-185D-975A41BBC3BA}"/>
              </a:ext>
            </a:extLst>
          </p:cNvPr>
          <p:cNvSpPr>
            <a:spLocks noGrp="1"/>
          </p:cNvSpPr>
          <p:nvPr>
            <p:ph type="sldNum" sz="quarter" idx="12"/>
          </p:nvPr>
        </p:nvSpPr>
        <p:spPr/>
        <p:txBody>
          <a:bodyPr/>
          <a:lstStyle/>
          <a:p>
            <a:fld id="{CB5F59B9-0A9D-4A6F-A2D0-7071837465A7}" type="slidenum">
              <a:rPr lang="it-IT" smtClean="0"/>
              <a:t>‹N›</a:t>
            </a:fld>
            <a:endParaRPr lang="it-IT"/>
          </a:p>
        </p:txBody>
      </p:sp>
    </p:spTree>
    <p:extLst>
      <p:ext uri="{BB962C8B-B14F-4D97-AF65-F5344CB8AC3E}">
        <p14:creationId xmlns:p14="http://schemas.microsoft.com/office/powerpoint/2010/main" val="3816518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6BA967-6281-46FE-DBE4-7CCA7B68780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56BFF68-E848-CEB6-061B-14BB5562A3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0E3FF34-E5BA-217D-C052-9B628A91A4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E004D08-5D97-CECD-23D7-4AAFC551E71A}"/>
              </a:ext>
            </a:extLst>
          </p:cNvPr>
          <p:cNvSpPr>
            <a:spLocks noGrp="1"/>
          </p:cNvSpPr>
          <p:nvPr>
            <p:ph type="dt" sz="half" idx="10"/>
          </p:nvPr>
        </p:nvSpPr>
        <p:spPr/>
        <p:txBody>
          <a:bodyPr/>
          <a:lstStyle/>
          <a:p>
            <a:fld id="{CAC7A252-54FE-5A42-B951-E43471A332E0}" type="datetime1">
              <a:rPr lang="it-IT" smtClean="0"/>
              <a:t>17/05/2023</a:t>
            </a:fld>
            <a:endParaRPr lang="it-IT"/>
          </a:p>
        </p:txBody>
      </p:sp>
      <p:sp>
        <p:nvSpPr>
          <p:cNvPr id="6" name="Segnaposto piè di pagina 5">
            <a:extLst>
              <a:ext uri="{FF2B5EF4-FFF2-40B4-BE49-F238E27FC236}">
                <a16:creationId xmlns:a16="http://schemas.microsoft.com/office/drawing/2014/main" id="{10AA5B45-8EFF-5F6E-0034-1ED320912779}"/>
              </a:ext>
            </a:extLst>
          </p:cNvPr>
          <p:cNvSpPr>
            <a:spLocks noGrp="1"/>
          </p:cNvSpPr>
          <p:nvPr>
            <p:ph type="ftr" sz="quarter" idx="11"/>
          </p:nvPr>
        </p:nvSpPr>
        <p:spPr/>
        <p:txBody>
          <a:bodyPr/>
          <a:lstStyle/>
          <a:p>
            <a:r>
              <a:rPr lang="it-IT"/>
              <a:t> NOTAIO GIANDOMENICO BONITO                                                                        LA TRASFORMAZIONE DEGLI ENTI SENZA SCOPO DI LUCRO                                                                                            17 MAGGIO 2023</a:t>
            </a:r>
          </a:p>
        </p:txBody>
      </p:sp>
      <p:sp>
        <p:nvSpPr>
          <p:cNvPr id="7" name="Segnaposto numero diapositiva 6">
            <a:extLst>
              <a:ext uri="{FF2B5EF4-FFF2-40B4-BE49-F238E27FC236}">
                <a16:creationId xmlns:a16="http://schemas.microsoft.com/office/drawing/2014/main" id="{2FC29416-113D-6F89-1D1A-52231F843C0D}"/>
              </a:ext>
            </a:extLst>
          </p:cNvPr>
          <p:cNvSpPr>
            <a:spLocks noGrp="1"/>
          </p:cNvSpPr>
          <p:nvPr>
            <p:ph type="sldNum" sz="quarter" idx="12"/>
          </p:nvPr>
        </p:nvSpPr>
        <p:spPr/>
        <p:txBody>
          <a:bodyPr/>
          <a:lstStyle/>
          <a:p>
            <a:fld id="{CB5F59B9-0A9D-4A6F-A2D0-7071837465A7}" type="slidenum">
              <a:rPr lang="it-IT" smtClean="0"/>
              <a:t>‹N›</a:t>
            </a:fld>
            <a:endParaRPr lang="it-IT"/>
          </a:p>
        </p:txBody>
      </p:sp>
    </p:spTree>
    <p:extLst>
      <p:ext uri="{BB962C8B-B14F-4D97-AF65-F5344CB8AC3E}">
        <p14:creationId xmlns:p14="http://schemas.microsoft.com/office/powerpoint/2010/main" val="3189972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4A2129-4DE5-198B-8416-2C68F75B54C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013E929C-8324-89DD-2040-08D8B1BD14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565E310-547A-ED68-678C-5E61E5EB36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A8732FB-6CF3-1927-3CEE-D986C4E81004}"/>
              </a:ext>
            </a:extLst>
          </p:cNvPr>
          <p:cNvSpPr>
            <a:spLocks noGrp="1"/>
          </p:cNvSpPr>
          <p:nvPr>
            <p:ph type="dt" sz="half" idx="10"/>
          </p:nvPr>
        </p:nvSpPr>
        <p:spPr/>
        <p:txBody>
          <a:bodyPr/>
          <a:lstStyle/>
          <a:p>
            <a:fld id="{892ACDCA-CD68-604F-9999-C342C3FD3B5B}" type="datetime1">
              <a:rPr lang="it-IT" smtClean="0"/>
              <a:t>17/05/2023</a:t>
            </a:fld>
            <a:endParaRPr lang="it-IT"/>
          </a:p>
        </p:txBody>
      </p:sp>
      <p:sp>
        <p:nvSpPr>
          <p:cNvPr id="6" name="Segnaposto piè di pagina 5">
            <a:extLst>
              <a:ext uri="{FF2B5EF4-FFF2-40B4-BE49-F238E27FC236}">
                <a16:creationId xmlns:a16="http://schemas.microsoft.com/office/drawing/2014/main" id="{2D232186-34BF-44FA-F83C-0C034ACA92AF}"/>
              </a:ext>
            </a:extLst>
          </p:cNvPr>
          <p:cNvSpPr>
            <a:spLocks noGrp="1"/>
          </p:cNvSpPr>
          <p:nvPr>
            <p:ph type="ftr" sz="quarter" idx="11"/>
          </p:nvPr>
        </p:nvSpPr>
        <p:spPr/>
        <p:txBody>
          <a:bodyPr/>
          <a:lstStyle/>
          <a:p>
            <a:r>
              <a:rPr lang="it-IT"/>
              <a:t> NOTAIO GIANDOMENICO BONITO                                                                        LA TRASFORMAZIONE DEGLI ENTI SENZA SCOPO DI LUCRO                                                                                            17 MAGGIO 2023</a:t>
            </a:r>
          </a:p>
        </p:txBody>
      </p:sp>
      <p:sp>
        <p:nvSpPr>
          <p:cNvPr id="7" name="Segnaposto numero diapositiva 6">
            <a:extLst>
              <a:ext uri="{FF2B5EF4-FFF2-40B4-BE49-F238E27FC236}">
                <a16:creationId xmlns:a16="http://schemas.microsoft.com/office/drawing/2014/main" id="{5FE8152A-1AAE-83E7-551A-6FAE7DF9E9C3}"/>
              </a:ext>
            </a:extLst>
          </p:cNvPr>
          <p:cNvSpPr>
            <a:spLocks noGrp="1"/>
          </p:cNvSpPr>
          <p:nvPr>
            <p:ph type="sldNum" sz="quarter" idx="12"/>
          </p:nvPr>
        </p:nvSpPr>
        <p:spPr/>
        <p:txBody>
          <a:bodyPr/>
          <a:lstStyle/>
          <a:p>
            <a:fld id="{CB5F59B9-0A9D-4A6F-A2D0-7071837465A7}" type="slidenum">
              <a:rPr lang="it-IT" smtClean="0"/>
              <a:t>‹N›</a:t>
            </a:fld>
            <a:endParaRPr lang="it-IT"/>
          </a:p>
        </p:txBody>
      </p:sp>
    </p:spTree>
    <p:extLst>
      <p:ext uri="{BB962C8B-B14F-4D97-AF65-F5344CB8AC3E}">
        <p14:creationId xmlns:p14="http://schemas.microsoft.com/office/powerpoint/2010/main" val="847947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3000">
              <a:schemeClr val="accent1">
                <a:lumMod val="45000"/>
                <a:lumOff val="55000"/>
              </a:schemeClr>
            </a:gs>
            <a:gs pos="0">
              <a:schemeClr val="accent1">
                <a:lumMod val="45000"/>
                <a:lumOff val="55000"/>
              </a:schemeClr>
            </a:gs>
            <a:gs pos="88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692995CA-3E05-656E-200F-B201B532C4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8760C46-6DAD-FAF5-B9AA-76098DA3AD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C0C3354-0DC6-BBE2-1B29-24EB5A9CAB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A89C7A-15B6-DD4D-B3CB-3880C9FAE86B}" type="datetime1">
              <a:rPr lang="it-IT" smtClean="0"/>
              <a:t>17/05/2023</a:t>
            </a:fld>
            <a:endParaRPr lang="it-IT"/>
          </a:p>
        </p:txBody>
      </p:sp>
      <p:sp>
        <p:nvSpPr>
          <p:cNvPr id="5" name="Segnaposto piè di pagina 4">
            <a:extLst>
              <a:ext uri="{FF2B5EF4-FFF2-40B4-BE49-F238E27FC236}">
                <a16:creationId xmlns:a16="http://schemas.microsoft.com/office/drawing/2014/main" id="{E7C4744D-A005-47AB-2244-3A7350EC1C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a:t> NOTAIO GIANDOMENICO BONITO                                                                        LA TRASFORMAZIONE DEGLI ENTI SENZA SCOPO DI LUCRO                                                                                            17 MAGGIO 2023</a:t>
            </a:r>
          </a:p>
        </p:txBody>
      </p:sp>
      <p:sp>
        <p:nvSpPr>
          <p:cNvPr id="6" name="Segnaposto numero diapositiva 5">
            <a:extLst>
              <a:ext uri="{FF2B5EF4-FFF2-40B4-BE49-F238E27FC236}">
                <a16:creationId xmlns:a16="http://schemas.microsoft.com/office/drawing/2014/main" id="{24758F78-CE23-4E24-E28C-96DE960908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5F59B9-0A9D-4A6F-A2D0-7071837465A7}" type="slidenum">
              <a:rPr lang="it-IT" smtClean="0"/>
              <a:t>‹N›</a:t>
            </a:fld>
            <a:endParaRPr lang="it-IT"/>
          </a:p>
        </p:txBody>
      </p:sp>
    </p:spTree>
    <p:extLst>
      <p:ext uri="{BB962C8B-B14F-4D97-AF65-F5344CB8AC3E}">
        <p14:creationId xmlns:p14="http://schemas.microsoft.com/office/powerpoint/2010/main" val="3800762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rmAutofit/>
          </a:bodyPr>
          <a:lstStyle/>
          <a:p>
            <a:pPr marL="0" indent="0" algn="ctr">
              <a:buNone/>
            </a:pPr>
            <a:endParaRPr lang="it-IT" dirty="0"/>
          </a:p>
          <a:p>
            <a:pPr marL="0" indent="0" algn="ctr">
              <a:buNone/>
            </a:pPr>
            <a:r>
              <a:rPr lang="it-IT" dirty="0"/>
              <a:t>CONSIGLIO NOTARILE DI TORINO - 17 MAGGIO 2023</a:t>
            </a:r>
          </a:p>
          <a:p>
            <a:pPr marL="0" indent="0" algn="ctr">
              <a:buNone/>
            </a:pPr>
            <a:endParaRPr lang="it-IT" dirty="0"/>
          </a:p>
          <a:p>
            <a:pPr marL="0" indent="0" algn="ctr">
              <a:buNone/>
            </a:pPr>
            <a:endParaRPr lang="it-IT" dirty="0"/>
          </a:p>
          <a:p>
            <a:pPr marL="0" indent="0" algn="ctr">
              <a:buNone/>
            </a:pPr>
            <a:r>
              <a:rPr lang="it-IT" sz="4000" b="1" dirty="0"/>
              <a:t>ALCUNE IPOTESI APPLICATIVE </a:t>
            </a:r>
          </a:p>
          <a:p>
            <a:pPr marL="0" indent="0" algn="ctr">
              <a:buNone/>
            </a:pPr>
            <a:r>
              <a:rPr lang="it-IT" sz="4000" b="1" dirty="0"/>
              <a:t>IN MATERIA DI TRASFORMAZIONE DEGLI ETS</a:t>
            </a:r>
          </a:p>
          <a:p>
            <a:pPr marL="0" indent="0" algn="ctr">
              <a:buNone/>
            </a:pPr>
            <a:endParaRPr lang="it-IT" dirty="0"/>
          </a:p>
          <a:p>
            <a:pPr marL="0" indent="0" algn="ctr">
              <a:buNone/>
            </a:pPr>
            <a:endParaRPr lang="it-IT" dirty="0"/>
          </a:p>
          <a:p>
            <a:pPr marL="0" indent="0" algn="ctr">
              <a:buNone/>
            </a:pPr>
            <a:endParaRPr lang="it-IT" dirty="0"/>
          </a:p>
          <a:p>
            <a:pPr marL="0" indent="0" algn="ctr">
              <a:buNone/>
            </a:pPr>
            <a:r>
              <a:rPr lang="it-IT" sz="2000" dirty="0"/>
              <a:t>NOTAIO GIANDOMENICO BONITO</a:t>
            </a:r>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22CE4F29-C68B-7A59-2DD0-E0B688E9B162}"/>
              </a:ext>
            </a:extLst>
          </p:cNvPr>
          <p:cNvSpPr>
            <a:spLocks noGrp="1"/>
          </p:cNvSpPr>
          <p:nvPr>
            <p:ph type="sldNum" sz="quarter" idx="12"/>
          </p:nvPr>
        </p:nvSpPr>
        <p:spPr/>
        <p:txBody>
          <a:bodyPr/>
          <a:lstStyle/>
          <a:p>
            <a:fld id="{CB5F59B9-0A9D-4A6F-A2D0-7071837465A7}" type="slidenum">
              <a:rPr lang="it-IT" smtClean="0"/>
              <a:t>1</a:t>
            </a:fld>
            <a:endParaRPr lang="it-IT"/>
          </a:p>
        </p:txBody>
      </p:sp>
    </p:spTree>
    <p:extLst>
      <p:ext uri="{BB962C8B-B14F-4D97-AF65-F5344CB8AC3E}">
        <p14:creationId xmlns:p14="http://schemas.microsoft.com/office/powerpoint/2010/main" val="1655519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rmAutofit/>
          </a:bodyPr>
          <a:lstStyle/>
          <a:p>
            <a:pPr marL="0" indent="0" algn="ctr">
              <a:lnSpc>
                <a:spcPct val="100000"/>
              </a:lnSpc>
              <a:spcBef>
                <a:spcPts val="0"/>
              </a:spcBef>
              <a:buNone/>
            </a:pPr>
            <a:r>
              <a:rPr lang="it-IT" sz="2400" b="1" dirty="0"/>
              <a:t>PASSAGGIO DA ASSOCIAZIONE NON RICONOSCIUTA </a:t>
            </a:r>
            <a:r>
              <a:rPr lang="it-IT" sz="2400" b="1" dirty="0">
                <a:latin typeface="Calibri" panose="020F0502020204030204" pitchFamily="34" charset="0"/>
                <a:cs typeface="Calibri" panose="020F0502020204030204" pitchFamily="34" charset="0"/>
              </a:rPr>
              <a:t>↔ </a:t>
            </a:r>
            <a:r>
              <a:rPr lang="it-IT" sz="2400" b="1" dirty="0"/>
              <a:t>RICONOSCIUTA</a:t>
            </a:r>
            <a:endParaRPr lang="it-IT" sz="2400" b="1" kern="0" dirty="0">
              <a:effectLst/>
              <a:latin typeface="Calibri" panose="020F0502020204030204" pitchFamily="34" charset="0"/>
              <a:ea typeface="Times New Roman" panose="02020603050405020304" pitchFamily="18" charset="0"/>
              <a:cs typeface="Calibri" panose="020F0502020204030204" pitchFamily="34" charset="0"/>
            </a:endParaRPr>
          </a:p>
          <a:p>
            <a:pPr marL="0" indent="0" algn="ctr">
              <a:lnSpc>
                <a:spcPct val="100000"/>
              </a:lnSpc>
              <a:spcBef>
                <a:spcPts val="0"/>
              </a:spcBef>
              <a:buNone/>
            </a:pPr>
            <a:r>
              <a:rPr lang="it-IT" sz="2400" b="1" u="sng" kern="0" dirty="0">
                <a:latin typeface="Calibri" panose="020F0502020204030204" pitchFamily="34" charset="0"/>
                <a:ea typeface="Times New Roman" panose="02020603050405020304" pitchFamily="18" charset="0"/>
                <a:cs typeface="Calibri" panose="020F0502020204030204" pitchFamily="34" charset="0"/>
              </a:rPr>
              <a:t>SENZA MODIFICHE STATUTARIE</a:t>
            </a:r>
          </a:p>
          <a:p>
            <a:pPr marL="0" indent="0" algn="ctr">
              <a:lnSpc>
                <a:spcPct val="107000"/>
              </a:lnSpc>
              <a:spcAft>
                <a:spcPts val="800"/>
              </a:spcAft>
              <a:buNone/>
            </a:pPr>
            <a:endParaRPr lang="it-IT" sz="800" b="1" kern="0" dirty="0">
              <a:effectLst/>
              <a:latin typeface="Calibri" panose="020F0502020204030204" pitchFamily="34" charset="0"/>
              <a:ea typeface="Times New Roman" panose="02020603050405020304" pitchFamily="18" charset="0"/>
              <a:cs typeface="Calibri" panose="020F0502020204030204" pitchFamily="34" charset="0"/>
            </a:endParaRPr>
          </a:p>
          <a:p>
            <a:pPr marL="0" indent="0" algn="ctr">
              <a:lnSpc>
                <a:spcPct val="107000"/>
              </a:lnSpc>
              <a:spcAft>
                <a:spcPts val="800"/>
              </a:spcAft>
              <a:buNone/>
            </a:pPr>
            <a:r>
              <a:rPr lang="it-IT" sz="1800" kern="0" dirty="0">
                <a:effectLst/>
                <a:latin typeface="Calibri" panose="020F0502020204030204" pitchFamily="34" charset="0"/>
                <a:ea typeface="Times New Roman" panose="02020603050405020304" pitchFamily="18" charset="0"/>
                <a:cs typeface="Calibri" panose="020F0502020204030204" pitchFamily="34" charset="0"/>
              </a:rPr>
              <a:t>MASSIMA 5 MILANO 12 GENNAIO 2021:</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indent="0" algn="ctr">
              <a:buNone/>
            </a:pPr>
            <a:r>
              <a:rPr lang="it-IT" sz="1900" dirty="0">
                <a:solidFill>
                  <a:srgbClr val="3F3F3F"/>
                </a:solidFill>
                <a:effectLst/>
                <a:ea typeface="Times New Roman" panose="02020603050405020304" pitchFamily="18" charset="0"/>
              </a:rPr>
              <a:t>Associazione già iscritta al RUNTS che decide di acquistare la PG, con </a:t>
            </a:r>
            <a:r>
              <a:rPr lang="it-IT" sz="1900" u="sng" dirty="0">
                <a:solidFill>
                  <a:srgbClr val="3F3F3F"/>
                </a:solidFill>
                <a:effectLst/>
                <a:ea typeface="Times New Roman" panose="02020603050405020304" pitchFamily="18" charset="0"/>
              </a:rPr>
              <a:t>statuto già adeguato al CTS</a:t>
            </a:r>
            <a:r>
              <a:rPr lang="it-IT" sz="1900" dirty="0">
                <a:solidFill>
                  <a:srgbClr val="3F3F3F"/>
                </a:solidFill>
                <a:effectLst/>
                <a:ea typeface="Times New Roman" panose="02020603050405020304" pitchFamily="18" charset="0"/>
              </a:rPr>
              <a:t>: </a:t>
            </a:r>
          </a:p>
          <a:p>
            <a:pPr indent="0" algn="ctr">
              <a:buNone/>
            </a:pPr>
            <a:r>
              <a:rPr lang="it-IT" sz="1900" dirty="0">
                <a:solidFill>
                  <a:srgbClr val="3F3F3F"/>
                </a:solidFill>
                <a:effectLst/>
                <a:ea typeface="Times New Roman" panose="02020603050405020304" pitchFamily="18" charset="0"/>
              </a:rPr>
              <a:t>si ritiene necessaria una deliberazione dell’assemblea, anche senza  alcuna modifica statutaria.</a:t>
            </a:r>
          </a:p>
          <a:p>
            <a:pPr indent="0" algn="ctr">
              <a:buNone/>
            </a:pPr>
            <a:endParaRPr lang="it-IT" sz="800" dirty="0">
              <a:solidFill>
                <a:srgbClr val="3F3F3F"/>
              </a:solidFill>
              <a:effectLst/>
              <a:ea typeface="Times New Roman" panose="02020603050405020304" pitchFamily="18" charset="0"/>
            </a:endParaRPr>
          </a:p>
          <a:p>
            <a:pPr indent="0" algn="ctr">
              <a:lnSpc>
                <a:spcPct val="120000"/>
              </a:lnSpc>
              <a:spcBef>
                <a:spcPts val="0"/>
              </a:spcBef>
              <a:buNone/>
            </a:pPr>
            <a:r>
              <a:rPr lang="it-IT" sz="1900" dirty="0">
                <a:solidFill>
                  <a:srgbClr val="3F3F3F"/>
                </a:solidFill>
                <a:ea typeface="Times New Roman" panose="02020603050405020304" pitchFamily="18" charset="0"/>
              </a:rPr>
              <a:t>P</a:t>
            </a:r>
            <a:r>
              <a:rPr lang="it-IT" sz="1900" dirty="0">
                <a:solidFill>
                  <a:srgbClr val="3F3F3F"/>
                </a:solidFill>
                <a:effectLst/>
                <a:ea typeface="Times New Roman" panose="02020603050405020304" pitchFamily="18" charset="0"/>
              </a:rPr>
              <a:t>er effetto del conseguimento della </a:t>
            </a:r>
            <a:r>
              <a:rPr lang="it-IT" sz="1900" dirty="0">
                <a:solidFill>
                  <a:srgbClr val="3F3F3F"/>
                </a:solidFill>
                <a:ea typeface="Times New Roman" panose="02020603050405020304" pitchFamily="18" charset="0"/>
              </a:rPr>
              <a:t>PG:</a:t>
            </a:r>
          </a:p>
          <a:p>
            <a:pPr marL="514350" indent="-285750" algn="just">
              <a:lnSpc>
                <a:spcPct val="120000"/>
              </a:lnSpc>
              <a:spcBef>
                <a:spcPts val="0"/>
              </a:spcBef>
            </a:pPr>
            <a:r>
              <a:rPr lang="it-IT" sz="1900" dirty="0">
                <a:solidFill>
                  <a:srgbClr val="3F3F3F"/>
                </a:solidFill>
                <a:effectLst/>
                <a:ea typeface="Times New Roman" panose="02020603050405020304" pitchFamily="18" charset="0"/>
              </a:rPr>
              <a:t>viene modificato il regime di responsabilità di coloro che agiscono in nome e per conto dell’ente;</a:t>
            </a:r>
          </a:p>
          <a:p>
            <a:pPr marL="514350" indent="-285750" algn="just">
              <a:lnSpc>
                <a:spcPct val="120000"/>
              </a:lnSpc>
              <a:spcBef>
                <a:spcPts val="0"/>
              </a:spcBef>
            </a:pPr>
            <a:r>
              <a:rPr lang="it-IT" sz="1900" dirty="0">
                <a:solidFill>
                  <a:srgbClr val="3F3F3F"/>
                </a:solidFill>
                <a:effectLst/>
                <a:ea typeface="Times New Roman" panose="02020603050405020304" pitchFamily="18" charset="0"/>
              </a:rPr>
              <a:t>l’efficacia delle future modifiche statutarie viene subordinata ad una verifica esterna, del notaio;</a:t>
            </a:r>
          </a:p>
          <a:p>
            <a:pPr marL="514350" indent="-285750" algn="just">
              <a:lnSpc>
                <a:spcPct val="120000"/>
              </a:lnSpc>
              <a:spcBef>
                <a:spcPts val="0"/>
              </a:spcBef>
            </a:pPr>
            <a:r>
              <a:rPr lang="it-IT" sz="1900" dirty="0">
                <a:solidFill>
                  <a:srgbClr val="3F3F3F"/>
                </a:solidFill>
                <a:effectLst/>
                <a:ea typeface="Times New Roman" panose="02020603050405020304" pitchFamily="18" charset="0"/>
              </a:rPr>
              <a:t>l’ente si sottopone alle regole stabilite dall’art. 22, 5° c., CTS per la conservazione del patrimonio minimo.</a:t>
            </a:r>
            <a:endParaRPr lang="it-IT" sz="1900" dirty="0">
              <a:effectLst/>
              <a:ea typeface="Times New Roman" panose="02020603050405020304" pitchFamily="18" charset="0"/>
            </a:endParaRPr>
          </a:p>
          <a:p>
            <a:pPr indent="0" algn="ctr">
              <a:lnSpc>
                <a:spcPct val="120000"/>
              </a:lnSpc>
              <a:spcBef>
                <a:spcPts val="0"/>
              </a:spcBef>
              <a:buNone/>
            </a:pPr>
            <a:endParaRPr lang="it-IT" sz="800" dirty="0">
              <a:solidFill>
                <a:srgbClr val="3F3F3F"/>
              </a:solidFill>
              <a:effectLst/>
              <a:ea typeface="Times New Roman" panose="02020603050405020304" pitchFamily="18" charset="0"/>
            </a:endParaRPr>
          </a:p>
          <a:p>
            <a:pPr indent="0" algn="ctr">
              <a:lnSpc>
                <a:spcPct val="120000"/>
              </a:lnSpc>
              <a:spcBef>
                <a:spcPts val="0"/>
              </a:spcBef>
              <a:buNone/>
            </a:pPr>
            <a:endParaRPr lang="it-IT" sz="800" dirty="0">
              <a:solidFill>
                <a:srgbClr val="3F3F3F"/>
              </a:solidFill>
              <a:effectLst/>
              <a:ea typeface="Times New Roman" panose="02020603050405020304" pitchFamily="18" charset="0"/>
            </a:endParaRPr>
          </a:p>
          <a:p>
            <a:pPr indent="0" algn="ctr">
              <a:lnSpc>
                <a:spcPct val="120000"/>
              </a:lnSpc>
              <a:spcBef>
                <a:spcPts val="0"/>
              </a:spcBef>
              <a:buNone/>
            </a:pPr>
            <a:r>
              <a:rPr lang="it-IT" sz="1900" dirty="0">
                <a:solidFill>
                  <a:srgbClr val="3F3F3F"/>
                </a:solidFill>
                <a:effectLst/>
                <a:ea typeface="Times New Roman" panose="02020603050405020304" pitchFamily="18" charset="0"/>
              </a:rPr>
              <a:t>Tali cambiamenti, </a:t>
            </a:r>
            <a:r>
              <a:rPr lang="it-IT" sz="1900" u="sng" dirty="0">
                <a:solidFill>
                  <a:srgbClr val="3F3F3F"/>
                </a:solidFill>
                <a:ea typeface="Times New Roman" panose="02020603050405020304" pitchFamily="18" charset="0"/>
              </a:rPr>
              <a:t>senza </a:t>
            </a:r>
            <a:r>
              <a:rPr lang="it-IT" sz="1900" u="sng" dirty="0">
                <a:solidFill>
                  <a:srgbClr val="3F3F3F"/>
                </a:solidFill>
                <a:effectLst/>
                <a:ea typeface="Times New Roman" panose="02020603050405020304" pitchFamily="18" charset="0"/>
              </a:rPr>
              <a:t>modifiche statutarie</a:t>
            </a:r>
            <a:r>
              <a:rPr lang="it-IT" sz="1900" dirty="0">
                <a:solidFill>
                  <a:srgbClr val="3F3F3F"/>
                </a:solidFill>
                <a:effectLst/>
                <a:ea typeface="Times New Roman" panose="02020603050405020304" pitchFamily="18" charset="0"/>
              </a:rPr>
              <a:t>, mutano sensibilmente le regole dell’associazione e devono essere decisi dall’assemblea con il quorum richiesto per le modifiche statutarie.</a:t>
            </a:r>
          </a:p>
          <a:p>
            <a:pPr marL="514350" indent="-285750" algn="just">
              <a:lnSpc>
                <a:spcPct val="120000"/>
              </a:lnSpc>
              <a:spcBef>
                <a:spcPts val="0"/>
              </a:spcBef>
            </a:pPr>
            <a:endParaRPr lang="it-IT" sz="1900" dirty="0">
              <a:solidFill>
                <a:srgbClr val="3F3F3F"/>
              </a:solidFill>
              <a:effectLst/>
              <a:ea typeface="Times New Roman" panose="02020603050405020304" pitchFamily="18" charset="0"/>
            </a:endParaRPr>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3BFF7B7B-C8BF-AD5C-02F1-87CEE7BD820E}"/>
              </a:ext>
            </a:extLst>
          </p:cNvPr>
          <p:cNvSpPr>
            <a:spLocks noGrp="1"/>
          </p:cNvSpPr>
          <p:nvPr>
            <p:ph type="sldNum" sz="quarter" idx="12"/>
          </p:nvPr>
        </p:nvSpPr>
        <p:spPr/>
        <p:txBody>
          <a:bodyPr/>
          <a:lstStyle/>
          <a:p>
            <a:fld id="{CB5F59B9-0A9D-4A6F-A2D0-7071837465A7}" type="slidenum">
              <a:rPr lang="it-IT" smtClean="0"/>
              <a:t>10</a:t>
            </a:fld>
            <a:endParaRPr lang="it-IT"/>
          </a:p>
        </p:txBody>
      </p:sp>
    </p:spTree>
    <p:extLst>
      <p:ext uri="{BB962C8B-B14F-4D97-AF65-F5344CB8AC3E}">
        <p14:creationId xmlns:p14="http://schemas.microsoft.com/office/powerpoint/2010/main" val="3896350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3" end="13"/>
                                            </p:txEl>
                                          </p:spTgt>
                                        </p:tgtEl>
                                        <p:attrNameLst>
                                          <p:attrName>style.visibility</p:attrName>
                                        </p:attrNameLst>
                                      </p:cBhvr>
                                      <p:to>
                                        <p:strVal val="visible"/>
                                      </p:to>
                                    </p:set>
                                    <p:animEffect transition="in" filter="dissolve">
                                      <p:cBhvr>
                                        <p:cTn id="7"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rmAutofit/>
          </a:bodyPr>
          <a:lstStyle/>
          <a:p>
            <a:pPr marL="0" indent="0" algn="ctr">
              <a:lnSpc>
                <a:spcPct val="100000"/>
              </a:lnSpc>
              <a:spcBef>
                <a:spcPts val="0"/>
              </a:spcBef>
              <a:buNone/>
            </a:pPr>
            <a:r>
              <a:rPr lang="it-IT" sz="2400" b="1" kern="0" dirty="0">
                <a:effectLst/>
                <a:latin typeface="Calibri" panose="020F0502020204030204" pitchFamily="34" charset="0"/>
                <a:ea typeface="Times New Roman" panose="02020603050405020304" pitchFamily="18" charset="0"/>
                <a:cs typeface="Calibri" panose="020F0502020204030204" pitchFamily="34" charset="0"/>
              </a:rPr>
              <a:t>ORGANO COMPETENTE A DELIBERARE L’ACQUISTO DELLA PG </a:t>
            </a:r>
          </a:p>
          <a:p>
            <a:pPr marL="0" indent="0" algn="ctr">
              <a:lnSpc>
                <a:spcPct val="100000"/>
              </a:lnSpc>
              <a:spcBef>
                <a:spcPts val="0"/>
              </a:spcBef>
              <a:buNone/>
            </a:pPr>
            <a:r>
              <a:rPr lang="it-IT" sz="2400" b="1" u="sng" kern="0" dirty="0">
                <a:effectLst/>
                <a:latin typeface="Calibri" panose="020F0502020204030204" pitchFamily="34" charset="0"/>
                <a:ea typeface="Times New Roman" panose="02020603050405020304" pitchFamily="18" charset="0"/>
                <a:cs typeface="Calibri" panose="020F0502020204030204" pitchFamily="34" charset="0"/>
              </a:rPr>
              <a:t>SENZA MODIFICHE STATUTARIE</a:t>
            </a:r>
          </a:p>
          <a:p>
            <a:pPr marL="0" indent="0" algn="ctr">
              <a:lnSpc>
                <a:spcPct val="100000"/>
              </a:lnSpc>
              <a:spcBef>
                <a:spcPts val="0"/>
              </a:spcBef>
              <a:buNone/>
            </a:pPr>
            <a:endParaRPr lang="it-IT" sz="2200" b="1" u="sng" kern="0" dirty="0">
              <a:effectLst/>
              <a:latin typeface="Calibri" panose="020F0502020204030204" pitchFamily="34" charset="0"/>
              <a:ea typeface="Times New Roman" panose="02020603050405020304" pitchFamily="18" charset="0"/>
              <a:cs typeface="Calibri" panose="020F0502020204030204" pitchFamily="34" charset="0"/>
            </a:endParaRPr>
          </a:p>
          <a:p>
            <a:pPr marL="0" indent="0" algn="ctr">
              <a:lnSpc>
                <a:spcPct val="107000"/>
              </a:lnSpc>
              <a:spcAft>
                <a:spcPts val="800"/>
              </a:spcAft>
              <a:buNone/>
            </a:pPr>
            <a:r>
              <a:rPr lang="it-IT" sz="2200" kern="0" dirty="0">
                <a:effectLst/>
                <a:latin typeface="Calibri" panose="020F0502020204030204" pitchFamily="34" charset="0"/>
                <a:ea typeface="Times New Roman" panose="02020603050405020304" pitchFamily="18" charset="0"/>
                <a:cs typeface="Calibri" panose="020F0502020204030204" pitchFamily="34" charset="0"/>
              </a:rPr>
              <a:t>MASSIMA 5 MILANO 12 GENNAIO 2021:</a:t>
            </a:r>
            <a:endParaRPr lang="it-IT" sz="2200" kern="100" dirty="0">
              <a:effectLst/>
              <a:latin typeface="Calibri" panose="020F0502020204030204" pitchFamily="34" charset="0"/>
              <a:ea typeface="Calibri" panose="020F0502020204030204" pitchFamily="34" charset="0"/>
              <a:cs typeface="Times New Roman" panose="02020603050405020304" pitchFamily="18" charset="0"/>
            </a:endParaRPr>
          </a:p>
          <a:p>
            <a:pPr indent="0" algn="ctr">
              <a:lnSpc>
                <a:spcPct val="120000"/>
              </a:lnSpc>
              <a:spcBef>
                <a:spcPts val="0"/>
              </a:spcBef>
              <a:buNone/>
            </a:pPr>
            <a:endParaRPr lang="it-IT" sz="2200" dirty="0">
              <a:solidFill>
                <a:srgbClr val="3F3F3F"/>
              </a:solidFill>
              <a:ea typeface="Times New Roman" panose="02020603050405020304" pitchFamily="18" charset="0"/>
            </a:endParaRPr>
          </a:p>
          <a:p>
            <a:pPr indent="0" algn="ctr">
              <a:lnSpc>
                <a:spcPct val="120000"/>
              </a:lnSpc>
              <a:spcBef>
                <a:spcPts val="0"/>
              </a:spcBef>
              <a:buNone/>
            </a:pPr>
            <a:r>
              <a:rPr lang="it-IT" sz="2200" dirty="0">
                <a:solidFill>
                  <a:srgbClr val="3F3F3F"/>
                </a:solidFill>
                <a:effectLst/>
                <a:ea typeface="Times New Roman" panose="02020603050405020304" pitchFamily="18" charset="0"/>
              </a:rPr>
              <a:t>Lo statuto potrebbe stabilire che, </a:t>
            </a:r>
            <a:r>
              <a:rPr lang="it-IT" sz="2200" u="sng" dirty="0">
                <a:solidFill>
                  <a:srgbClr val="3F3F3F"/>
                </a:solidFill>
                <a:effectLst/>
                <a:ea typeface="Times New Roman" panose="02020603050405020304" pitchFamily="18" charset="0"/>
              </a:rPr>
              <a:t>se ciò non richiede modifiche statutarie</a:t>
            </a:r>
            <a:r>
              <a:rPr lang="it-IT" sz="2200" dirty="0">
                <a:solidFill>
                  <a:srgbClr val="3F3F3F"/>
                </a:solidFill>
                <a:effectLst/>
                <a:ea typeface="Times New Roman" panose="02020603050405020304" pitchFamily="18" charset="0"/>
              </a:rPr>
              <a:t>, la competenza a decidere di conseguire la PG sia dell’organo amministrativo, non trattandosi di competenza inderogabile dell’assemblea ex l’art. 25 CTS .</a:t>
            </a:r>
          </a:p>
          <a:p>
            <a:pPr indent="0" algn="ctr">
              <a:lnSpc>
                <a:spcPct val="120000"/>
              </a:lnSpc>
              <a:spcBef>
                <a:spcPts val="0"/>
              </a:spcBef>
              <a:buNone/>
            </a:pPr>
            <a:endParaRPr lang="it-IT" sz="2200" dirty="0">
              <a:solidFill>
                <a:srgbClr val="3F3F3F"/>
              </a:solidFill>
              <a:effectLst/>
              <a:ea typeface="Times New Roman" panose="02020603050405020304" pitchFamily="18" charset="0"/>
            </a:endParaRPr>
          </a:p>
          <a:p>
            <a:pPr indent="0" algn="ctr">
              <a:lnSpc>
                <a:spcPct val="120000"/>
              </a:lnSpc>
              <a:spcBef>
                <a:spcPts val="0"/>
              </a:spcBef>
              <a:buNone/>
            </a:pPr>
            <a:r>
              <a:rPr lang="it-IT" sz="2200" dirty="0">
                <a:solidFill>
                  <a:srgbClr val="3F3F3F"/>
                </a:solidFill>
                <a:effectLst/>
                <a:ea typeface="Times New Roman" panose="02020603050405020304" pitchFamily="18" charset="0"/>
              </a:rPr>
              <a:t>La delibera dell’organo amministrativo deve essere verbalizzata dal Notaio, </a:t>
            </a:r>
          </a:p>
          <a:p>
            <a:pPr indent="0" algn="ctr">
              <a:lnSpc>
                <a:spcPct val="120000"/>
              </a:lnSpc>
              <a:spcBef>
                <a:spcPts val="0"/>
              </a:spcBef>
              <a:buNone/>
            </a:pPr>
            <a:r>
              <a:rPr lang="it-IT" sz="2200" dirty="0">
                <a:solidFill>
                  <a:srgbClr val="3F3F3F"/>
                </a:solidFill>
                <a:effectLst/>
                <a:ea typeface="Times New Roman" panose="02020603050405020304" pitchFamily="18" charset="0"/>
              </a:rPr>
              <a:t>che verifica l’esistenza del patrimonio minimo di euro 15.000 </a:t>
            </a:r>
          </a:p>
          <a:p>
            <a:pPr indent="0" algn="ctr">
              <a:lnSpc>
                <a:spcPct val="120000"/>
              </a:lnSpc>
              <a:spcBef>
                <a:spcPts val="0"/>
              </a:spcBef>
              <a:buNone/>
            </a:pPr>
            <a:r>
              <a:rPr lang="it-IT" sz="2200" dirty="0">
                <a:solidFill>
                  <a:srgbClr val="3F3F3F"/>
                </a:solidFill>
                <a:effectLst/>
                <a:latin typeface="Calibri" panose="020F0502020204030204" pitchFamily="34" charset="0"/>
                <a:ea typeface="Times New Roman" panose="02020603050405020304" pitchFamily="18" charset="0"/>
                <a:cs typeface="Calibri" panose="020F0502020204030204" pitchFamily="34" charset="0"/>
              </a:rPr>
              <a:t>→ relazione giurata del revisore legale.</a:t>
            </a:r>
            <a:endParaRPr lang="it-IT" sz="2200"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3BFF7B7B-C8BF-AD5C-02F1-87CEE7BD820E}"/>
              </a:ext>
            </a:extLst>
          </p:cNvPr>
          <p:cNvSpPr>
            <a:spLocks noGrp="1"/>
          </p:cNvSpPr>
          <p:nvPr>
            <p:ph type="sldNum" sz="quarter" idx="12"/>
          </p:nvPr>
        </p:nvSpPr>
        <p:spPr/>
        <p:txBody>
          <a:bodyPr/>
          <a:lstStyle/>
          <a:p>
            <a:fld id="{CB5F59B9-0A9D-4A6F-A2D0-7071837465A7}" type="slidenum">
              <a:rPr lang="it-IT" smtClean="0"/>
              <a:t>11</a:t>
            </a:fld>
            <a:endParaRPr lang="it-IT"/>
          </a:p>
        </p:txBody>
      </p:sp>
    </p:spTree>
    <p:extLst>
      <p:ext uri="{BB962C8B-B14F-4D97-AF65-F5344CB8AC3E}">
        <p14:creationId xmlns:p14="http://schemas.microsoft.com/office/powerpoint/2010/main" val="862382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checkerboard(across)">
                                      <p:cBhvr>
                                        <p:cTn id="7" dur="500"/>
                                        <p:tgtEl>
                                          <p:spTgt spid="3">
                                            <p:txEl>
                                              <p:pRg st="7" end="7"/>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8" end="8"/>
                                            </p:txEl>
                                          </p:spTgt>
                                        </p:tgtEl>
                                        <p:attrNameLst>
                                          <p:attrName>style.visibility</p:attrName>
                                        </p:attrNameLst>
                                      </p:cBhvr>
                                      <p:to>
                                        <p:strVal val="visible"/>
                                      </p:to>
                                    </p:set>
                                    <p:animEffect transition="in" filter="checkerboard(across)">
                                      <p:cBhvr>
                                        <p:cTn id="10" dur="500"/>
                                        <p:tgtEl>
                                          <p:spTgt spid="3">
                                            <p:txEl>
                                              <p:pRg st="8" end="8"/>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animEffect transition="in" filter="checkerboard(across)">
                                      <p:cBhvr>
                                        <p:cTn id="13"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Autofit/>
          </a:bodyPr>
          <a:lstStyle/>
          <a:p>
            <a:pPr marL="0" indent="0" algn="ctr">
              <a:lnSpc>
                <a:spcPct val="107000"/>
              </a:lnSpc>
              <a:spcAft>
                <a:spcPts val="800"/>
              </a:spcAft>
              <a:buNone/>
            </a:pPr>
            <a:r>
              <a:rPr lang="it-IT" sz="2400" b="1" i="1" kern="0" dirty="0">
                <a:effectLst/>
                <a:latin typeface="Calibri" panose="020F0502020204030204" pitchFamily="34" charset="0"/>
                <a:ea typeface="Times New Roman" panose="02020603050405020304" pitchFamily="18" charset="0"/>
                <a:cs typeface="Calibri" panose="020F0502020204030204" pitchFamily="34" charset="0"/>
              </a:rPr>
              <a:t>PASSAGGIO DALLA PERSONALITÀ GIURIDICA «ETS» A QUELLA «</a:t>
            </a:r>
            <a:r>
              <a:rPr lang="it-IT" sz="2400" b="1" kern="0" dirty="0">
                <a:effectLst/>
                <a:latin typeface="Calibri" panose="020F0502020204030204" pitchFamily="34" charset="0"/>
                <a:ea typeface="Times New Roman" panose="02020603050405020304" pitchFamily="18" charset="0"/>
                <a:cs typeface="Calibri" panose="020F0502020204030204" pitchFamily="34" charset="0"/>
              </a:rPr>
              <a:t>DPR 361/2000»</a:t>
            </a:r>
            <a:r>
              <a:rPr lang="it-IT" sz="2400" b="1" i="1" kern="0" dirty="0">
                <a:effectLst/>
                <a:latin typeface="Calibri" panose="020F0502020204030204" pitchFamily="34" charset="0"/>
                <a:ea typeface="Times New Roman" panose="02020603050405020304" pitchFamily="18" charset="0"/>
                <a:cs typeface="Calibri" panose="020F0502020204030204" pitchFamily="34" charset="0"/>
              </a:rPr>
              <a:t> </a:t>
            </a:r>
          </a:p>
          <a:p>
            <a:pPr marL="0" indent="0" algn="ctr">
              <a:lnSpc>
                <a:spcPct val="107000"/>
              </a:lnSpc>
              <a:spcAft>
                <a:spcPts val="800"/>
              </a:spcAft>
              <a:buNone/>
            </a:pPr>
            <a:endParaRPr lang="it-IT"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50000"/>
              </a:lnSpc>
              <a:spcBef>
                <a:spcPts val="0"/>
              </a:spcBef>
              <a:buNone/>
            </a:pPr>
            <a:r>
              <a:rPr lang="it-IT" sz="2200" kern="0" dirty="0">
                <a:effectLst/>
                <a:latin typeface="Calibri" panose="020F0502020204030204" pitchFamily="34" charset="0"/>
                <a:ea typeface="Times New Roman" panose="02020603050405020304" pitchFamily="18" charset="0"/>
                <a:cs typeface="Calibri" panose="020F0502020204030204" pitchFamily="34" charset="0"/>
              </a:rPr>
              <a:t>Art. 22,  c. 1-</a:t>
            </a:r>
            <a:r>
              <a:rPr lang="it-IT" sz="2200" i="1" kern="0" dirty="0">
                <a:effectLst/>
                <a:latin typeface="Calibri" panose="020F0502020204030204" pitchFamily="34" charset="0"/>
                <a:ea typeface="Times New Roman" panose="02020603050405020304" pitchFamily="18" charset="0"/>
                <a:cs typeface="Calibri" panose="020F0502020204030204" pitchFamily="34" charset="0"/>
              </a:rPr>
              <a:t>bis, </a:t>
            </a:r>
            <a:r>
              <a:rPr lang="it-IT" sz="2200" kern="0" dirty="0">
                <a:effectLst/>
                <a:latin typeface="Calibri" panose="020F0502020204030204" pitchFamily="34" charset="0"/>
                <a:ea typeface="Times New Roman" panose="02020603050405020304" pitchFamily="18" charset="0"/>
                <a:cs typeface="Calibri" panose="020F0502020204030204" pitchFamily="34" charset="0"/>
              </a:rPr>
              <a:t>CTS</a:t>
            </a:r>
            <a:r>
              <a:rPr lang="it-IT" sz="2200" kern="0" dirty="0">
                <a:latin typeface="Calibri" panose="020F0502020204030204" pitchFamily="34" charset="0"/>
                <a:ea typeface="Times New Roman" panose="02020603050405020304" pitchFamily="18" charset="0"/>
                <a:cs typeface="Calibri" panose="020F0502020204030204" pitchFamily="34" charset="0"/>
              </a:rPr>
              <a:t>:</a:t>
            </a:r>
            <a:r>
              <a:rPr lang="it-IT" sz="2200" kern="0" dirty="0">
                <a:effectLst/>
                <a:latin typeface="Calibri" panose="020F0502020204030204" pitchFamily="34" charset="0"/>
                <a:ea typeface="Times New Roman" panose="02020603050405020304" pitchFamily="18" charset="0"/>
                <a:cs typeface="Calibri" panose="020F0502020204030204" pitchFamily="34" charset="0"/>
              </a:rPr>
              <a:t> per </a:t>
            </a:r>
            <a:r>
              <a:rPr lang="it-IT" sz="2200" kern="0" dirty="0">
                <a:latin typeface="Calibri" panose="020F0502020204030204" pitchFamily="34" charset="0"/>
                <a:ea typeface="Times New Roman" panose="02020603050405020304" pitchFamily="18" charset="0"/>
                <a:cs typeface="Calibri" panose="020F0502020204030204" pitchFamily="34" charset="0"/>
              </a:rPr>
              <a:t>le </a:t>
            </a:r>
            <a:r>
              <a:rPr lang="it-IT" sz="2200" kern="0" dirty="0">
                <a:effectLst/>
                <a:latin typeface="Calibri" panose="020F0502020204030204" pitchFamily="34" charset="0"/>
                <a:ea typeface="Times New Roman" panose="02020603050405020304" pitchFamily="18" charset="0"/>
                <a:cs typeface="Calibri" panose="020F0502020204030204" pitchFamily="34" charset="0"/>
              </a:rPr>
              <a:t>associazioni e fondazioni già in possesso della PG ex DPR 361/2000, che ottengono l'iscrizione nel RUNTS, l'efficacia dell'iscrizione nei registri delle </a:t>
            </a:r>
            <a:r>
              <a:rPr lang="it-IT" sz="2200" kern="0" dirty="0">
                <a:latin typeface="Calibri" panose="020F0502020204030204" pitchFamily="34" charset="0"/>
                <a:ea typeface="Times New Roman" panose="02020603050405020304" pitchFamily="18" charset="0"/>
                <a:cs typeface="Calibri" panose="020F0502020204030204" pitchFamily="34" charset="0"/>
              </a:rPr>
              <a:t>PG</a:t>
            </a:r>
            <a:endParaRPr lang="it-IT" sz="2200" kern="0" dirty="0">
              <a:effectLst/>
              <a:latin typeface="Calibri" panose="020F0502020204030204" pitchFamily="34" charset="0"/>
              <a:ea typeface="Times New Roman" panose="02020603050405020304" pitchFamily="18" charset="0"/>
              <a:cs typeface="Calibri" panose="020F0502020204030204" pitchFamily="34" charset="0"/>
            </a:endParaRPr>
          </a:p>
          <a:p>
            <a:pPr marL="0" indent="0" algn="ctr">
              <a:lnSpc>
                <a:spcPct val="150000"/>
              </a:lnSpc>
              <a:spcBef>
                <a:spcPts val="0"/>
              </a:spcBef>
              <a:buNone/>
            </a:pPr>
            <a:r>
              <a:rPr lang="it-IT" sz="2200" kern="0" dirty="0">
                <a:effectLst/>
                <a:latin typeface="Calibri" panose="020F0502020204030204" pitchFamily="34" charset="0"/>
                <a:ea typeface="Times New Roman" panose="02020603050405020304" pitchFamily="18" charset="0"/>
                <a:cs typeface="Calibri" panose="020F0502020204030204" pitchFamily="34" charset="0"/>
              </a:rPr>
              <a:t>è sospesa fintanto che sia mantenuta l'iscrizione nel RUNTS </a:t>
            </a:r>
          </a:p>
          <a:p>
            <a:pPr marL="0" indent="0" algn="ctr">
              <a:lnSpc>
                <a:spcPct val="150000"/>
              </a:lnSpc>
              <a:spcBef>
                <a:spcPts val="0"/>
              </a:spcBef>
              <a:buNone/>
            </a:pPr>
            <a:r>
              <a:rPr lang="it-IT" sz="2200" kern="0" dirty="0">
                <a:effectLst/>
                <a:latin typeface="Calibri" panose="020F0502020204030204" pitchFamily="34" charset="0"/>
                <a:ea typeface="Times New Roman" panose="02020603050405020304" pitchFamily="18" charset="0"/>
                <a:cs typeface="Calibri" panose="020F0502020204030204" pitchFamily="34" charset="0"/>
              </a:rPr>
              <a:t>→</a:t>
            </a:r>
            <a:r>
              <a:rPr lang="it-IT" sz="2200" kern="100" dirty="0">
                <a:latin typeface="Calibri" panose="020F0502020204030204" pitchFamily="34" charset="0"/>
                <a:ea typeface="Times New Roman" panose="02020603050405020304" pitchFamily="18" charset="0"/>
                <a:cs typeface="Times New Roman" panose="02020603050405020304" pitchFamily="18" charset="0"/>
              </a:rPr>
              <a:t> </a:t>
            </a:r>
            <a:r>
              <a:rPr lang="it-IT" sz="2200" kern="0" dirty="0">
                <a:effectLst/>
                <a:latin typeface="Calibri" panose="020F0502020204030204" pitchFamily="34" charset="0"/>
                <a:ea typeface="Times New Roman" panose="02020603050405020304" pitchFamily="18" charset="0"/>
                <a:cs typeface="Calibri" panose="020F0502020204030204" pitchFamily="34" charset="0"/>
              </a:rPr>
              <a:t>non perdono la PG ex DPR n. 361/2000.</a:t>
            </a:r>
          </a:p>
          <a:p>
            <a:pPr marL="0" indent="0" algn="ctr">
              <a:lnSpc>
                <a:spcPct val="150000"/>
              </a:lnSpc>
              <a:spcBef>
                <a:spcPts val="0"/>
              </a:spcBef>
              <a:buNone/>
            </a:pPr>
            <a:endParaRPr lang="it-IT"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50000"/>
              </a:lnSpc>
              <a:spcBef>
                <a:spcPts val="0"/>
              </a:spcBef>
              <a:buNone/>
            </a:pPr>
            <a:r>
              <a:rPr lang="it-IT" sz="2200" kern="0" dirty="0">
                <a:latin typeface="Calibri" panose="020F0502020204030204" pitchFamily="34" charset="0"/>
                <a:ea typeface="Times New Roman" panose="02020603050405020304" pitchFamily="18" charset="0"/>
                <a:cs typeface="Calibri" panose="020F0502020204030204" pitchFamily="34" charset="0"/>
              </a:rPr>
              <a:t>L’ETS </a:t>
            </a:r>
            <a:r>
              <a:rPr lang="it-IT" sz="2200" kern="0" dirty="0">
                <a:effectLst/>
                <a:latin typeface="Calibri" panose="020F0502020204030204" pitchFamily="34" charset="0"/>
                <a:ea typeface="Times New Roman" panose="02020603050405020304" pitchFamily="18" charset="0"/>
                <a:cs typeface="Calibri" panose="020F0502020204030204" pitchFamily="34" charset="0"/>
              </a:rPr>
              <a:t>potrebbe successivamente chiedere </a:t>
            </a:r>
            <a:r>
              <a:rPr lang="it-IT" sz="2200" u="sng" kern="0" dirty="0">
                <a:effectLst/>
                <a:latin typeface="Calibri" panose="020F0502020204030204" pitchFamily="34" charset="0"/>
                <a:ea typeface="Times New Roman" panose="02020603050405020304" pitchFamily="18" charset="0"/>
                <a:cs typeface="Calibri" panose="020F0502020204030204" pitchFamily="34" charset="0"/>
              </a:rPr>
              <a:t>la cancellazione dal RUNTS</a:t>
            </a:r>
            <a:r>
              <a:rPr lang="it-IT" sz="2200" kern="0" dirty="0">
                <a:effectLst/>
                <a:latin typeface="Calibri" panose="020F0502020204030204" pitchFamily="34" charset="0"/>
                <a:ea typeface="Times New Roman" panose="02020603050405020304" pitchFamily="18" charset="0"/>
                <a:cs typeface="Calibri" panose="020F0502020204030204" pitchFamily="34" charset="0"/>
              </a:rPr>
              <a:t>, </a:t>
            </a:r>
          </a:p>
          <a:p>
            <a:pPr marL="0" indent="0" algn="ctr">
              <a:lnSpc>
                <a:spcPct val="150000"/>
              </a:lnSpc>
              <a:spcBef>
                <a:spcPts val="0"/>
              </a:spcBef>
              <a:buNone/>
            </a:pPr>
            <a:r>
              <a:rPr lang="it-IT" sz="2200" kern="0" dirty="0">
                <a:effectLst/>
                <a:latin typeface="Calibri" panose="020F0502020204030204" pitchFamily="34" charset="0"/>
                <a:ea typeface="Times New Roman" panose="02020603050405020304" pitchFamily="18" charset="0"/>
                <a:cs typeface="Calibri" panose="020F0502020204030204" pitchFamily="34" charset="0"/>
              </a:rPr>
              <a:t>mantenendo la PG pregressa ex DPR 361/2000</a:t>
            </a:r>
            <a:r>
              <a:rPr lang="it-IT" sz="2200" kern="0" dirty="0">
                <a:latin typeface="Calibri" panose="020F0502020204030204" pitchFamily="34" charset="0"/>
                <a:ea typeface="Times New Roman" panose="02020603050405020304" pitchFamily="18" charset="0"/>
                <a:cs typeface="Calibri" panose="020F0502020204030204" pitchFamily="34" charset="0"/>
              </a:rPr>
              <a:t> e </a:t>
            </a:r>
            <a:r>
              <a:rPr lang="it-IT" sz="2200" dirty="0">
                <a:solidFill>
                  <a:srgbClr val="000000"/>
                </a:solidFill>
                <a:effectLst/>
                <a:ea typeface="Times New Roman" panose="02020603050405020304" pitchFamily="18" charset="0"/>
                <a:cs typeface="Times New Roman" panose="02020603050405020304" pitchFamily="18" charset="0"/>
              </a:rPr>
              <a:t>continuare a operare ai sensi del c.c. </a:t>
            </a:r>
          </a:p>
          <a:p>
            <a:pPr marL="0" indent="0" algn="ctr">
              <a:lnSpc>
                <a:spcPct val="100000"/>
              </a:lnSpc>
              <a:spcBef>
                <a:spcPts val="0"/>
              </a:spcBef>
              <a:buNone/>
            </a:pPr>
            <a:endParaRPr lang="it-IT" sz="2400" b="1" dirty="0">
              <a:solidFill>
                <a:srgbClr val="000000"/>
              </a:solidFill>
              <a:ea typeface="Times New Roman" panose="02020603050405020304" pitchFamily="18" charset="0"/>
              <a:cs typeface="Times New Roman" panose="02020603050405020304" pitchFamily="18" charset="0"/>
            </a:endParaRPr>
          </a:p>
          <a:p>
            <a:pPr marL="0" indent="0" algn="ctr">
              <a:lnSpc>
                <a:spcPct val="100000"/>
              </a:lnSpc>
              <a:spcBef>
                <a:spcPts val="0"/>
              </a:spcBef>
              <a:buNone/>
            </a:pPr>
            <a:r>
              <a:rPr lang="it-IT" sz="2400" b="1" dirty="0">
                <a:solidFill>
                  <a:srgbClr val="000000"/>
                </a:solidFill>
                <a:ea typeface="Times New Roman" panose="02020603050405020304" pitchFamily="18" charset="0"/>
                <a:cs typeface="Times New Roman" panose="02020603050405020304" pitchFamily="18" charset="0"/>
              </a:rPr>
              <a:t>LA PERSONALTA’ GIURIDICA E’ SEMPRE UNA, </a:t>
            </a:r>
          </a:p>
          <a:p>
            <a:pPr marL="0" indent="0" algn="ctr">
              <a:lnSpc>
                <a:spcPct val="100000"/>
              </a:lnSpc>
              <a:spcBef>
                <a:spcPts val="0"/>
              </a:spcBef>
              <a:buNone/>
            </a:pPr>
            <a:r>
              <a:rPr lang="it-IT" sz="2400" b="1" dirty="0">
                <a:solidFill>
                  <a:srgbClr val="000000"/>
                </a:solidFill>
                <a:ea typeface="Times New Roman" panose="02020603050405020304" pitchFamily="18" charset="0"/>
                <a:cs typeface="Times New Roman" panose="02020603050405020304" pitchFamily="18" charset="0"/>
              </a:rPr>
              <a:t>PRESCINDE DAL REGISTRO DI ISCRIZIONE DELL’ENTE</a:t>
            </a:r>
            <a:endParaRPr lang="it-IT" sz="2400" b="1" dirty="0">
              <a:solidFill>
                <a:srgbClr val="000000"/>
              </a:solidFill>
              <a:effectLst/>
              <a:ea typeface="Times New Roman" panose="02020603050405020304" pitchFamily="18" charset="0"/>
              <a:cs typeface="Times New Roman" panose="02020603050405020304" pitchFamily="18" charset="0"/>
            </a:endParaRPr>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1BF3F26B-F412-9D20-0B71-3EED3065BB1C}"/>
              </a:ext>
            </a:extLst>
          </p:cNvPr>
          <p:cNvSpPr>
            <a:spLocks noGrp="1"/>
          </p:cNvSpPr>
          <p:nvPr>
            <p:ph type="sldNum" sz="quarter" idx="12"/>
          </p:nvPr>
        </p:nvSpPr>
        <p:spPr/>
        <p:txBody>
          <a:bodyPr/>
          <a:lstStyle/>
          <a:p>
            <a:fld id="{CB5F59B9-0A9D-4A6F-A2D0-7071837465A7}" type="slidenum">
              <a:rPr lang="it-IT" smtClean="0"/>
              <a:t>12</a:t>
            </a:fld>
            <a:endParaRPr lang="it-IT"/>
          </a:p>
        </p:txBody>
      </p:sp>
    </p:spTree>
    <p:extLst>
      <p:ext uri="{BB962C8B-B14F-4D97-AF65-F5344CB8AC3E}">
        <p14:creationId xmlns:p14="http://schemas.microsoft.com/office/powerpoint/2010/main" val="3241229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Effect transition="in" filter="dissolve">
                                      <p:cBhvr>
                                        <p:cTn id="7" dur="500"/>
                                        <p:tgtEl>
                                          <p:spTgt spid="3">
                                            <p:txEl>
                                              <p:pRg st="9" end="9"/>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10" end="10"/>
                                            </p:txEl>
                                          </p:spTgt>
                                        </p:tgtEl>
                                        <p:attrNameLst>
                                          <p:attrName>style.visibility</p:attrName>
                                        </p:attrNameLst>
                                      </p:cBhvr>
                                      <p:to>
                                        <p:strVal val="visible"/>
                                      </p:to>
                                    </p:set>
                                    <p:animEffect transition="in" filter="dissolve">
                                      <p:cBhvr>
                                        <p:cTn id="10"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rmAutofit lnSpcReduction="10000"/>
          </a:bodyPr>
          <a:lstStyle/>
          <a:p>
            <a:pPr marL="0" indent="0" algn="ctr">
              <a:lnSpc>
                <a:spcPct val="107000"/>
              </a:lnSpc>
              <a:spcAft>
                <a:spcPts val="800"/>
              </a:spcAft>
              <a:buNone/>
            </a:pPr>
            <a:r>
              <a:rPr lang="it-IT" sz="2400" b="1" i="1" kern="0" dirty="0">
                <a:effectLst/>
                <a:latin typeface="Calibri" panose="020F0502020204030204" pitchFamily="34" charset="0"/>
                <a:ea typeface="Times New Roman" panose="02020603050405020304" pitchFamily="18" charset="0"/>
                <a:cs typeface="Calibri" panose="020F0502020204030204" pitchFamily="34" charset="0"/>
              </a:rPr>
              <a:t>PASSAGGIO DA FONDAZIONE TRADIZIONALE  ↔ DI PARTECIPAZIONE</a:t>
            </a:r>
          </a:p>
          <a:p>
            <a:pPr marL="0" indent="0" algn="ctr">
              <a:lnSpc>
                <a:spcPct val="107000"/>
              </a:lnSpc>
              <a:spcAft>
                <a:spcPts val="800"/>
              </a:spcAft>
              <a:buNone/>
            </a:pPr>
            <a:endParaRPr lang="it-IT" sz="900" b="1" i="1" kern="0" dirty="0">
              <a:effectLst/>
              <a:latin typeface="Calibri" panose="020F0502020204030204" pitchFamily="34" charset="0"/>
              <a:ea typeface="Times New Roman" panose="02020603050405020304" pitchFamily="18" charset="0"/>
              <a:cs typeface="Calibri" panose="020F0502020204030204" pitchFamily="34" charset="0"/>
            </a:endParaRPr>
          </a:p>
          <a:p>
            <a:pPr marL="0" indent="0" algn="ctr">
              <a:lnSpc>
                <a:spcPct val="107000"/>
              </a:lnSpc>
              <a:spcAft>
                <a:spcPts val="800"/>
              </a:spcAft>
              <a:buNone/>
            </a:pPr>
            <a:r>
              <a:rPr lang="it-IT" sz="2400" kern="0" dirty="0">
                <a:latin typeface="Calibri" panose="020F0502020204030204" pitchFamily="34" charset="0"/>
                <a:ea typeface="Calibri" panose="020F0502020204030204" pitchFamily="34" charset="0"/>
                <a:cs typeface="Calibri" panose="020F0502020204030204" pitchFamily="34" charset="0"/>
              </a:rPr>
              <a:t>Fondazione di partecipazione → ibridazione → a struttura associativa</a:t>
            </a:r>
          </a:p>
          <a:p>
            <a:pPr marL="0" indent="0" algn="ctr">
              <a:lnSpc>
                <a:spcPct val="107000"/>
              </a:lnSpc>
              <a:spcAft>
                <a:spcPts val="800"/>
              </a:spcAft>
              <a:buNone/>
            </a:pPr>
            <a:endParaRPr lang="it-IT" sz="900" b="1" i="1" kern="0" dirty="0">
              <a:latin typeface="Calibri" panose="020F0502020204030204" pitchFamily="34" charset="0"/>
              <a:ea typeface="Calibri" panose="020F0502020204030204" pitchFamily="34" charset="0"/>
              <a:cs typeface="Calibri" panose="020F0502020204030204" pitchFamily="34" charset="0"/>
            </a:endParaRPr>
          </a:p>
          <a:p>
            <a:pPr marL="0" indent="0" algn="ctr">
              <a:lnSpc>
                <a:spcPct val="150000"/>
              </a:lnSpc>
              <a:spcBef>
                <a:spcPts val="0"/>
              </a:spcBef>
              <a:buNone/>
            </a:pPr>
            <a:r>
              <a:rPr lang="it-IT" sz="18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Art. 24, c. 6, CTS: «Le disposizioni di cui al presente articolo si applicano anche alle fondazioni del TS il cui </a:t>
            </a:r>
            <a:r>
              <a:rPr lang="it-IT" sz="1800" u="sng"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statuto preveda la costituzione</a:t>
            </a:r>
            <a:r>
              <a:rPr lang="it-IT" sz="18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di un </a:t>
            </a:r>
            <a:r>
              <a:rPr lang="it-IT" sz="1800" u="sng"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organo assembleare/di indirizzo</a:t>
            </a:r>
            <a:r>
              <a:rPr lang="it-IT" sz="18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a:t>
            </a:r>
          </a:p>
          <a:p>
            <a:pPr marL="0" indent="0" algn="ctr">
              <a:lnSpc>
                <a:spcPct val="150000"/>
              </a:lnSpc>
              <a:spcBef>
                <a:spcPts val="0"/>
              </a:spcBef>
              <a:buNone/>
            </a:pPr>
            <a:r>
              <a:rPr lang="it-IT" sz="1800" u="sng"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comunque denominato</a:t>
            </a:r>
            <a:r>
              <a:rPr lang="it-IT" sz="18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p>
          <a:p>
            <a:pPr marL="0" indent="0" algn="ctr">
              <a:lnSpc>
                <a:spcPct val="150000"/>
              </a:lnSpc>
              <a:spcAft>
                <a:spcPts val="800"/>
              </a:spcAft>
              <a:buNone/>
            </a:pPr>
            <a:r>
              <a:rPr lang="it-IT" sz="18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Art. 25, 3 c., CTS . «Lo statuto delle fondazioni del TS può attribuire all'</a:t>
            </a:r>
            <a:r>
              <a:rPr lang="it-IT" sz="1800" u="sng"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organo assembleare o di indirizzo</a:t>
            </a:r>
            <a:r>
              <a:rPr lang="it-IT" sz="18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comunque denominato, </a:t>
            </a:r>
            <a:r>
              <a:rPr lang="it-IT" sz="1800" u="sng"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di cui preveda la costituzione</a:t>
            </a:r>
            <a:r>
              <a:rPr lang="it-IT" sz="18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la competenza a deliberare su uno o più degli oggetti di cui al comma 1 (…)».</a:t>
            </a:r>
          </a:p>
          <a:p>
            <a:pPr marL="0" indent="0" algn="ctr">
              <a:lnSpc>
                <a:spcPct val="150000"/>
              </a:lnSpc>
              <a:spcAft>
                <a:spcPts val="800"/>
              </a:spcAft>
              <a:buNone/>
            </a:pPr>
            <a:endParaRPr lang="it-IT" sz="1800" dirty="0">
              <a:solidFill>
                <a:srgbClr val="000000"/>
              </a:solidFill>
              <a:latin typeface="Verdana" panose="020B060403050404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it-IT" b="1" i="1" kern="0" dirty="0">
                <a:latin typeface="Calibri" panose="020F0502020204030204" pitchFamily="34" charset="0"/>
                <a:ea typeface="Calibri" panose="020F0502020204030204" pitchFamily="34" charset="0"/>
                <a:cs typeface="Calibri" panose="020F0502020204030204" pitchFamily="34" charset="0"/>
              </a:rPr>
              <a:t> Non è trasformazione, ma mera modifica dello statuto.</a:t>
            </a:r>
          </a:p>
          <a:p>
            <a:pPr marL="0" indent="0" algn="ctr">
              <a:lnSpc>
                <a:spcPct val="150000"/>
              </a:lnSpc>
              <a:spcAft>
                <a:spcPts val="800"/>
              </a:spcAft>
              <a:buNone/>
            </a:pP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lang="it-IT"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1BF3F26B-F412-9D20-0B71-3EED3065BB1C}"/>
              </a:ext>
            </a:extLst>
          </p:cNvPr>
          <p:cNvSpPr>
            <a:spLocks noGrp="1"/>
          </p:cNvSpPr>
          <p:nvPr>
            <p:ph type="sldNum" sz="quarter" idx="12"/>
          </p:nvPr>
        </p:nvSpPr>
        <p:spPr/>
        <p:txBody>
          <a:bodyPr/>
          <a:lstStyle/>
          <a:p>
            <a:fld id="{CB5F59B9-0A9D-4A6F-A2D0-7071837465A7}" type="slidenum">
              <a:rPr lang="it-IT" smtClean="0"/>
              <a:t>13</a:t>
            </a:fld>
            <a:endParaRPr lang="it-IT"/>
          </a:p>
        </p:txBody>
      </p:sp>
    </p:spTree>
    <p:extLst>
      <p:ext uri="{BB962C8B-B14F-4D97-AF65-F5344CB8AC3E}">
        <p14:creationId xmlns:p14="http://schemas.microsoft.com/office/powerpoint/2010/main" val="36585868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rmAutofit/>
          </a:bodyPr>
          <a:lstStyle/>
          <a:p>
            <a:pPr marL="0" indent="0" algn="ctr">
              <a:lnSpc>
                <a:spcPct val="107000"/>
              </a:lnSpc>
              <a:spcAft>
                <a:spcPts val="800"/>
              </a:spcAft>
              <a:buNone/>
            </a:pPr>
            <a:r>
              <a:rPr lang="it-IT" sz="2400" b="1" kern="0" dirty="0">
                <a:effectLst/>
                <a:ea typeface="Times New Roman" panose="02020603050405020304" pitchFamily="18" charset="0"/>
                <a:cs typeface="Times New Roman" panose="02020603050405020304" pitchFamily="18" charset="0"/>
              </a:rPr>
              <a:t>TRASFORMAZIONE DI ASSOCIAZIONI </a:t>
            </a:r>
            <a:r>
              <a:rPr lang="it-IT" sz="2400" b="1" kern="0" dirty="0">
                <a:effectLst/>
                <a:latin typeface="Calibri" panose="020F0502020204030204" pitchFamily="34" charset="0"/>
                <a:ea typeface="Times New Roman" panose="02020603050405020304" pitchFamily="18" charset="0"/>
                <a:cs typeface="Calibri" panose="020F0502020204030204" pitchFamily="34" charset="0"/>
              </a:rPr>
              <a:t>↔ </a:t>
            </a:r>
            <a:r>
              <a:rPr lang="it-IT" sz="2400" b="1" kern="0" dirty="0">
                <a:effectLst/>
                <a:ea typeface="Times New Roman" panose="02020603050405020304" pitchFamily="18" charset="0"/>
                <a:cs typeface="Times New Roman" panose="02020603050405020304" pitchFamily="18" charset="0"/>
              </a:rPr>
              <a:t>FONDAZIONI</a:t>
            </a:r>
            <a:endParaRPr lang="it-IT" sz="2400" kern="0" dirty="0">
              <a:effectLst/>
              <a:ea typeface="Times New Roman" panose="02020603050405020304" pitchFamily="18" charset="0"/>
              <a:cs typeface="Times New Roman" panose="02020603050405020304" pitchFamily="18" charset="0"/>
            </a:endParaRPr>
          </a:p>
          <a:p>
            <a:pPr marL="0" indent="0" algn="ctr">
              <a:lnSpc>
                <a:spcPct val="107000"/>
              </a:lnSpc>
              <a:spcAft>
                <a:spcPts val="800"/>
              </a:spcAft>
              <a:buNone/>
            </a:pPr>
            <a:r>
              <a:rPr lang="it-IT" sz="2000" kern="0" dirty="0">
                <a:effectLst/>
                <a:ea typeface="Times New Roman" panose="02020603050405020304" pitchFamily="18" charset="0"/>
                <a:cs typeface="Times New Roman" panose="02020603050405020304" pitchFamily="18" charset="0"/>
              </a:rPr>
              <a:t> </a:t>
            </a:r>
            <a:r>
              <a:rPr lang="it-IT" sz="2000" i="1" kern="0" dirty="0">
                <a:effectLst/>
                <a:ea typeface="Times New Roman" panose="02020603050405020304" pitchFamily="18" charset="0"/>
                <a:cs typeface="Times New Roman" panose="02020603050405020304" pitchFamily="18" charset="0"/>
              </a:rPr>
              <a:t>Studio n.78-2020/I</a:t>
            </a:r>
            <a:r>
              <a:rPr lang="it-IT" sz="2000" kern="0" dirty="0">
                <a:effectLst/>
                <a:ea typeface="Times New Roman" panose="02020603050405020304" pitchFamily="18" charset="0"/>
                <a:cs typeface="Times New Roman" panose="02020603050405020304" pitchFamily="18" charset="0"/>
              </a:rPr>
              <a:t> </a:t>
            </a:r>
            <a:r>
              <a:rPr lang="it-IT" sz="2000" b="1" i="1" kern="0" dirty="0">
                <a:ea typeface="Times New Roman" panose="02020603050405020304" pitchFamily="18" charset="0"/>
                <a:cs typeface="Times New Roman" panose="02020603050405020304" pitchFamily="18" charset="0"/>
              </a:rPr>
              <a:t>(</a:t>
            </a:r>
            <a:r>
              <a:rPr lang="it-IT" sz="2000" i="1" kern="0" dirty="0">
                <a:effectLst/>
                <a:ea typeface="Times New Roman" panose="02020603050405020304" pitchFamily="18" charset="0"/>
                <a:cs typeface="Times New Roman" panose="02020603050405020304" pitchFamily="18" charset="0"/>
              </a:rPr>
              <a:t>Francesco </a:t>
            </a:r>
            <a:r>
              <a:rPr lang="it-IT" sz="2000" i="1" kern="0" dirty="0" err="1">
                <a:effectLst/>
                <a:ea typeface="Times New Roman" panose="02020603050405020304" pitchFamily="18" charset="0"/>
                <a:cs typeface="Times New Roman" panose="02020603050405020304" pitchFamily="18" charset="0"/>
              </a:rPr>
              <a:t>Cirianni</a:t>
            </a:r>
            <a:r>
              <a:rPr lang="it-IT" sz="2000" i="1" kern="0" dirty="0">
                <a:effectLst/>
                <a:ea typeface="Times New Roman" panose="02020603050405020304" pitchFamily="18" charset="0"/>
                <a:cs typeface="Times New Roman" panose="02020603050405020304" pitchFamily="18" charset="0"/>
              </a:rPr>
              <a:t>)</a:t>
            </a:r>
          </a:p>
          <a:p>
            <a:pPr marL="0" indent="0" algn="ctr">
              <a:lnSpc>
                <a:spcPct val="107000"/>
              </a:lnSpc>
              <a:spcAft>
                <a:spcPts val="800"/>
              </a:spcAft>
              <a:buNone/>
            </a:pPr>
            <a:endParaRPr lang="it-IT" sz="2000" kern="100" dirty="0">
              <a:effectLst/>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it-IT" sz="2400" kern="0" dirty="0">
                <a:effectLst/>
                <a:ea typeface="Times New Roman" panose="02020603050405020304" pitchFamily="18" charset="0"/>
                <a:cs typeface="Times New Roman" panose="02020603050405020304" pitchFamily="18" charset="0"/>
              </a:rPr>
              <a:t>L'art. 42-bis c.c. individua un procedimento generale in quattro momenti: </a:t>
            </a:r>
          </a:p>
          <a:p>
            <a:pPr marL="457200" indent="-457200" algn="ctr">
              <a:lnSpc>
                <a:spcPct val="107000"/>
              </a:lnSpc>
              <a:spcAft>
                <a:spcPts val="800"/>
              </a:spcAft>
              <a:buFont typeface="+mj-lt"/>
              <a:buAutoNum type="arabicPeriod"/>
            </a:pPr>
            <a:r>
              <a:rPr lang="it-IT" sz="2400" kern="0" dirty="0">
                <a:effectLst/>
                <a:ea typeface="Times New Roman" panose="02020603050405020304" pitchFamily="18" charset="0"/>
                <a:cs typeface="Times New Roman" panose="02020603050405020304" pitchFamily="18" charset="0"/>
              </a:rPr>
              <a:t>le relazioni preventive; </a:t>
            </a:r>
          </a:p>
          <a:p>
            <a:pPr marL="457200" indent="-457200" algn="ctr">
              <a:lnSpc>
                <a:spcPct val="107000"/>
              </a:lnSpc>
              <a:spcAft>
                <a:spcPts val="800"/>
              </a:spcAft>
              <a:buFont typeface="+mj-lt"/>
              <a:buAutoNum type="arabicPeriod"/>
            </a:pPr>
            <a:r>
              <a:rPr lang="it-IT" sz="2400" kern="0" dirty="0">
                <a:effectLst/>
                <a:ea typeface="Times New Roman" panose="02020603050405020304" pitchFamily="18" charset="0"/>
                <a:cs typeface="Times New Roman" panose="02020603050405020304" pitchFamily="18" charset="0"/>
              </a:rPr>
              <a:t>la delibera;</a:t>
            </a:r>
            <a:endParaRPr lang="it-IT" sz="2400" kern="0" dirty="0">
              <a:ea typeface="Times New Roman" panose="02020603050405020304" pitchFamily="18" charset="0"/>
              <a:cs typeface="Times New Roman" panose="02020603050405020304" pitchFamily="18" charset="0"/>
            </a:endParaRPr>
          </a:p>
          <a:p>
            <a:pPr marL="457200" indent="-457200" algn="ctr">
              <a:lnSpc>
                <a:spcPct val="107000"/>
              </a:lnSpc>
              <a:spcAft>
                <a:spcPts val="800"/>
              </a:spcAft>
              <a:buFont typeface="+mj-lt"/>
              <a:buAutoNum type="arabicPeriod"/>
            </a:pPr>
            <a:r>
              <a:rPr lang="it-IT" sz="2400" kern="0" dirty="0">
                <a:effectLst/>
                <a:ea typeface="Times New Roman" panose="02020603050405020304" pitchFamily="18" charset="0"/>
                <a:cs typeface="Times New Roman" panose="02020603050405020304" pitchFamily="18" charset="0"/>
              </a:rPr>
              <a:t>la pubblicità;</a:t>
            </a:r>
          </a:p>
          <a:p>
            <a:pPr marL="457200" indent="-457200" algn="ctr">
              <a:lnSpc>
                <a:spcPct val="107000"/>
              </a:lnSpc>
              <a:spcAft>
                <a:spcPts val="800"/>
              </a:spcAft>
              <a:buFont typeface="+mj-lt"/>
              <a:buAutoNum type="arabicPeriod"/>
            </a:pPr>
            <a:r>
              <a:rPr lang="it-IT" sz="2400" kern="0" dirty="0">
                <a:ea typeface="Times New Roman" panose="02020603050405020304" pitchFamily="18" charset="0"/>
                <a:cs typeface="Times New Roman" panose="02020603050405020304" pitchFamily="18" charset="0"/>
              </a:rPr>
              <a:t>o</a:t>
            </a:r>
            <a:r>
              <a:rPr lang="it-IT" sz="2400" kern="0" dirty="0">
                <a:effectLst/>
                <a:ea typeface="Times New Roman" panose="02020603050405020304" pitchFamily="18" charset="0"/>
                <a:cs typeface="Times New Roman" panose="02020603050405020304" pitchFamily="18" charset="0"/>
              </a:rPr>
              <a:t>pposizione dei creditori ed </a:t>
            </a:r>
            <a:r>
              <a:rPr lang="it-IT" sz="2400" kern="0" dirty="0">
                <a:ea typeface="Times New Roman" panose="02020603050405020304" pitchFamily="18" charset="0"/>
                <a:cs typeface="Times New Roman" panose="02020603050405020304" pitchFamily="18" charset="0"/>
              </a:rPr>
              <a:t>e</a:t>
            </a:r>
            <a:r>
              <a:rPr lang="it-IT" sz="2400" kern="0" dirty="0">
                <a:effectLst/>
                <a:ea typeface="Times New Roman" panose="02020603050405020304" pitchFamily="18" charset="0"/>
                <a:cs typeface="Times New Roman" panose="02020603050405020304" pitchFamily="18" charset="0"/>
              </a:rPr>
              <a:t>fficacia differita della trasformazione.</a:t>
            </a:r>
            <a:endParaRPr lang="it-IT" sz="2400" kern="100" dirty="0">
              <a:effectLst/>
              <a:ea typeface="Calibri" panose="020F0502020204030204" pitchFamily="34" charset="0"/>
              <a:cs typeface="Times New Roman" panose="02020603050405020304" pitchFamily="18" charset="0"/>
            </a:endParaRPr>
          </a:p>
          <a:p>
            <a:pPr marL="0" indent="0" algn="ctr">
              <a:buNone/>
            </a:pPr>
            <a:endParaRPr lang="it-IT" sz="2400"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1C721846-CCD7-850E-7BCD-990EBCCE38C7}"/>
              </a:ext>
            </a:extLst>
          </p:cNvPr>
          <p:cNvSpPr>
            <a:spLocks noGrp="1"/>
          </p:cNvSpPr>
          <p:nvPr>
            <p:ph type="sldNum" sz="quarter" idx="12"/>
          </p:nvPr>
        </p:nvSpPr>
        <p:spPr/>
        <p:txBody>
          <a:bodyPr/>
          <a:lstStyle/>
          <a:p>
            <a:fld id="{CB5F59B9-0A9D-4A6F-A2D0-7071837465A7}" type="slidenum">
              <a:rPr lang="it-IT" smtClean="0"/>
              <a:t>14</a:t>
            </a:fld>
            <a:endParaRPr lang="it-IT"/>
          </a:p>
        </p:txBody>
      </p:sp>
    </p:spTree>
    <p:extLst>
      <p:ext uri="{BB962C8B-B14F-4D97-AF65-F5344CB8AC3E}">
        <p14:creationId xmlns:p14="http://schemas.microsoft.com/office/powerpoint/2010/main" val="3675071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4" end="4"/>
                                            </p:txEl>
                                          </p:spTgt>
                                        </p:tgtEl>
                                      </p:cBhvr>
                                    </p:animEffect>
                                  </p:childTnLst>
                                </p:cTn>
                              </p:par>
                              <p:par>
                                <p:cTn id="9" presetID="1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12" dur="500"/>
                                        <p:tgtEl>
                                          <p:spTgt spid="3">
                                            <p:txEl>
                                              <p:pRg st="5" end="5"/>
                                            </p:txEl>
                                          </p:spTgt>
                                        </p:tgtEl>
                                      </p:cBhvr>
                                    </p:animEffect>
                                  </p:childTnLst>
                                </p:cTn>
                              </p:par>
                              <p:par>
                                <p:cTn id="13" presetID="12" presetClass="entr" presetSubtype="4"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 calcmode="lin" valueType="num">
                                      <p:cBhvr additive="base">
                                        <p:cTn id="15" dur="500"/>
                                        <p:tgtEl>
                                          <p:spTgt spid="3">
                                            <p:txEl>
                                              <p:pRg st="6" end="6"/>
                                            </p:txEl>
                                          </p:spTgt>
                                        </p:tgtEl>
                                        <p:attrNameLst>
                                          <p:attrName>ppt_y</p:attrName>
                                        </p:attrNameLst>
                                      </p:cBhvr>
                                      <p:tavLst>
                                        <p:tav tm="0">
                                          <p:val>
                                            <p:strVal val="#ppt_y+#ppt_h*1.125000"/>
                                          </p:val>
                                        </p:tav>
                                        <p:tav tm="100000">
                                          <p:val>
                                            <p:strVal val="#ppt_y"/>
                                          </p:val>
                                        </p:tav>
                                      </p:tavLst>
                                    </p:anim>
                                    <p:animEffect transition="in" filter="wipe(up)">
                                      <p:cBhvr>
                                        <p:cTn id="16" dur="500"/>
                                        <p:tgtEl>
                                          <p:spTgt spid="3">
                                            <p:txEl>
                                              <p:pRg st="6" end="6"/>
                                            </p:txEl>
                                          </p:spTgt>
                                        </p:tgtEl>
                                      </p:cBhvr>
                                    </p:animEffect>
                                  </p:childTnLst>
                                </p:cTn>
                              </p:par>
                              <p:par>
                                <p:cTn id="17" presetID="12" presetClass="entr" presetSubtype="4"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 calcmode="lin" valueType="num">
                                      <p:cBhvr additive="base">
                                        <p:cTn id="19" dur="500"/>
                                        <p:tgtEl>
                                          <p:spTgt spid="3">
                                            <p:txEl>
                                              <p:pRg st="7" end="7"/>
                                            </p:txEl>
                                          </p:spTgt>
                                        </p:tgtEl>
                                        <p:attrNameLst>
                                          <p:attrName>ppt_y</p:attrName>
                                        </p:attrNameLst>
                                      </p:cBhvr>
                                      <p:tavLst>
                                        <p:tav tm="0">
                                          <p:val>
                                            <p:strVal val="#ppt_y+#ppt_h*1.125000"/>
                                          </p:val>
                                        </p:tav>
                                        <p:tav tm="100000">
                                          <p:val>
                                            <p:strVal val="#ppt_y"/>
                                          </p:val>
                                        </p:tav>
                                      </p:tavLst>
                                    </p:anim>
                                    <p:animEffect transition="in" filter="wipe(up)">
                                      <p:cBhvr>
                                        <p:cTn id="2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rmAutofit fontScale="92500" lnSpcReduction="20000"/>
          </a:bodyPr>
          <a:lstStyle/>
          <a:p>
            <a:pPr marL="0" indent="0" algn="ctr">
              <a:lnSpc>
                <a:spcPct val="100000"/>
              </a:lnSpc>
              <a:spcBef>
                <a:spcPts val="0"/>
              </a:spcBef>
              <a:spcAft>
                <a:spcPts val="800"/>
              </a:spcAft>
              <a:buNone/>
            </a:pPr>
            <a:r>
              <a:rPr lang="it-IT" sz="2600" b="1" kern="0" dirty="0">
                <a:effectLst/>
                <a:ea typeface="Times New Roman" panose="02020603050405020304" pitchFamily="18" charset="0"/>
                <a:cs typeface="Times New Roman" panose="02020603050405020304" pitchFamily="18" charset="0"/>
              </a:rPr>
              <a:t>LE RELAZIONI RICHIESTE DALL’ART. 42 BIS CC:</a:t>
            </a:r>
            <a:endParaRPr lang="it-IT" sz="2600" b="1" kern="100" dirty="0">
              <a:effectLst/>
              <a:ea typeface="Calibri" panose="020F0502020204030204" pitchFamily="34" charset="0"/>
              <a:cs typeface="Times New Roman" panose="02020603050405020304" pitchFamily="18" charset="0"/>
            </a:endParaRPr>
          </a:p>
          <a:p>
            <a:pPr marL="0" indent="0" algn="ctr">
              <a:lnSpc>
                <a:spcPct val="100000"/>
              </a:lnSpc>
              <a:spcBef>
                <a:spcPts val="0"/>
              </a:spcBef>
              <a:spcAft>
                <a:spcPts val="800"/>
              </a:spcAft>
              <a:buNone/>
            </a:pPr>
            <a:r>
              <a:rPr lang="it-IT" sz="1800" kern="0" dirty="0">
                <a:effectLst/>
                <a:ea typeface="Times New Roman" panose="02020603050405020304" pitchFamily="18" charset="0"/>
                <a:cs typeface="Times New Roman" panose="02020603050405020304" pitchFamily="18" charset="0"/>
              </a:rPr>
              <a:t> </a:t>
            </a:r>
            <a:endParaRPr lang="it-IT" sz="1800"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2400" kern="0" dirty="0">
                <a:solidFill>
                  <a:srgbClr val="19191A"/>
                </a:solidFill>
                <a:effectLst/>
                <a:ea typeface="Times New Roman" panose="02020603050405020304" pitchFamily="18" charset="0"/>
                <a:cs typeface="Calibri" panose="020F0502020204030204" pitchFamily="34" charset="0"/>
              </a:rPr>
              <a:t>L'organo di amministrazione deve predisporre:</a:t>
            </a:r>
            <a:endParaRPr lang="it-IT" sz="2400" kern="100" dirty="0">
              <a:effectLst/>
              <a:ea typeface="Calibri" panose="020F0502020204030204" pitchFamily="34" charset="0"/>
              <a:cs typeface="Times New Roman" panose="02020603050405020304" pitchFamily="18" charset="0"/>
            </a:endParaRPr>
          </a:p>
          <a:p>
            <a:pPr marL="342900" lvl="0" indent="-342900" algn="just">
              <a:lnSpc>
                <a:spcPct val="150000"/>
              </a:lnSpc>
              <a:spcBef>
                <a:spcPts val="0"/>
              </a:spcBef>
              <a:buFont typeface="+mj-lt"/>
              <a:buAutoNum type="arabicPeriod"/>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2400" kern="0" dirty="0">
                <a:solidFill>
                  <a:srgbClr val="19191A"/>
                </a:solidFill>
                <a:effectLst/>
                <a:ea typeface="Times New Roman" panose="02020603050405020304" pitchFamily="18" charset="0"/>
                <a:cs typeface="Calibri" panose="020F0502020204030204" pitchFamily="34" charset="0"/>
              </a:rPr>
              <a:t>la </a:t>
            </a:r>
            <a:r>
              <a:rPr lang="it-IT" sz="2400" u="sng" kern="0" dirty="0">
                <a:solidFill>
                  <a:srgbClr val="19191A"/>
                </a:solidFill>
                <a:effectLst/>
                <a:ea typeface="Times New Roman" panose="02020603050405020304" pitchFamily="18" charset="0"/>
                <a:cs typeface="Calibri" panose="020F0502020204030204" pitchFamily="34" charset="0"/>
              </a:rPr>
              <a:t>relazione</a:t>
            </a:r>
            <a:r>
              <a:rPr lang="it-IT" sz="2400" kern="0" dirty="0">
                <a:solidFill>
                  <a:srgbClr val="19191A"/>
                </a:solidFill>
                <a:effectLst/>
                <a:ea typeface="Times New Roman" panose="02020603050405020304" pitchFamily="18" charset="0"/>
                <a:cs typeface="Calibri" panose="020F0502020204030204" pitchFamily="34" charset="0"/>
              </a:rPr>
              <a:t> relativa alla situazione patrimoniale contenente l'elenco dei creditori, aggiornata a non più di 120 gg. precedenti la delibera;</a:t>
            </a:r>
            <a:endParaRPr lang="it-IT" sz="2400" kern="100" dirty="0">
              <a:effectLst/>
              <a:ea typeface="Calibri" panose="020F0502020204030204" pitchFamily="34" charset="0"/>
              <a:cs typeface="Times New Roman" panose="02020603050405020304" pitchFamily="18" charset="0"/>
            </a:endParaRPr>
          </a:p>
          <a:p>
            <a:pPr marL="342900" lvl="0" indent="-342900" algn="just">
              <a:lnSpc>
                <a:spcPct val="150000"/>
              </a:lnSpc>
              <a:spcBef>
                <a:spcPts val="0"/>
              </a:spcBef>
              <a:spcAft>
                <a:spcPts val="800"/>
              </a:spcAft>
              <a:buFont typeface="+mj-lt"/>
              <a:buAutoNum type="arabicPeriod"/>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2400" kern="0" dirty="0">
                <a:solidFill>
                  <a:srgbClr val="19191A"/>
                </a:solidFill>
                <a:effectLst/>
                <a:ea typeface="Times New Roman" panose="02020603050405020304" pitchFamily="18" charset="0"/>
                <a:cs typeface="Calibri" panose="020F0502020204030204" pitchFamily="34" charset="0"/>
              </a:rPr>
              <a:t>la </a:t>
            </a:r>
            <a:r>
              <a:rPr lang="it-IT" sz="2400" u="sng" kern="0" dirty="0">
                <a:solidFill>
                  <a:srgbClr val="19191A"/>
                </a:solidFill>
                <a:effectLst/>
                <a:ea typeface="Times New Roman" panose="02020603050405020304" pitchFamily="18" charset="0"/>
                <a:cs typeface="Calibri" panose="020F0502020204030204" pitchFamily="34" charset="0"/>
              </a:rPr>
              <a:t>relazione</a:t>
            </a:r>
            <a:r>
              <a:rPr lang="it-IT" sz="2400" kern="0" dirty="0">
                <a:solidFill>
                  <a:srgbClr val="19191A"/>
                </a:solidFill>
                <a:effectLst/>
                <a:ea typeface="Times New Roman" panose="02020603050405020304" pitchFamily="18" charset="0"/>
                <a:cs typeface="Calibri" panose="020F0502020204030204" pitchFamily="34" charset="0"/>
              </a:rPr>
              <a:t> di cui all’art. 2500-sexies, </a:t>
            </a:r>
            <a:r>
              <a:rPr lang="it-IT" sz="2400" kern="0" dirty="0">
                <a:solidFill>
                  <a:srgbClr val="19191A"/>
                </a:solidFill>
                <a:ea typeface="Times New Roman" panose="02020603050405020304" pitchFamily="18" charset="0"/>
                <a:cs typeface="Calibri" panose="020F0502020204030204" pitchFamily="34" charset="0"/>
              </a:rPr>
              <a:t>2</a:t>
            </a:r>
            <a:r>
              <a:rPr lang="it-IT" sz="2400" kern="0" dirty="0">
                <a:solidFill>
                  <a:srgbClr val="19191A"/>
                </a:solidFill>
                <a:effectLst/>
                <a:ea typeface="Times New Roman" panose="02020603050405020304" pitchFamily="18" charset="0"/>
                <a:cs typeface="Calibri" panose="020F0502020204030204" pitchFamily="34" charset="0"/>
              </a:rPr>
              <a:t>° c.: «</a:t>
            </a:r>
            <a:r>
              <a:rPr lang="it-IT" sz="2400" i="1" kern="0" dirty="0">
                <a:effectLst/>
                <a:ea typeface="Times New Roman" panose="02020603050405020304" pitchFamily="18" charset="0"/>
                <a:cs typeface="Times New Roman" panose="02020603050405020304" pitchFamily="18" charset="0"/>
              </a:rPr>
              <a:t>gli amministratori devono predisporre una relazione che illustri motivazioni ed effetti della trasformazione».</a:t>
            </a:r>
            <a:endParaRPr lang="it-IT" sz="2400" kern="0" dirty="0">
              <a:solidFill>
                <a:srgbClr val="19191A"/>
              </a:solidFill>
              <a:effectLst/>
              <a:ea typeface="Times New Roman" panose="02020603050405020304" pitchFamily="18" charset="0"/>
              <a:cs typeface="Calibri" panose="020F0502020204030204" pitchFamily="34" charset="0"/>
            </a:endParaRPr>
          </a:p>
          <a:p>
            <a:pPr marL="0" lvl="0" indent="0" algn="just">
              <a:lnSpc>
                <a:spcPct val="110000"/>
              </a:lnSpc>
              <a:spcBef>
                <a:spcPts val="0"/>
              </a:spcBef>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it-IT" sz="900" kern="0" dirty="0">
              <a:solidFill>
                <a:srgbClr val="19191A"/>
              </a:solidFill>
              <a:effectLst/>
              <a:ea typeface="Times New Roman" panose="02020603050405020304" pitchFamily="18" charset="0"/>
              <a:cs typeface="Calibri" panose="020F0502020204030204" pitchFamily="34" charset="0"/>
            </a:endParaRPr>
          </a:p>
          <a:p>
            <a:pPr marL="0" lvl="0" indent="0" algn="ctr">
              <a:lnSpc>
                <a:spcPct val="150000"/>
              </a:lnSpc>
              <a:spcBef>
                <a:spcPts val="0"/>
              </a:spcBef>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2400" kern="0" dirty="0">
                <a:solidFill>
                  <a:srgbClr val="19191A"/>
                </a:solidFill>
                <a:ea typeface="Times New Roman" panose="02020603050405020304" pitchFamily="18" charset="0"/>
                <a:cs typeface="Calibri" panose="020F0502020204030204" pitchFamily="34" charset="0"/>
              </a:rPr>
              <a:t>Si applica inoltre l’art. 2500 ter, secondo comma:</a:t>
            </a:r>
          </a:p>
          <a:p>
            <a:pPr marL="0" lvl="0" indent="0" algn="just">
              <a:lnSpc>
                <a:spcPct val="150000"/>
              </a:lnSpc>
              <a:spcBef>
                <a:spcPts val="0"/>
              </a:spcBef>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2400" kern="0" dirty="0">
                <a:effectLst/>
                <a:ea typeface="Times New Roman" panose="02020603050405020304" pitchFamily="18" charset="0"/>
                <a:cs typeface="Times New Roman" panose="02020603050405020304" pitchFamily="18" charset="0"/>
              </a:rPr>
              <a:t>3. la </a:t>
            </a:r>
            <a:r>
              <a:rPr lang="it-IT" sz="2400" u="sng" kern="0" dirty="0">
                <a:effectLst/>
                <a:ea typeface="Times New Roman" panose="02020603050405020304" pitchFamily="18" charset="0"/>
                <a:cs typeface="Times New Roman" panose="02020603050405020304" pitchFamily="18" charset="0"/>
              </a:rPr>
              <a:t>relazione</a:t>
            </a:r>
            <a:r>
              <a:rPr lang="it-IT" sz="2400" kern="0" dirty="0">
                <a:effectLst/>
                <a:ea typeface="Times New Roman" panose="02020603050405020304" pitchFamily="18" charset="0"/>
                <a:cs typeface="Times New Roman" panose="02020603050405020304" pitchFamily="18" charset="0"/>
              </a:rPr>
              <a:t> di stima ⇾ trasformazione </a:t>
            </a:r>
            <a:r>
              <a:rPr lang="it-IT" sz="2400" kern="0" dirty="0" err="1">
                <a:effectLst/>
                <a:ea typeface="Times New Roman" panose="02020603050405020304" pitchFamily="18" charset="0"/>
                <a:cs typeface="Times New Roman" panose="02020603050405020304" pitchFamily="18" charset="0"/>
              </a:rPr>
              <a:t>soc</a:t>
            </a:r>
            <a:r>
              <a:rPr lang="it-IT" sz="2400" kern="0" dirty="0">
                <a:effectLst/>
                <a:ea typeface="Times New Roman" panose="02020603050405020304" pitchFamily="18" charset="0"/>
                <a:cs typeface="Times New Roman" panose="02020603050405020304" pitchFamily="18" charset="0"/>
              </a:rPr>
              <a:t>. di persone in capitali: il capitale della società risultante dalla trasformazione (…) deve risultare da relazione di stima redatta a norma dell’art. 2343 </a:t>
            </a:r>
            <a:r>
              <a:rPr lang="it-IT" sz="2400" kern="0" dirty="0">
                <a:ea typeface="Times New Roman" panose="02020603050405020304" pitchFamily="18" charset="0"/>
                <a:cs typeface="Times New Roman" panose="02020603050405020304" pitchFamily="18" charset="0"/>
              </a:rPr>
              <a:t>(</a:t>
            </a:r>
            <a:r>
              <a:rPr lang="it-IT" sz="2400" kern="0" dirty="0">
                <a:effectLst/>
                <a:ea typeface="Times New Roman" panose="02020603050405020304" pitchFamily="18" charset="0"/>
                <a:cs typeface="Times New Roman" panose="02020603050405020304" pitchFamily="18" charset="0"/>
              </a:rPr>
              <a:t>…) ovvero, nel caso SRL, dell’art. 2465.</a:t>
            </a:r>
            <a:endParaRPr lang="it-IT" sz="2400" kern="100" dirty="0">
              <a:effectLst/>
              <a:ea typeface="Calibri" panose="020F0502020204030204" pitchFamily="34" charset="0"/>
              <a:cs typeface="Times New Roman" panose="02020603050405020304" pitchFamily="18" charset="0"/>
            </a:endParaRPr>
          </a:p>
          <a:p>
            <a:pPr marL="0" lvl="0" indent="0" algn="just">
              <a:lnSpc>
                <a:spcPct val="150000"/>
              </a:lnSpc>
              <a:spcBef>
                <a:spcPts val="0"/>
              </a:spcBef>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it-IT" sz="2400"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spcAft>
                <a:spcPts val="800"/>
              </a:spcAft>
              <a:buNone/>
            </a:pPr>
            <a:endParaRPr lang="it-IT" sz="2400" kern="100" dirty="0">
              <a:effectLst/>
              <a:ea typeface="Calibri" panose="020F0502020204030204" pitchFamily="34" charset="0"/>
              <a:cs typeface="Times New Roman" panose="02020603050405020304" pitchFamily="18" charset="0"/>
            </a:endParaRPr>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C17C4F4F-517A-9700-32B9-F7204BCACB64}"/>
              </a:ext>
            </a:extLst>
          </p:cNvPr>
          <p:cNvSpPr>
            <a:spLocks noGrp="1"/>
          </p:cNvSpPr>
          <p:nvPr>
            <p:ph type="sldNum" sz="quarter" idx="12"/>
          </p:nvPr>
        </p:nvSpPr>
        <p:spPr/>
        <p:txBody>
          <a:bodyPr/>
          <a:lstStyle/>
          <a:p>
            <a:fld id="{CB5F59B9-0A9D-4A6F-A2D0-7071837465A7}" type="slidenum">
              <a:rPr lang="it-IT" smtClean="0"/>
              <a:t>15</a:t>
            </a:fld>
            <a:endParaRPr lang="it-IT"/>
          </a:p>
        </p:txBody>
      </p:sp>
    </p:spTree>
    <p:extLst>
      <p:ext uri="{BB962C8B-B14F-4D97-AF65-F5344CB8AC3E}">
        <p14:creationId xmlns:p14="http://schemas.microsoft.com/office/powerpoint/2010/main" val="1044031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blinds(horizontal)">
                                      <p:cBhvr>
                                        <p:cTn id="7" dur="500"/>
                                        <p:tgtEl>
                                          <p:spTgt spid="3">
                                            <p:txEl>
                                              <p:pRg st="6" end="6"/>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blinds(horizontal)">
                                      <p:cBhvr>
                                        <p:cTn id="1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rmAutofit/>
          </a:bodyPr>
          <a:lstStyle/>
          <a:p>
            <a:pPr marL="0" indent="0" algn="ctr">
              <a:lnSpc>
                <a:spcPct val="150000"/>
              </a:lnSpc>
              <a:spcBef>
                <a:spcPts val="0"/>
              </a:spcBef>
              <a:buNone/>
            </a:pPr>
            <a:r>
              <a:rPr lang="it-IT" sz="2400" b="1" kern="0" dirty="0">
                <a:effectLst/>
                <a:ea typeface="Times New Roman" panose="02020603050405020304" pitchFamily="18" charset="0"/>
                <a:cs typeface="Times New Roman" panose="02020603050405020304" pitchFamily="18" charset="0"/>
              </a:rPr>
              <a:t>LA RELAZIONE DI STIMA EX 2500 TER  c.c.</a:t>
            </a:r>
          </a:p>
          <a:p>
            <a:pPr marL="0" indent="0" algn="ctr">
              <a:lnSpc>
                <a:spcPct val="150000"/>
              </a:lnSpc>
              <a:spcBef>
                <a:spcPts val="0"/>
              </a:spcBef>
              <a:buNone/>
            </a:pPr>
            <a:endParaRPr lang="it-IT" sz="800"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buNone/>
            </a:pPr>
            <a:r>
              <a:rPr lang="it-IT" sz="2200" kern="0" dirty="0">
                <a:effectLst/>
                <a:latin typeface="Calibri" panose="020F0502020204030204" pitchFamily="34" charset="0"/>
                <a:ea typeface="Times New Roman" panose="02020603050405020304" pitchFamily="18" charset="0"/>
                <a:cs typeface="Calibri" panose="020F0502020204030204" pitchFamily="34" charset="0"/>
              </a:rPr>
              <a:t>→</a:t>
            </a:r>
            <a:r>
              <a:rPr lang="it-IT" sz="2200" kern="0" dirty="0">
                <a:latin typeface="Calibri" panose="020F0502020204030204" pitchFamily="34" charset="0"/>
                <a:ea typeface="Times New Roman" panose="02020603050405020304" pitchFamily="18" charset="0"/>
                <a:cs typeface="Times New Roman" panose="02020603050405020304" pitchFamily="18" charset="0"/>
              </a:rPr>
              <a:t> r</a:t>
            </a:r>
            <a:r>
              <a:rPr lang="it-IT" sz="2200" kern="0" dirty="0">
                <a:effectLst/>
                <a:ea typeface="Times New Roman" panose="02020603050405020304" pitchFamily="18" charset="0"/>
                <a:cs typeface="Times New Roman" panose="02020603050405020304" pitchFamily="18" charset="0"/>
              </a:rPr>
              <a:t>elazione giurata del revisore legale</a:t>
            </a:r>
            <a:endParaRPr lang="it-IT" sz="2200" kern="0" dirty="0">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negli enti SSDL del libro primo</a:t>
            </a:r>
            <a:r>
              <a:rPr lang="it-IT" sz="2200" kern="0" dirty="0">
                <a:ea typeface="Times New Roman" panose="02020603050405020304" pitchFamily="18" charset="0"/>
                <a:cs typeface="Times New Roman" panose="02020603050405020304" pitchFamily="18" charset="0"/>
              </a:rPr>
              <a:t> </a:t>
            </a:r>
            <a:r>
              <a:rPr lang="it-IT" sz="2200" kern="0" dirty="0">
                <a:effectLst/>
                <a:ea typeface="Times New Roman" panose="02020603050405020304" pitchFamily="18" charset="0"/>
                <a:cs typeface="Times New Roman" panose="02020603050405020304" pitchFamily="18" charset="0"/>
              </a:rPr>
              <a:t>verifica l'effettività del patrimonio dell'ente trasformando.</a:t>
            </a:r>
            <a:endParaRPr lang="it-IT" sz="2200"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buNone/>
            </a:pPr>
            <a:endParaRPr lang="it-IT" sz="800"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La norma è dettata per consentire:</a:t>
            </a:r>
          </a:p>
          <a:p>
            <a:pPr algn="just">
              <a:lnSpc>
                <a:spcPct val="150000"/>
              </a:lnSpc>
              <a:spcBef>
                <a:spcPts val="0"/>
              </a:spcBef>
            </a:pPr>
            <a:r>
              <a:rPr lang="it-IT" sz="2200" kern="0" dirty="0">
                <a:effectLst/>
                <a:ea typeface="Times New Roman" panose="02020603050405020304" pitchFamily="18" charset="0"/>
                <a:cs typeface="Times New Roman" panose="02020603050405020304" pitchFamily="18" charset="0"/>
              </a:rPr>
              <a:t>all'autorità amministrativa, di valutare la congruità del patrimonio dell'ente ai sensi dell’art. 1, 3° c., DPR 361/2000 (per quegli enti che non vogliono essere ETS);</a:t>
            </a:r>
            <a:endParaRPr lang="it-IT" sz="2200" kern="100" dirty="0">
              <a:effectLst/>
              <a:ea typeface="Calibri" panose="020F0502020204030204" pitchFamily="34" charset="0"/>
              <a:cs typeface="Times New Roman" panose="02020603050405020304" pitchFamily="18" charset="0"/>
            </a:endParaRPr>
          </a:p>
          <a:p>
            <a:pPr algn="just">
              <a:lnSpc>
                <a:spcPct val="150000"/>
              </a:lnSpc>
              <a:spcBef>
                <a:spcPts val="0"/>
              </a:spcBef>
            </a:pPr>
            <a:r>
              <a:rPr lang="it-IT" sz="2200" kern="0" dirty="0">
                <a:effectLst/>
                <a:ea typeface="Times New Roman" panose="02020603050405020304" pitchFamily="18" charset="0"/>
                <a:cs typeface="Times New Roman" panose="02020603050405020304" pitchFamily="18" charset="0"/>
              </a:rPr>
              <a:t>al Notaio, di verificare la sussistenza dei requisiti patrimoniali minimi ex art 22, 4° c., CTS. </a:t>
            </a:r>
          </a:p>
          <a:p>
            <a:pPr marL="0" indent="0" algn="ctr">
              <a:lnSpc>
                <a:spcPct val="150000"/>
              </a:lnSpc>
              <a:spcBef>
                <a:spcPts val="0"/>
              </a:spcBef>
              <a:buNone/>
            </a:pPr>
            <a:endParaRPr lang="it-IT" sz="2200"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La </a:t>
            </a:r>
            <a:r>
              <a:rPr lang="it-IT" sz="2200" i="1" kern="0" dirty="0">
                <a:effectLst/>
                <a:ea typeface="Times New Roman" panose="02020603050405020304" pitchFamily="18" charset="0"/>
                <a:cs typeface="Times New Roman" panose="02020603050405020304" pitchFamily="18" charset="0"/>
              </a:rPr>
              <a:t>ratio </a:t>
            </a:r>
            <a:r>
              <a:rPr lang="it-IT" sz="2200" kern="0" dirty="0">
                <a:effectLst/>
                <a:ea typeface="Times New Roman" panose="02020603050405020304" pitchFamily="18" charset="0"/>
                <a:cs typeface="Times New Roman" panose="02020603050405020304" pitchFamily="18" charset="0"/>
              </a:rPr>
              <a:t>della relazione sembra essere quella di consentire all'autorità competente al rilascio </a:t>
            </a: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della PG </a:t>
            </a:r>
            <a:r>
              <a:rPr lang="it-IT" sz="2200" i="1" kern="0" dirty="0">
                <a:effectLst/>
                <a:ea typeface="Times New Roman" panose="02020603050405020304" pitchFamily="18" charset="0"/>
                <a:cs typeface="Times New Roman" panose="02020603050405020304" pitchFamily="18" charset="0"/>
              </a:rPr>
              <a:t>(Prefettura/Regione/Notaio)</a:t>
            </a:r>
            <a:r>
              <a:rPr lang="it-IT" sz="2200" kern="0" dirty="0">
                <a:effectLst/>
                <a:ea typeface="Times New Roman" panose="02020603050405020304" pitchFamily="18" charset="0"/>
                <a:cs typeface="Times New Roman" panose="02020603050405020304" pitchFamily="18" charset="0"/>
              </a:rPr>
              <a:t> la valutazione in merito all'adeguatezza del patrimonio</a:t>
            </a:r>
            <a:r>
              <a:rPr lang="it-IT" sz="2200" kern="0" dirty="0">
                <a:ea typeface="Times New Roman" panose="02020603050405020304" pitchFamily="18" charset="0"/>
                <a:cs typeface="Times New Roman" panose="02020603050405020304" pitchFamily="18" charset="0"/>
              </a:rPr>
              <a:t>.</a:t>
            </a:r>
            <a:endParaRPr lang="it-IT" sz="2200" kern="0" dirty="0">
              <a:effectLst/>
              <a:ea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it-IT" sz="2200" kern="100" dirty="0">
              <a:effectLst/>
              <a:ea typeface="Calibri" panose="020F0502020204030204" pitchFamily="34" charset="0"/>
              <a:cs typeface="Times New Roman" panose="02020603050405020304" pitchFamily="18" charset="0"/>
            </a:endParaRPr>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62416787-C505-9445-41B2-068C26962627}"/>
              </a:ext>
            </a:extLst>
          </p:cNvPr>
          <p:cNvSpPr>
            <a:spLocks noGrp="1"/>
          </p:cNvSpPr>
          <p:nvPr>
            <p:ph type="sldNum" sz="quarter" idx="12"/>
          </p:nvPr>
        </p:nvSpPr>
        <p:spPr/>
        <p:txBody>
          <a:bodyPr/>
          <a:lstStyle/>
          <a:p>
            <a:fld id="{CB5F59B9-0A9D-4A6F-A2D0-7071837465A7}" type="slidenum">
              <a:rPr lang="it-IT" smtClean="0"/>
              <a:t>16</a:t>
            </a:fld>
            <a:endParaRPr lang="it-IT"/>
          </a:p>
        </p:txBody>
      </p:sp>
    </p:spTree>
    <p:extLst>
      <p:ext uri="{BB962C8B-B14F-4D97-AF65-F5344CB8AC3E}">
        <p14:creationId xmlns:p14="http://schemas.microsoft.com/office/powerpoint/2010/main" val="2500821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 calcmode="lin" valueType="num">
                                      <p:cBhvr>
                                        <p:cTn id="7" dur="1000" fill="hold"/>
                                        <p:tgtEl>
                                          <p:spTgt spid="3">
                                            <p:txEl>
                                              <p:pRg st="9" end="9"/>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9" end="9"/>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9" end="9"/>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3">
                                            <p:txEl>
                                              <p:pRg st="10" end="10"/>
                                            </p:txEl>
                                          </p:spTgt>
                                        </p:tgtEl>
                                        <p:attrNameLst>
                                          <p:attrName>style.visibility</p:attrName>
                                        </p:attrNameLst>
                                      </p:cBhvr>
                                      <p:to>
                                        <p:strVal val="visible"/>
                                      </p:to>
                                    </p:set>
                                    <p:anim calcmode="lin" valueType="num">
                                      <p:cBhvr>
                                        <p:cTn id="12" dur="1000" fill="hold"/>
                                        <p:tgtEl>
                                          <p:spTgt spid="3">
                                            <p:txEl>
                                              <p:pRg st="10" end="10"/>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10" end="10"/>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11728" y="486561"/>
            <a:ext cx="11140580" cy="5690402"/>
          </a:xfrm>
        </p:spPr>
        <p:txBody>
          <a:bodyPr>
            <a:noAutofit/>
          </a:bodyPr>
          <a:lstStyle/>
          <a:p>
            <a:pPr marL="0" indent="0" algn="ctr">
              <a:lnSpc>
                <a:spcPct val="110000"/>
              </a:lnSpc>
              <a:spcBef>
                <a:spcPts val="0"/>
              </a:spcBef>
              <a:buNone/>
            </a:pPr>
            <a:r>
              <a:rPr lang="it-IT" sz="2400" b="1" kern="0" dirty="0">
                <a:effectLst/>
                <a:ea typeface="Times New Roman" panose="02020603050405020304" pitchFamily="18" charset="0"/>
                <a:cs typeface="Times New Roman" panose="02020603050405020304" pitchFamily="18" charset="0"/>
              </a:rPr>
              <a:t>LE RELAZIONI RICHIESTE DALL’ART. 42 BIS CC:</a:t>
            </a:r>
          </a:p>
          <a:p>
            <a:pPr marL="0" indent="0" algn="ctr">
              <a:lnSpc>
                <a:spcPct val="150000"/>
              </a:lnSpc>
              <a:spcBef>
                <a:spcPts val="0"/>
              </a:spcBef>
              <a:buNone/>
            </a:pPr>
            <a:endParaRPr lang="it-IT" sz="800"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endParaRPr lang="it-IT" sz="2200"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DOMANDA ⇾ </a:t>
            </a:r>
            <a:r>
              <a:rPr lang="it-IT" sz="2200" kern="0" dirty="0">
                <a:ea typeface="Times New Roman" panose="02020603050405020304" pitchFamily="18" charset="0"/>
                <a:cs typeface="Times New Roman" panose="02020603050405020304" pitchFamily="18" charset="0"/>
              </a:rPr>
              <a:t>Sono rinunciabili? </a:t>
            </a:r>
          </a:p>
          <a:p>
            <a:pPr marL="0" indent="0" algn="ctr">
              <a:lnSpc>
                <a:spcPct val="150000"/>
              </a:lnSpc>
              <a:spcBef>
                <a:spcPts val="0"/>
              </a:spcBef>
              <a:buNone/>
            </a:pPr>
            <a:r>
              <a:rPr lang="it-IT" sz="2200" kern="0" dirty="0">
                <a:ea typeface="Times New Roman" panose="02020603050405020304" pitchFamily="18" charset="0"/>
                <a:cs typeface="Times New Roman" panose="02020603050405020304" pitchFamily="18" charset="0"/>
              </a:rPr>
              <a:t>(i) </a:t>
            </a:r>
            <a:r>
              <a:rPr lang="it-IT" sz="2200" kern="0" dirty="0">
                <a:effectLst/>
                <a:ea typeface="Times New Roman" panose="02020603050405020304" pitchFamily="18" charset="0"/>
                <a:cs typeface="Times New Roman" panose="02020603050405020304" pitchFamily="18" charset="0"/>
              </a:rPr>
              <a:t>la situazione patrimoniale, con elenco dei creditori e (ii) la relazione di stima ex 2500 ter? </a:t>
            </a:r>
          </a:p>
          <a:p>
            <a:pPr marL="0" indent="0" algn="ctr">
              <a:lnSpc>
                <a:spcPct val="150000"/>
              </a:lnSpc>
              <a:spcBef>
                <a:spcPts val="0"/>
              </a:spcBef>
              <a:buNone/>
            </a:pPr>
            <a:endParaRPr lang="it-IT" sz="800"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 </a:t>
            </a:r>
            <a:r>
              <a:rPr lang="it-IT" sz="2200" kern="0" dirty="0">
                <a:ea typeface="Times New Roman" panose="02020603050405020304" pitchFamily="18" charset="0"/>
                <a:cs typeface="Times New Roman" panose="02020603050405020304" pitchFamily="18" charset="0"/>
              </a:rPr>
              <a:t>(i) redatta dagli amministratori, </a:t>
            </a:r>
            <a:r>
              <a:rPr lang="it-IT" sz="2200" kern="0" dirty="0">
                <a:effectLst/>
                <a:ea typeface="Times New Roman" panose="02020603050405020304" pitchFamily="18" charset="0"/>
                <a:cs typeface="Times New Roman" panose="02020603050405020304" pitchFamily="18" charset="0"/>
              </a:rPr>
              <a:t>rileva il patrimonio contabile dell'ente e l’esposizione debitoria;</a:t>
            </a: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 (ii) redatta da un revisore legale, verifica il valore reale del patrimonio.</a:t>
            </a: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 </a:t>
            </a:r>
            <a:endParaRPr lang="it-IT" sz="2200" kern="0" dirty="0">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200" kern="0" dirty="0">
                <a:ea typeface="Times New Roman" panose="02020603050405020304" pitchFamily="18" charset="0"/>
                <a:cs typeface="Times New Roman" panose="02020603050405020304" pitchFamily="18" charset="0"/>
              </a:rPr>
              <a:t>Prudenza … ancora non vi sono indicazioni della prassi.</a:t>
            </a:r>
            <a:endParaRPr lang="it-IT" sz="2200" kern="0" dirty="0">
              <a:effectLst/>
              <a:ea typeface="Times New Roman" panose="02020603050405020304" pitchFamily="18" charset="0"/>
              <a:cs typeface="Times New Roman" panose="02020603050405020304" pitchFamily="18" charset="0"/>
            </a:endParaRPr>
          </a:p>
          <a:p>
            <a:pPr marL="0" indent="0" algn="ctr">
              <a:lnSpc>
                <a:spcPct val="110000"/>
              </a:lnSpc>
              <a:spcBef>
                <a:spcPts val="0"/>
              </a:spcBef>
              <a:buNone/>
            </a:pPr>
            <a:endParaRPr lang="it-IT" sz="2200" kern="100" dirty="0">
              <a:effectLst/>
              <a:ea typeface="Calibri" panose="020F0502020204030204" pitchFamily="34" charset="0"/>
              <a:cs typeface="Times New Roman" panose="02020603050405020304" pitchFamily="18" charset="0"/>
            </a:endParaRPr>
          </a:p>
          <a:p>
            <a:pPr marL="0" indent="0" algn="ctr">
              <a:lnSpc>
                <a:spcPct val="110000"/>
              </a:lnSpc>
              <a:spcBef>
                <a:spcPts val="0"/>
              </a:spcBef>
              <a:buNone/>
            </a:pPr>
            <a:endParaRPr lang="it-IT" sz="2200"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22F6B800-0F7F-8F3F-7C90-E3DE7DC29C41}"/>
              </a:ext>
            </a:extLst>
          </p:cNvPr>
          <p:cNvSpPr>
            <a:spLocks noGrp="1"/>
          </p:cNvSpPr>
          <p:nvPr>
            <p:ph type="sldNum" sz="quarter" idx="12"/>
          </p:nvPr>
        </p:nvSpPr>
        <p:spPr/>
        <p:txBody>
          <a:bodyPr/>
          <a:lstStyle/>
          <a:p>
            <a:fld id="{CB5F59B9-0A9D-4A6F-A2D0-7071837465A7}" type="slidenum">
              <a:rPr lang="it-IT" smtClean="0"/>
              <a:t>17</a:t>
            </a:fld>
            <a:endParaRPr lang="it-IT"/>
          </a:p>
        </p:txBody>
      </p:sp>
    </p:spTree>
    <p:extLst>
      <p:ext uri="{BB962C8B-B14F-4D97-AF65-F5344CB8AC3E}">
        <p14:creationId xmlns:p14="http://schemas.microsoft.com/office/powerpoint/2010/main" val="14540974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rmAutofit fontScale="92500"/>
          </a:bodyPr>
          <a:lstStyle/>
          <a:p>
            <a:pPr marL="0" indent="0" algn="ctr">
              <a:lnSpc>
                <a:spcPct val="107000"/>
              </a:lnSpc>
              <a:spcAft>
                <a:spcPts val="800"/>
              </a:spcAft>
              <a:buNone/>
            </a:pPr>
            <a:r>
              <a:rPr lang="it-IT" sz="2400" b="1" kern="0" dirty="0">
                <a:effectLst/>
                <a:ea typeface="Times New Roman" panose="02020603050405020304" pitchFamily="18" charset="0"/>
                <a:cs typeface="Calibri" panose="020F0502020204030204" pitchFamily="34" charset="0"/>
              </a:rPr>
              <a:t>TRASFORMAZIONE DA FONDAZIONE IN ASSOCIAZIONE NON RICONOSCIUTA</a:t>
            </a:r>
            <a:endParaRPr lang="it-IT" sz="2400" b="1" kern="100" dirty="0">
              <a:effectLst/>
              <a:ea typeface="Calibri" panose="020F0502020204030204" pitchFamily="34" charset="0"/>
              <a:cs typeface="Times New Roman" panose="02020603050405020304" pitchFamily="18" charset="0"/>
            </a:endParaRPr>
          </a:p>
          <a:p>
            <a:pPr marL="0" indent="0" algn="ctr">
              <a:lnSpc>
                <a:spcPct val="150000"/>
              </a:lnSpc>
              <a:spcAft>
                <a:spcPts val="800"/>
              </a:spcAft>
              <a:buNone/>
            </a:pPr>
            <a:endParaRPr lang="it-IT" sz="800" kern="0" dirty="0">
              <a:effectLst/>
              <a:ea typeface="Times New Roman" panose="02020603050405020304" pitchFamily="18" charset="0"/>
              <a:cs typeface="Calibri" panose="020F0502020204030204" pitchFamily="34" charset="0"/>
            </a:endParaRPr>
          </a:p>
          <a:p>
            <a:pPr marL="0" indent="0" algn="ctr">
              <a:lnSpc>
                <a:spcPct val="110000"/>
              </a:lnSpc>
              <a:spcBef>
                <a:spcPts val="0"/>
              </a:spcBef>
              <a:buNone/>
            </a:pPr>
            <a:r>
              <a:rPr lang="it-IT" sz="2200" kern="0" dirty="0">
                <a:effectLst/>
                <a:ea typeface="Times New Roman" panose="02020603050405020304" pitchFamily="18" charset="0"/>
                <a:cs typeface="Calibri" panose="020F0502020204030204" pitchFamily="34" charset="0"/>
              </a:rPr>
              <a:t>L’ente di arrivo non è assoggettato ad alcun controllo sulla congruità patrimoniale ex DPR 361/2000 o CTS.</a:t>
            </a:r>
          </a:p>
          <a:p>
            <a:pPr marL="0" indent="0" algn="ctr">
              <a:lnSpc>
                <a:spcPct val="110000"/>
              </a:lnSpc>
              <a:spcBef>
                <a:spcPts val="0"/>
              </a:spcBef>
              <a:buNone/>
            </a:pPr>
            <a:endParaRPr lang="it-IT" sz="900" kern="100" dirty="0">
              <a:effectLst/>
              <a:ea typeface="Calibri" panose="020F0502020204030204" pitchFamily="34" charset="0"/>
              <a:cs typeface="Times New Roman" panose="02020603050405020304" pitchFamily="18" charset="0"/>
            </a:endParaRPr>
          </a:p>
          <a:p>
            <a:pPr marL="0" indent="0" algn="ctr">
              <a:lnSpc>
                <a:spcPct val="110000"/>
              </a:lnSpc>
              <a:spcBef>
                <a:spcPts val="0"/>
              </a:spcBef>
              <a:buNone/>
            </a:pPr>
            <a:endParaRPr lang="it-IT" sz="900" kern="100" dirty="0">
              <a:effectLst/>
              <a:ea typeface="Calibri" panose="020F0502020204030204" pitchFamily="34" charset="0"/>
              <a:cs typeface="Times New Roman" panose="02020603050405020304" pitchFamily="18" charset="0"/>
            </a:endParaRPr>
          </a:p>
          <a:p>
            <a:pPr marL="0" indent="0" algn="ctr">
              <a:lnSpc>
                <a:spcPct val="110000"/>
              </a:lnSpc>
              <a:spcBef>
                <a:spcPts val="0"/>
              </a:spcBef>
              <a:buNone/>
            </a:pPr>
            <a:r>
              <a:rPr lang="it-IT" sz="2200" b="1" u="sng" kern="0" dirty="0">
                <a:ea typeface="Times New Roman" panose="02020603050405020304" pitchFamily="18" charset="0"/>
                <a:cs typeface="Calibri" panose="020F0502020204030204" pitchFamily="34" charset="0"/>
              </a:rPr>
              <a:t>Per questo tipo di trasformazione</a:t>
            </a:r>
            <a:r>
              <a:rPr lang="it-IT" sz="2200" kern="0" dirty="0">
                <a:ea typeface="Times New Roman" panose="02020603050405020304" pitchFamily="18" charset="0"/>
                <a:cs typeface="Calibri" panose="020F0502020204030204" pitchFamily="34" charset="0"/>
              </a:rPr>
              <a:t> sono necessarie la </a:t>
            </a:r>
            <a:r>
              <a:rPr lang="it-IT" sz="2200" kern="0" dirty="0">
                <a:effectLst/>
                <a:ea typeface="Times New Roman" panose="02020603050405020304" pitchFamily="18" charset="0"/>
                <a:cs typeface="Calibri" panose="020F0502020204030204" pitchFamily="34" charset="0"/>
              </a:rPr>
              <a:t>situazione patrimoniale e la perizia di stima?</a:t>
            </a:r>
            <a:endParaRPr lang="it-IT" sz="2200" kern="100" dirty="0">
              <a:ea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it-IT" sz="2200" kern="0" dirty="0">
              <a:effectLst/>
              <a:ea typeface="Times New Roman" panose="02020603050405020304" pitchFamily="18" charset="0"/>
              <a:cs typeface="Calibri" panose="020F0502020204030204" pitchFamily="34" charset="0"/>
            </a:endParaRPr>
          </a:p>
          <a:p>
            <a:pPr marL="0" indent="0" algn="ctr">
              <a:lnSpc>
                <a:spcPct val="150000"/>
              </a:lnSpc>
              <a:spcBef>
                <a:spcPts val="0"/>
              </a:spcBef>
              <a:buNone/>
            </a:pPr>
            <a:r>
              <a:rPr lang="it-IT" sz="2200" i="1" kern="0" dirty="0">
                <a:ea typeface="Times New Roman" panose="02020603050405020304" pitchFamily="18" charset="0"/>
                <a:cs typeface="Calibri" panose="020F0502020204030204" pitchFamily="34" charset="0"/>
              </a:rPr>
              <a:t>Malgrado la genericità della previsione normativa, </a:t>
            </a:r>
            <a:r>
              <a:rPr lang="it-IT" sz="2200" kern="0" dirty="0">
                <a:effectLst/>
                <a:ea typeface="Times New Roman" panose="02020603050405020304" pitchFamily="18" charset="0"/>
                <a:cs typeface="Calibri" panose="020F0502020204030204" pitchFamily="34" charset="0"/>
              </a:rPr>
              <a:t>la loro previsione non è diretta a perseguire finalità di interesse pubblico, svolgono solo una generica funzione informativa per gli associati:</a:t>
            </a:r>
          </a:p>
          <a:p>
            <a:pPr marL="0" indent="0" algn="ctr">
              <a:lnSpc>
                <a:spcPct val="150000"/>
              </a:lnSpc>
              <a:spcBef>
                <a:spcPts val="0"/>
              </a:spcBef>
              <a:buNone/>
            </a:pPr>
            <a:r>
              <a:rPr lang="it-IT" sz="2200" kern="0" dirty="0">
                <a:effectLst/>
                <a:ea typeface="Times New Roman" panose="02020603050405020304" pitchFamily="18" charset="0"/>
                <a:cs typeface="Calibri" panose="020F0502020204030204" pitchFamily="34" charset="0"/>
              </a:rPr>
              <a:t> →</a:t>
            </a:r>
            <a:r>
              <a:rPr lang="it-IT" sz="2200" kern="0" dirty="0">
                <a:ea typeface="Times New Roman" panose="02020603050405020304" pitchFamily="18" charset="0"/>
                <a:cs typeface="Calibri" panose="020F0502020204030204" pitchFamily="34" charset="0"/>
              </a:rPr>
              <a:t> </a:t>
            </a:r>
            <a:r>
              <a:rPr lang="it-IT" sz="2200" i="1" kern="0" dirty="0">
                <a:ea typeface="Times New Roman" panose="02020603050405020304" pitchFamily="18" charset="0"/>
                <a:cs typeface="Calibri" panose="020F0502020204030204" pitchFamily="34" charset="0"/>
              </a:rPr>
              <a:t>risulterebbe legittima la loro omissione e sarebbero </a:t>
            </a:r>
            <a:r>
              <a:rPr lang="it-IT" sz="2200" kern="0" dirty="0">
                <a:effectLst/>
                <a:ea typeface="Times New Roman" panose="02020603050405020304" pitchFamily="18" charset="0"/>
                <a:cs typeface="Calibri" panose="020F0502020204030204" pitchFamily="34" charset="0"/>
              </a:rPr>
              <a:t>disponibili da parte degli associati;</a:t>
            </a:r>
          </a:p>
          <a:p>
            <a:pPr marL="0" indent="0" algn="ctr">
              <a:lnSpc>
                <a:spcPct val="150000"/>
              </a:lnSpc>
              <a:spcBef>
                <a:spcPts val="0"/>
              </a:spcBef>
              <a:buNone/>
            </a:pPr>
            <a:r>
              <a:rPr lang="it-IT" sz="2200" kern="0" dirty="0">
                <a:effectLst/>
                <a:ea typeface="Times New Roman" panose="02020603050405020304" pitchFamily="18" charset="0"/>
                <a:cs typeface="Calibri" panose="020F0502020204030204" pitchFamily="34" charset="0"/>
              </a:rPr>
              <a:t>→ unanimità</a:t>
            </a:r>
            <a:r>
              <a:rPr lang="it-IT" sz="2200" kern="0" dirty="0">
                <a:ea typeface="Times New Roman" panose="02020603050405020304" pitchFamily="18" charset="0"/>
                <a:cs typeface="Calibri" panose="020F0502020204030204" pitchFamily="34" charset="0"/>
              </a:rPr>
              <a:t> (MAGLIULO);</a:t>
            </a:r>
          </a:p>
          <a:p>
            <a:pPr marL="0" indent="0" algn="ctr">
              <a:lnSpc>
                <a:spcPct val="150000"/>
              </a:lnSpc>
              <a:spcBef>
                <a:spcPts val="0"/>
              </a:spcBef>
              <a:buNone/>
            </a:pPr>
            <a:r>
              <a:rPr lang="it-IT" sz="2200" kern="0" dirty="0">
                <a:effectLst/>
                <a:ea typeface="Times New Roman" panose="02020603050405020304" pitchFamily="18" charset="0"/>
                <a:cs typeface="Calibri" panose="020F0502020204030204" pitchFamily="34" charset="0"/>
              </a:rPr>
              <a:t>→ </a:t>
            </a:r>
            <a:r>
              <a:rPr lang="it-IT" sz="2200" i="1" kern="0" dirty="0">
                <a:effectLst/>
                <a:ea typeface="Times New Roman" panose="02020603050405020304" pitchFamily="18" charset="0"/>
                <a:cs typeface="Calibri" panose="020F0502020204030204" pitchFamily="34" charset="0"/>
              </a:rPr>
              <a:t>senza necessità del consenso unanime dei chiamati ad esprimere il voto sull’operazione (MALTONI).</a:t>
            </a:r>
            <a:endParaRPr lang="it-IT" sz="2200" kern="100" dirty="0">
              <a:effectLst/>
              <a:ea typeface="Calibri" panose="020F0502020204030204" pitchFamily="34" charset="0"/>
              <a:cs typeface="Times New Roman" panose="02020603050405020304" pitchFamily="18" charset="0"/>
            </a:endParaRPr>
          </a:p>
          <a:p>
            <a:pPr marL="0" indent="0" algn="ctr">
              <a:buNone/>
            </a:pPr>
            <a:endParaRPr lang="it-IT"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0B13A1BC-C93A-B954-ECD9-42CE5F1B1BE6}"/>
              </a:ext>
            </a:extLst>
          </p:cNvPr>
          <p:cNvSpPr>
            <a:spLocks noGrp="1"/>
          </p:cNvSpPr>
          <p:nvPr>
            <p:ph type="sldNum" sz="quarter" idx="12"/>
          </p:nvPr>
        </p:nvSpPr>
        <p:spPr/>
        <p:txBody>
          <a:bodyPr/>
          <a:lstStyle/>
          <a:p>
            <a:fld id="{CB5F59B9-0A9D-4A6F-A2D0-7071837465A7}" type="slidenum">
              <a:rPr lang="it-IT" smtClean="0"/>
              <a:t>18</a:t>
            </a:fld>
            <a:endParaRPr lang="it-IT"/>
          </a:p>
        </p:txBody>
      </p:sp>
    </p:spTree>
    <p:extLst>
      <p:ext uri="{BB962C8B-B14F-4D97-AF65-F5344CB8AC3E}">
        <p14:creationId xmlns:p14="http://schemas.microsoft.com/office/powerpoint/2010/main" val="1277262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wipe(down)">
                                      <p:cBhvr>
                                        <p:cTn id="7" dur="500"/>
                                        <p:tgtEl>
                                          <p:spTgt spid="3">
                                            <p:txEl>
                                              <p:pRg st="7" end="7"/>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8" end="8"/>
                                            </p:txEl>
                                          </p:spTgt>
                                        </p:tgtEl>
                                        <p:attrNameLst>
                                          <p:attrName>style.visibility</p:attrName>
                                        </p:attrNameLst>
                                      </p:cBhvr>
                                      <p:to>
                                        <p:strVal val="visible"/>
                                      </p:to>
                                    </p:set>
                                    <p:animEffect transition="in" filter="wipe(down)">
                                      <p:cBhvr>
                                        <p:cTn id="10" dur="500"/>
                                        <p:tgtEl>
                                          <p:spTgt spid="3">
                                            <p:txEl>
                                              <p:pRg st="8" end="8"/>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animEffect transition="in" filter="wipe(down)">
                                      <p:cBhvr>
                                        <p:cTn id="13" dur="500"/>
                                        <p:tgtEl>
                                          <p:spTgt spid="3">
                                            <p:txEl>
                                              <p:pRg st="9" end="9"/>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10" end="10"/>
                                            </p:txEl>
                                          </p:spTgt>
                                        </p:tgtEl>
                                        <p:attrNameLst>
                                          <p:attrName>style.visibility</p:attrName>
                                        </p:attrNameLst>
                                      </p:cBhvr>
                                      <p:to>
                                        <p:strVal val="visible"/>
                                      </p:to>
                                    </p:set>
                                    <p:animEffect transition="in" filter="wipe(down)">
                                      <p:cBhvr>
                                        <p:cTn id="16"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52890" y="486561"/>
            <a:ext cx="11140580" cy="5690402"/>
          </a:xfrm>
        </p:spPr>
        <p:txBody>
          <a:bodyPr>
            <a:normAutofit/>
          </a:bodyPr>
          <a:lstStyle/>
          <a:p>
            <a:pPr marL="0" indent="0" algn="ctr">
              <a:lnSpc>
                <a:spcPct val="110000"/>
              </a:lnSpc>
              <a:spcBef>
                <a:spcPts val="0"/>
              </a:spcBef>
              <a:buNone/>
            </a:pPr>
            <a:r>
              <a:rPr lang="it-IT" sz="2400" b="1" kern="0" dirty="0">
                <a:effectLst/>
                <a:ea typeface="Times New Roman" panose="02020603050405020304" pitchFamily="18" charset="0"/>
                <a:cs typeface="Times New Roman" panose="02020603050405020304" pitchFamily="18" charset="0"/>
              </a:rPr>
              <a:t>LA RELAZIONE RELATIVA ALLA SITUAZIONE PATRIMONIALE </a:t>
            </a:r>
          </a:p>
          <a:p>
            <a:pPr marL="0" indent="0" algn="ctr">
              <a:lnSpc>
                <a:spcPct val="110000"/>
              </a:lnSpc>
              <a:spcBef>
                <a:spcPts val="0"/>
              </a:spcBef>
              <a:buNone/>
            </a:pPr>
            <a:r>
              <a:rPr lang="it-IT" sz="2400" b="1" kern="0" dirty="0">
                <a:effectLst/>
                <a:ea typeface="Times New Roman" panose="02020603050405020304" pitchFamily="18" charset="0"/>
                <a:cs typeface="Times New Roman" panose="02020603050405020304" pitchFamily="18" charset="0"/>
              </a:rPr>
              <a:t>CON L’ELENCO DEI CREDITORI</a:t>
            </a:r>
            <a:endParaRPr lang="it-IT" sz="2400"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endParaRPr lang="it-IT" sz="2000"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La situazione patrimoniale serve ad evidenziare il patrimonio contabile dell'ente e consiste in un vero e proprio bilancio infra-annuale ⇾ è possibile sostituirla con il bilancio dell’ultimo</a:t>
            </a:r>
            <a:r>
              <a:rPr lang="it-IT" sz="2200" kern="0" dirty="0">
                <a:ea typeface="Times New Roman" panose="02020603050405020304" pitchFamily="18" charset="0"/>
                <a:cs typeface="Times New Roman" panose="02020603050405020304" pitchFamily="18" charset="0"/>
              </a:rPr>
              <a:t> </a:t>
            </a:r>
            <a:r>
              <a:rPr lang="it-IT" sz="2200" kern="0" dirty="0">
                <a:effectLst/>
                <a:ea typeface="Times New Roman" panose="02020603050405020304" pitchFamily="18" charset="0"/>
                <a:cs typeface="Times New Roman" panose="02020603050405020304" pitchFamily="18" charset="0"/>
              </a:rPr>
              <a:t>esercizio, </a:t>
            </a:r>
            <a:endParaRPr lang="it-IT" sz="2200" kern="100" dirty="0">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per gli enti che sono tenuti alla sua redazione (ai sensi dell'art. 13 CTS).</a:t>
            </a:r>
            <a:endParaRPr lang="it-IT" sz="2200"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buNone/>
            </a:pPr>
            <a:endParaRPr lang="it-IT" sz="2200"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Data del bilancio dell’ultimo esercizio: chiusosi </a:t>
            </a:r>
            <a:r>
              <a:rPr lang="it-IT" sz="2200" kern="0" dirty="0">
                <a:ea typeface="Times New Roman" panose="02020603050405020304" pitchFamily="18" charset="0"/>
                <a:cs typeface="Times New Roman" panose="02020603050405020304" pitchFamily="18" charset="0"/>
              </a:rPr>
              <a:t>non oltre </a:t>
            </a:r>
            <a:r>
              <a:rPr lang="it-IT" sz="2200" kern="0" dirty="0">
                <a:effectLst/>
                <a:ea typeface="Times New Roman" panose="02020603050405020304" pitchFamily="18" charset="0"/>
                <a:cs typeface="Times New Roman" panose="02020603050405020304" pitchFamily="18" charset="0"/>
              </a:rPr>
              <a:t>120 gg precedenti la trasformazione</a:t>
            </a: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→in assenza di richiamo espresso </a:t>
            </a: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all'art. 2501-quater, l'art. 42-bis c.c. non sembra lasciare alternative. </a:t>
            </a:r>
            <a:endParaRPr lang="it-IT" sz="2200" kern="100" dirty="0">
              <a:effectLst/>
              <a:ea typeface="Calibri" panose="020F0502020204030204" pitchFamily="34" charset="0"/>
              <a:cs typeface="Times New Roman" panose="02020603050405020304" pitchFamily="18" charset="0"/>
            </a:endParaRPr>
          </a:p>
          <a:p>
            <a:pPr marL="0" indent="0" algn="ctr">
              <a:lnSpc>
                <a:spcPct val="150000"/>
              </a:lnSpc>
              <a:buNone/>
            </a:pPr>
            <a:endParaRPr lang="it-IT" sz="2000"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8CC26E0E-AC84-BD4F-8914-2E6D545B2BA3}"/>
              </a:ext>
            </a:extLst>
          </p:cNvPr>
          <p:cNvSpPr>
            <a:spLocks noGrp="1"/>
          </p:cNvSpPr>
          <p:nvPr>
            <p:ph type="sldNum" sz="quarter" idx="12"/>
          </p:nvPr>
        </p:nvSpPr>
        <p:spPr/>
        <p:txBody>
          <a:bodyPr/>
          <a:lstStyle/>
          <a:p>
            <a:fld id="{CB5F59B9-0A9D-4A6F-A2D0-7071837465A7}" type="slidenum">
              <a:rPr lang="it-IT" smtClean="0"/>
              <a:t>19</a:t>
            </a:fld>
            <a:endParaRPr lang="it-IT"/>
          </a:p>
        </p:txBody>
      </p:sp>
    </p:spTree>
    <p:extLst>
      <p:ext uri="{BB962C8B-B14F-4D97-AF65-F5344CB8AC3E}">
        <p14:creationId xmlns:p14="http://schemas.microsoft.com/office/powerpoint/2010/main" val="2615161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rmAutofit lnSpcReduction="10000"/>
          </a:bodyPr>
          <a:lstStyle/>
          <a:p>
            <a:pPr marL="0" indent="0" algn="ctr">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2600" b="1"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ART. 42 BIS CC - TRASFORMAZIONE, FUSIONE E SCISSIONE.</a:t>
            </a:r>
            <a:endParaRPr lang="it-IT" sz="2600" b="1"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1800" u="sng"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Se non è espressamente escluso dall'atto costitutivo o dallo statuto</a:t>
            </a:r>
            <a:r>
              <a:rPr lang="it-IT" sz="1800"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 le </a:t>
            </a:r>
            <a:r>
              <a:rPr lang="it-IT" sz="1800" u="sng"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associazioni</a:t>
            </a:r>
            <a:r>
              <a:rPr lang="it-IT" sz="1800"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 riconosciute e non riconosciute e le </a:t>
            </a:r>
            <a:r>
              <a:rPr lang="it-IT" sz="1800" u="sng"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fondazioni</a:t>
            </a:r>
            <a:r>
              <a:rPr lang="it-IT" sz="1800"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 di cui al presente titolo possono operare </a:t>
            </a:r>
            <a:r>
              <a:rPr lang="it-IT" sz="1800" u="sng"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reciproche</a:t>
            </a:r>
            <a:r>
              <a:rPr lang="it-IT" sz="1800"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 </a:t>
            </a:r>
            <a:r>
              <a:rPr lang="it-IT" sz="1800" u="sng"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trasformazioni</a:t>
            </a:r>
            <a:r>
              <a:rPr lang="it-IT" sz="1800"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 fusioni o scissioni. </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1800"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La trasformazione produce </a:t>
            </a:r>
            <a:r>
              <a:rPr lang="it-IT" sz="1800" u="sng"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gli effetti di cui all'articolo 2498</a:t>
            </a:r>
            <a:r>
              <a:rPr lang="it-IT" sz="1800"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 </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1800"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L'organo di amministrazione deve predisporre:</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1800"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una relazione relativa alla situazione patrimoniale dell'ente in via di trasformazione contenente l'elenco dei creditori, aggiornata a non più di 120 </a:t>
            </a:r>
            <a:r>
              <a:rPr lang="it-IT" sz="1800" kern="0" dirty="0">
                <a:solidFill>
                  <a:srgbClr val="19191A"/>
                </a:solidFill>
                <a:latin typeface="Calibri" panose="020F0502020204030204" pitchFamily="34" charset="0"/>
                <a:ea typeface="Times New Roman" panose="02020603050405020304" pitchFamily="18" charset="0"/>
                <a:cs typeface="Calibri" panose="020F0502020204030204" pitchFamily="34" charset="0"/>
              </a:rPr>
              <a:t>gg </a:t>
            </a:r>
            <a:r>
              <a:rPr lang="it-IT" sz="1800"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precedenti la delibera di trasformazione;  </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1800"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nonché la relazione di cui all'articolo 2500-sexies, secondo comma.</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10000"/>
              </a:lnSpc>
              <a:spcBef>
                <a:spcPts val="0"/>
              </a:spcBef>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1800"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Si applicano inoltre gli artt. 2499, 2500, 2500-bis, 2500-ter, 2° comma, 2500-quinquies e 2500-nonies,</a:t>
            </a:r>
          </a:p>
          <a:p>
            <a:pPr marL="0" indent="0" algn="ctr">
              <a:lnSpc>
                <a:spcPct val="110000"/>
              </a:lnSpc>
              <a:spcBef>
                <a:spcPts val="0"/>
              </a:spcBef>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1800" u="sng"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in quanto compatibili</a:t>
            </a:r>
            <a:r>
              <a:rPr lang="it-IT" sz="1800"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1800"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Alle fusioni e scissioni si applicano le disposizioni di cui alle sezioni II e III del capo X, tit. V, libro V, </a:t>
            </a:r>
            <a:r>
              <a:rPr lang="it-IT" sz="1800" u="sng"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in quanto compatibili</a:t>
            </a:r>
            <a:r>
              <a:rPr lang="it-IT" sz="1800"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it-IT" sz="1800" u="sng"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Gli atti relativi alle trasformazioni</a:t>
            </a:r>
            <a:r>
              <a:rPr lang="it-IT" sz="1800"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 fusioni e scissioni per i quali il libro V prevede l'iscrizione nel Registro imprese </a:t>
            </a:r>
            <a:r>
              <a:rPr lang="it-IT" sz="1800" u="sng"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sono iscritti nel Registro</a:t>
            </a:r>
            <a:r>
              <a:rPr lang="it-IT" sz="1800"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 delle PG </a:t>
            </a:r>
            <a:r>
              <a:rPr lang="it-IT" sz="1800" u="sng"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ovvero</a:t>
            </a:r>
            <a:r>
              <a:rPr lang="it-IT" sz="1800"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 nel caso di ETS, nel </a:t>
            </a:r>
            <a:r>
              <a:rPr lang="it-IT" sz="1800" u="sng" kern="0" dirty="0">
                <a:solidFill>
                  <a:srgbClr val="19191A"/>
                </a:solidFill>
                <a:effectLst/>
                <a:latin typeface="Calibri" panose="020F0502020204030204" pitchFamily="34" charset="0"/>
                <a:ea typeface="Times New Roman" panose="02020603050405020304" pitchFamily="18" charset="0"/>
                <a:cs typeface="Calibri" panose="020F0502020204030204" pitchFamily="34" charset="0"/>
              </a:rPr>
              <a:t>RUNTS</a:t>
            </a:r>
            <a:r>
              <a:rPr lang="it-IT" sz="1800" u="sng" kern="0" dirty="0">
                <a:solidFill>
                  <a:srgbClr val="19191A"/>
                </a:solidFill>
                <a:latin typeface="Calibri" panose="020F0502020204030204" pitchFamily="34" charset="0"/>
                <a:ea typeface="Times New Roman" panose="02020603050405020304" pitchFamily="18" charset="0"/>
                <a:cs typeface="Calibri" panose="020F0502020204030204" pitchFamily="34" charset="0"/>
              </a:rPr>
              <a:t>.</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2E494D39-A998-01E0-5307-D328707628FB}"/>
              </a:ext>
            </a:extLst>
          </p:cNvPr>
          <p:cNvSpPr>
            <a:spLocks noGrp="1"/>
          </p:cNvSpPr>
          <p:nvPr>
            <p:ph type="sldNum" sz="quarter" idx="12"/>
          </p:nvPr>
        </p:nvSpPr>
        <p:spPr/>
        <p:txBody>
          <a:bodyPr/>
          <a:lstStyle/>
          <a:p>
            <a:fld id="{CB5F59B9-0A9D-4A6F-A2D0-7071837465A7}" type="slidenum">
              <a:rPr lang="it-IT" smtClean="0"/>
              <a:t>2</a:t>
            </a:fld>
            <a:endParaRPr lang="it-IT"/>
          </a:p>
        </p:txBody>
      </p:sp>
    </p:spTree>
    <p:extLst>
      <p:ext uri="{BB962C8B-B14F-4D97-AF65-F5344CB8AC3E}">
        <p14:creationId xmlns:p14="http://schemas.microsoft.com/office/powerpoint/2010/main" val="15253658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Autofit/>
          </a:bodyPr>
          <a:lstStyle/>
          <a:p>
            <a:pPr marL="0" indent="0" algn="ctr">
              <a:lnSpc>
                <a:spcPct val="100000"/>
              </a:lnSpc>
              <a:spcBef>
                <a:spcPts val="0"/>
              </a:spcBef>
              <a:buNone/>
            </a:pPr>
            <a:r>
              <a:rPr lang="it-IT" sz="2400" b="1" kern="0" dirty="0">
                <a:effectLst/>
                <a:ea typeface="Times New Roman" panose="02020603050405020304" pitchFamily="18" charset="0"/>
                <a:cs typeface="Times New Roman" panose="02020603050405020304" pitchFamily="18" charset="0"/>
              </a:rPr>
              <a:t>LA RELAZIONE DEGLI AMMINISTRATORI EX ART. 2500-SEXIES C.C.</a:t>
            </a:r>
            <a:endParaRPr lang="it-IT" sz="2400" kern="100" dirty="0">
              <a:effectLst/>
              <a:ea typeface="Calibri" panose="020F0502020204030204" pitchFamily="34" charset="0"/>
              <a:cs typeface="Times New Roman" panose="02020603050405020304" pitchFamily="18" charset="0"/>
            </a:endParaRPr>
          </a:p>
          <a:p>
            <a:pPr marL="0" indent="0" algn="ctr">
              <a:lnSpc>
                <a:spcPct val="100000"/>
              </a:lnSpc>
              <a:spcBef>
                <a:spcPts val="0"/>
              </a:spcBef>
              <a:buNone/>
            </a:pPr>
            <a:r>
              <a:rPr lang="it-IT" sz="2000" kern="0" dirty="0">
                <a:effectLst/>
                <a:ea typeface="Times New Roman" panose="02020603050405020304" pitchFamily="18" charset="0"/>
                <a:cs typeface="Times New Roman" panose="02020603050405020304" pitchFamily="18" charset="0"/>
              </a:rPr>
              <a:t> </a:t>
            </a:r>
          </a:p>
          <a:p>
            <a:pPr marL="0" indent="0" algn="ctr">
              <a:lnSpc>
                <a:spcPct val="100000"/>
              </a:lnSpc>
              <a:spcBef>
                <a:spcPts val="0"/>
              </a:spcBef>
              <a:buNone/>
            </a:pPr>
            <a:r>
              <a:rPr lang="it-IT" sz="2000" i="1" kern="0" dirty="0">
                <a:ea typeface="Times New Roman" panose="02020603050405020304" pitchFamily="18" charset="0"/>
                <a:cs typeface="Times New Roman" panose="02020603050405020304" pitchFamily="18" charset="0"/>
              </a:rPr>
              <a:t>G</a:t>
            </a:r>
            <a:r>
              <a:rPr lang="it-IT" sz="2000" i="1" kern="0" dirty="0">
                <a:effectLst/>
                <a:ea typeface="Times New Roman" panose="02020603050405020304" pitchFamily="18" charset="0"/>
                <a:cs typeface="Times New Roman" panose="02020603050405020304" pitchFamily="18" charset="0"/>
              </a:rPr>
              <a:t>li amministratori devono predisporre una relazione che illustri motivazioni ed effetti della trasformazione.</a:t>
            </a:r>
            <a:endParaRPr lang="it-IT" sz="2000" i="1" kern="100" dirty="0">
              <a:effectLst/>
              <a:ea typeface="Calibri" panose="020F0502020204030204" pitchFamily="34" charset="0"/>
              <a:cs typeface="Times New Roman" panose="02020603050405020304" pitchFamily="18" charset="0"/>
            </a:endParaRPr>
          </a:p>
          <a:p>
            <a:pPr marL="0" indent="0" algn="ctr">
              <a:lnSpc>
                <a:spcPct val="100000"/>
              </a:lnSpc>
              <a:spcBef>
                <a:spcPts val="0"/>
              </a:spcBef>
              <a:buNone/>
            </a:pPr>
            <a:endParaRPr lang="it-IT" sz="2000"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000" kern="0" dirty="0">
                <a:effectLst/>
                <a:ea typeface="Times New Roman" panose="02020603050405020304" pitchFamily="18" charset="0"/>
                <a:cs typeface="Times New Roman" panose="02020603050405020304" pitchFamily="18" charset="0"/>
              </a:rPr>
              <a:t>Funzione </a:t>
            </a:r>
            <a:r>
              <a:rPr lang="it-IT" sz="2000" kern="0" dirty="0">
                <a:ea typeface="Times New Roman" panose="02020603050405020304" pitchFamily="18" charset="0"/>
                <a:cs typeface="Calibri" panose="020F0502020204030204" pitchFamily="34" charset="0"/>
              </a:rPr>
              <a:t>→ </a:t>
            </a:r>
            <a:r>
              <a:rPr lang="it-IT" sz="2000" kern="0" dirty="0">
                <a:effectLst/>
                <a:ea typeface="Times New Roman" panose="02020603050405020304" pitchFamily="18" charset="0"/>
                <a:cs typeface="Times New Roman" panose="02020603050405020304" pitchFamily="18" charset="0"/>
              </a:rPr>
              <a:t>informativa nell’interesse di chi deve decidere</a:t>
            </a:r>
            <a:r>
              <a:rPr lang="it-IT" sz="2000" kern="0" dirty="0">
                <a:ea typeface="Times New Roman" panose="02020603050405020304" pitchFamily="18" charset="0"/>
                <a:cs typeface="Times New Roman" panose="02020603050405020304" pitchFamily="18" charset="0"/>
              </a:rPr>
              <a:t> </a:t>
            </a:r>
            <a:r>
              <a:rPr lang="it-IT" sz="2000" kern="0" dirty="0">
                <a:effectLst/>
                <a:ea typeface="Times New Roman" panose="02020603050405020304" pitchFamily="18" charset="0"/>
                <a:cs typeface="Times New Roman" panose="02020603050405020304" pitchFamily="18" charset="0"/>
              </a:rPr>
              <a:t>e non di un'autorità di controllo</a:t>
            </a:r>
          </a:p>
          <a:p>
            <a:pPr marL="0" indent="0" algn="ctr">
              <a:lnSpc>
                <a:spcPct val="150000"/>
              </a:lnSpc>
              <a:spcBef>
                <a:spcPts val="0"/>
              </a:spcBef>
              <a:buNone/>
            </a:pPr>
            <a:r>
              <a:rPr lang="it-IT" sz="2000" kern="0" dirty="0">
                <a:ea typeface="Times New Roman" panose="02020603050405020304" pitchFamily="18" charset="0"/>
                <a:cs typeface="Calibri" panose="020F0502020204030204" pitchFamily="34" charset="0"/>
              </a:rPr>
              <a:t>→ </a:t>
            </a:r>
            <a:r>
              <a:rPr lang="it-IT" sz="2000" u="sng" kern="0" dirty="0">
                <a:effectLst/>
                <a:ea typeface="Times New Roman" panose="02020603050405020304" pitchFamily="18" charset="0"/>
                <a:cs typeface="Times New Roman" panose="02020603050405020304" pitchFamily="18" charset="0"/>
              </a:rPr>
              <a:t>è rinunciabile</a:t>
            </a:r>
            <a:r>
              <a:rPr lang="it-IT" sz="2000" kern="0" dirty="0">
                <a:effectLst/>
                <a:ea typeface="Times New Roman" panose="02020603050405020304" pitchFamily="18" charset="0"/>
                <a:cs typeface="Times New Roman" panose="02020603050405020304" pitchFamily="18" charset="0"/>
              </a:rPr>
              <a:t> con il consenso unanime di coloro che sulla trasformazione dovranno decidere:</a:t>
            </a:r>
          </a:p>
          <a:p>
            <a:pPr marL="0" indent="0" algn="ctr">
              <a:lnSpc>
                <a:spcPct val="100000"/>
              </a:lnSpc>
              <a:spcBef>
                <a:spcPts val="0"/>
              </a:spcBef>
              <a:buNone/>
            </a:pPr>
            <a:endParaRPr lang="it-IT" sz="2000" kern="0" dirty="0">
              <a:effectLst/>
              <a:ea typeface="Times New Roman" panose="02020603050405020304" pitchFamily="18" charset="0"/>
              <a:cs typeface="Times New Roman" panose="02020603050405020304" pitchFamily="18" charset="0"/>
            </a:endParaRPr>
          </a:p>
          <a:p>
            <a:pPr algn="just">
              <a:lnSpc>
                <a:spcPct val="150000"/>
              </a:lnSpc>
              <a:spcBef>
                <a:spcPts val="0"/>
              </a:spcBef>
            </a:pPr>
            <a:r>
              <a:rPr lang="it-IT" sz="2000" kern="0" dirty="0">
                <a:effectLst/>
                <a:ea typeface="Times New Roman" panose="02020603050405020304" pitchFamily="18" charset="0"/>
                <a:cs typeface="Times New Roman" panose="02020603050405020304" pitchFamily="18" charset="0"/>
              </a:rPr>
              <a:t>nelle associazioni occorre il consenso unanime degli associati;</a:t>
            </a:r>
          </a:p>
          <a:p>
            <a:pPr algn="just">
              <a:lnSpc>
                <a:spcPct val="150000"/>
              </a:lnSpc>
              <a:spcBef>
                <a:spcPts val="0"/>
              </a:spcBef>
            </a:pPr>
            <a:r>
              <a:rPr lang="it-IT" sz="2000" kern="0" dirty="0">
                <a:effectLst/>
                <a:ea typeface="Times New Roman" panose="02020603050405020304" pitchFamily="18" charset="0"/>
                <a:cs typeface="Times New Roman" panose="02020603050405020304" pitchFamily="18" charset="0"/>
              </a:rPr>
              <a:t>nelle fondazioni di partecipazione occorre il consenso unanime dei partecipanti</a:t>
            </a:r>
            <a:r>
              <a:rPr lang="it-IT" sz="2000" kern="0" dirty="0">
                <a:ea typeface="Times New Roman" panose="02020603050405020304" pitchFamily="18" charset="0"/>
                <a:cs typeface="Times New Roman" panose="02020603050405020304" pitchFamily="18" charset="0"/>
              </a:rPr>
              <a:t>;</a:t>
            </a:r>
            <a:endParaRPr lang="it-IT" sz="2000" kern="100" dirty="0">
              <a:effectLst/>
              <a:ea typeface="Calibri" panose="020F0502020204030204" pitchFamily="34" charset="0"/>
              <a:cs typeface="Times New Roman" panose="02020603050405020304" pitchFamily="18" charset="0"/>
            </a:endParaRPr>
          </a:p>
          <a:p>
            <a:pPr algn="just">
              <a:lnSpc>
                <a:spcPct val="150000"/>
              </a:lnSpc>
              <a:spcBef>
                <a:spcPts val="0"/>
              </a:spcBef>
            </a:pPr>
            <a:r>
              <a:rPr lang="it-IT" sz="2000" kern="0" dirty="0">
                <a:ea typeface="Times New Roman" panose="02020603050405020304" pitchFamily="18" charset="0"/>
                <a:cs typeface="Times New Roman" panose="02020603050405020304" pitchFamily="18" charset="0"/>
              </a:rPr>
              <a:t>n</a:t>
            </a:r>
            <a:r>
              <a:rPr lang="it-IT" sz="2000" kern="0" dirty="0">
                <a:effectLst/>
                <a:ea typeface="Times New Roman" panose="02020603050405020304" pitchFamily="18" charset="0"/>
                <a:cs typeface="Times New Roman" panose="02020603050405020304" pitchFamily="18" charset="0"/>
              </a:rPr>
              <a:t>elle fondazioni tradizionali, nelle quali la decisione sulle modificazioni statutarie è rimessa all'organo amministrativo, che è lo stesso destinatario dell'informativa </a:t>
            </a:r>
            <a:r>
              <a:rPr lang="it-IT" sz="2000" kern="0" dirty="0">
                <a:ea typeface="Times New Roman" panose="02020603050405020304" pitchFamily="18" charset="0"/>
                <a:cs typeface="Calibri" panose="020F0502020204030204" pitchFamily="34" charset="0"/>
              </a:rPr>
              <a:t>→ </a:t>
            </a:r>
            <a:r>
              <a:rPr lang="it-IT" sz="2000" kern="0" dirty="0">
                <a:effectLst/>
                <a:ea typeface="Times New Roman" panose="02020603050405020304" pitchFamily="18" charset="0"/>
                <a:cs typeface="Times New Roman" panose="02020603050405020304" pitchFamily="18" charset="0"/>
              </a:rPr>
              <a:t>la predisposizione della relazione sembra priva di utilità e </a:t>
            </a:r>
            <a:r>
              <a:rPr lang="it-IT" sz="2000" u="sng" kern="0" dirty="0">
                <a:effectLst/>
                <a:ea typeface="Times New Roman" panose="02020603050405020304" pitchFamily="18" charset="0"/>
                <a:cs typeface="Times New Roman" panose="02020603050405020304" pitchFamily="18" charset="0"/>
              </a:rPr>
              <a:t>può essere omessa</a:t>
            </a:r>
            <a:r>
              <a:rPr lang="it-IT" sz="2000" kern="0" dirty="0">
                <a:effectLst/>
                <a:ea typeface="Times New Roman" panose="02020603050405020304" pitchFamily="18" charset="0"/>
                <a:cs typeface="Times New Roman" panose="02020603050405020304" pitchFamily="18" charset="0"/>
              </a:rPr>
              <a:t>. </a:t>
            </a:r>
            <a:endParaRPr lang="it-IT" sz="2000" kern="100" dirty="0">
              <a:effectLst/>
              <a:ea typeface="Calibri" panose="020F0502020204030204" pitchFamily="34" charset="0"/>
              <a:cs typeface="Times New Roman" panose="02020603050405020304" pitchFamily="18" charset="0"/>
            </a:endParaRPr>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FB4A814F-E852-918F-9AFB-DF58935373E4}"/>
              </a:ext>
            </a:extLst>
          </p:cNvPr>
          <p:cNvSpPr>
            <a:spLocks noGrp="1"/>
          </p:cNvSpPr>
          <p:nvPr>
            <p:ph type="sldNum" sz="quarter" idx="12"/>
          </p:nvPr>
        </p:nvSpPr>
        <p:spPr/>
        <p:txBody>
          <a:bodyPr/>
          <a:lstStyle/>
          <a:p>
            <a:fld id="{CB5F59B9-0A9D-4A6F-A2D0-7071837465A7}" type="slidenum">
              <a:rPr lang="it-IT" smtClean="0"/>
              <a:t>20</a:t>
            </a:fld>
            <a:endParaRPr lang="it-IT"/>
          </a:p>
        </p:txBody>
      </p:sp>
    </p:spTree>
    <p:extLst>
      <p:ext uri="{BB962C8B-B14F-4D97-AF65-F5344CB8AC3E}">
        <p14:creationId xmlns:p14="http://schemas.microsoft.com/office/powerpoint/2010/main" val="2678027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checkerboard(across)">
                                      <p:cBhvr>
                                        <p:cTn id="7" dur="500"/>
                                        <p:tgtEl>
                                          <p:spTgt spid="3">
                                            <p:txEl>
                                              <p:pRg st="8" end="8"/>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9" end="9"/>
                                            </p:txEl>
                                          </p:spTgt>
                                        </p:tgtEl>
                                        <p:attrNameLst>
                                          <p:attrName>style.visibility</p:attrName>
                                        </p:attrNameLst>
                                      </p:cBhvr>
                                      <p:to>
                                        <p:strVal val="visible"/>
                                      </p:to>
                                    </p:set>
                                    <p:animEffect transition="in" filter="checkerboard(across)">
                                      <p:cBhvr>
                                        <p:cTn id="1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Autofit/>
          </a:bodyPr>
          <a:lstStyle/>
          <a:p>
            <a:pPr marL="0" indent="0" algn="ctr">
              <a:lnSpc>
                <a:spcPct val="150000"/>
              </a:lnSpc>
              <a:spcBef>
                <a:spcPts val="0"/>
              </a:spcBef>
              <a:spcAft>
                <a:spcPts val="800"/>
              </a:spcAft>
              <a:buNone/>
            </a:pPr>
            <a:r>
              <a:rPr lang="it-IT" sz="2400" b="1" kern="0" dirty="0">
                <a:effectLst/>
                <a:ea typeface="Times New Roman" panose="02020603050405020304" pitchFamily="18" charset="0"/>
                <a:cs typeface="Times New Roman" panose="02020603050405020304" pitchFamily="18" charset="0"/>
              </a:rPr>
              <a:t>ORGANI COMPETENTI A DELIBERARE LA TRASFORMAZIONE</a:t>
            </a:r>
            <a:endParaRPr lang="it-IT" sz="2400"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spcAft>
                <a:spcPts val="800"/>
              </a:spcAft>
              <a:buNone/>
            </a:pPr>
            <a:r>
              <a:rPr lang="it-IT" sz="2000" b="1" kern="0" dirty="0">
                <a:ea typeface="Times New Roman" panose="02020603050405020304" pitchFamily="18" charset="0"/>
                <a:cs typeface="Times New Roman" panose="02020603050405020304" pitchFamily="18" charset="0"/>
              </a:rPr>
              <a:t>ASSOCIAZIONI </a:t>
            </a:r>
            <a:r>
              <a:rPr lang="it-IT" sz="2000" kern="100" dirty="0">
                <a:latin typeface="Calibri" panose="020F0502020204030204" pitchFamily="34" charset="0"/>
                <a:ea typeface="Times New Roman" panose="02020603050405020304" pitchFamily="18" charset="0"/>
                <a:cs typeface="Times New Roman" panose="02020603050405020304" pitchFamily="18" charset="0"/>
              </a:rPr>
              <a:t>→ </a:t>
            </a:r>
            <a:r>
              <a:rPr lang="it-IT" sz="2000" b="1" kern="100" dirty="0">
                <a:latin typeface="Calibri" panose="020F0502020204030204" pitchFamily="34" charset="0"/>
                <a:ea typeface="Times New Roman" panose="02020603050405020304" pitchFamily="18" charset="0"/>
                <a:cs typeface="Times New Roman" panose="02020603050405020304" pitchFamily="18" charset="0"/>
              </a:rPr>
              <a:t>a</a:t>
            </a:r>
            <a:r>
              <a:rPr lang="it-IT" sz="2000" b="1" kern="0" dirty="0">
                <a:effectLst/>
                <a:ea typeface="Times New Roman" panose="02020603050405020304" pitchFamily="18" charset="0"/>
                <a:cs typeface="Times New Roman" panose="02020603050405020304" pitchFamily="18" charset="0"/>
              </a:rPr>
              <a:t>ssemblea </a:t>
            </a:r>
            <a:r>
              <a:rPr lang="it-IT" sz="2000" kern="0" dirty="0">
                <a:effectLst/>
                <a:ea typeface="Times New Roman" panose="02020603050405020304" pitchFamily="18" charset="0"/>
                <a:cs typeface="Times New Roman" panose="02020603050405020304" pitchFamily="18" charset="0"/>
              </a:rPr>
              <a:t>con i quorum richiesti:</a:t>
            </a:r>
          </a:p>
          <a:p>
            <a:pPr marL="0" indent="0" algn="ctr">
              <a:lnSpc>
                <a:spcPct val="150000"/>
              </a:lnSpc>
              <a:spcBef>
                <a:spcPts val="0"/>
              </a:spcBef>
              <a:spcAft>
                <a:spcPts val="800"/>
              </a:spcAft>
              <a:buNone/>
            </a:pPr>
            <a:endParaRPr lang="it-IT" sz="800" kern="0" dirty="0">
              <a:effectLst/>
              <a:ea typeface="Times New Roman" panose="02020603050405020304" pitchFamily="18" charset="0"/>
              <a:cs typeface="Times New Roman" panose="02020603050405020304" pitchFamily="18" charset="0"/>
            </a:endParaRPr>
          </a:p>
          <a:p>
            <a:pPr lvl="0" algn="just">
              <a:lnSpc>
                <a:spcPct val="150000"/>
              </a:lnSpc>
              <a:spcBef>
                <a:spcPts val="0"/>
              </a:spcBef>
            </a:pPr>
            <a:r>
              <a:rPr lang="it-IT" sz="2200" kern="0" dirty="0">
                <a:effectLst/>
                <a:ea typeface="Times New Roman" panose="02020603050405020304" pitchFamily="18" charset="0"/>
                <a:cs typeface="Times New Roman" panose="02020603050405020304" pitchFamily="18" charset="0"/>
              </a:rPr>
              <a:t>per le modifiche statutarie (nelle associazioni riconosciute ex art. 21, 2° c., c.c. </a:t>
            </a:r>
            <a:r>
              <a:rPr lang="it-IT" sz="2200" kern="100" dirty="0">
                <a:latin typeface="Calibri" panose="020F0502020204030204" pitchFamily="34" charset="0"/>
                <a:ea typeface="Times New Roman" panose="02020603050405020304" pitchFamily="18" charset="0"/>
                <a:cs typeface="Times New Roman" panose="02020603050405020304" pitchFamily="18" charset="0"/>
              </a:rPr>
              <a:t>→ </a:t>
            </a:r>
            <a:r>
              <a:rPr lang="it-IT" sz="2200" kern="0" dirty="0">
                <a:effectLst/>
                <a:ea typeface="Times New Roman" panose="02020603050405020304" pitchFamily="18" charset="0"/>
                <a:cs typeface="Times New Roman" panose="02020603050405020304" pitchFamily="18" charset="0"/>
              </a:rPr>
              <a:t>se non è altrimenti disposto, occorrono la presenza di almeno ¾ degli associati e il voto favorevole della maggioranza dei presenti);</a:t>
            </a:r>
            <a:endParaRPr lang="it-IT" sz="2200" kern="100" dirty="0">
              <a:effectLst/>
              <a:ea typeface="Calibri" panose="020F0502020204030204" pitchFamily="34" charset="0"/>
              <a:cs typeface="Times New Roman" panose="02020603050405020304" pitchFamily="18" charset="0"/>
            </a:endParaRPr>
          </a:p>
          <a:p>
            <a:pPr algn="just">
              <a:lnSpc>
                <a:spcPct val="150000"/>
              </a:lnSpc>
              <a:spcBef>
                <a:spcPts val="0"/>
              </a:spcBef>
              <a:spcAft>
                <a:spcPts val="800"/>
              </a:spcAft>
            </a:pPr>
            <a:r>
              <a:rPr lang="it-IT" sz="2200" kern="0" dirty="0">
                <a:ea typeface="Times New Roman" panose="02020603050405020304" pitchFamily="18" charset="0"/>
                <a:cs typeface="Times New Roman" panose="02020603050405020304" pitchFamily="18" charset="0"/>
              </a:rPr>
              <a:t>tuttavia, se non </a:t>
            </a:r>
            <a:r>
              <a:rPr lang="it-IT" sz="2200" kern="0" dirty="0">
                <a:effectLst/>
                <a:ea typeface="Times New Roman" panose="02020603050405020304" pitchFamily="18" charset="0"/>
                <a:cs typeface="Times New Roman" panose="02020603050405020304" pitchFamily="18" charset="0"/>
              </a:rPr>
              <a:t>vi è continuità partecipativa (trasformazione in fondazione tradizionale), gli associati cessano di far parte dell'ente di arrivo </a:t>
            </a:r>
            <a:r>
              <a:rPr lang="it-IT" sz="2200" kern="100" dirty="0">
                <a:latin typeface="Calibri" panose="020F0502020204030204" pitchFamily="34" charset="0"/>
                <a:ea typeface="Times New Roman" panose="02020603050405020304" pitchFamily="18" charset="0"/>
                <a:cs typeface="Times New Roman" panose="02020603050405020304" pitchFamily="18" charset="0"/>
              </a:rPr>
              <a:t>→ </a:t>
            </a:r>
            <a:r>
              <a:rPr lang="it-IT" sz="2200" kern="0" dirty="0">
                <a:effectLst/>
                <a:ea typeface="Times New Roman" panose="02020603050405020304" pitchFamily="18" charset="0"/>
                <a:cs typeface="Times New Roman" panose="02020603050405020304" pitchFamily="18" charset="0"/>
              </a:rPr>
              <a:t>scioglimento dei rapporti associativi senza procedimento liquidativo dell’ente </a:t>
            </a:r>
            <a:r>
              <a:rPr lang="it-IT" sz="2200" kern="100" dirty="0">
                <a:latin typeface="Calibri" panose="020F0502020204030204" pitchFamily="34" charset="0"/>
                <a:ea typeface="Times New Roman" panose="02020603050405020304" pitchFamily="18" charset="0"/>
                <a:cs typeface="Times New Roman" panose="02020603050405020304" pitchFamily="18" charset="0"/>
              </a:rPr>
              <a:t>→ quorum </a:t>
            </a:r>
            <a:r>
              <a:rPr lang="it-IT" sz="2200" kern="0" dirty="0">
                <a:effectLst/>
                <a:ea typeface="Times New Roman" panose="02020603050405020304" pitchFamily="18" charset="0"/>
                <a:cs typeface="Times New Roman" panose="02020603050405020304" pitchFamily="18" charset="0"/>
              </a:rPr>
              <a:t>per lo scioglimento ex art. 21, 3° c., c.c. (il voto favorevole di almeno i ¾ degli associati</a:t>
            </a:r>
            <a:r>
              <a:rPr lang="it-IT" sz="2200" kern="0" dirty="0">
                <a:ea typeface="Times New Roman" panose="02020603050405020304" pitchFamily="18" charset="0"/>
                <a:cs typeface="Times New Roman" panose="02020603050405020304" pitchFamily="18" charset="0"/>
              </a:rPr>
              <a:t>).</a:t>
            </a:r>
            <a:endParaRPr lang="it-IT" sz="2200"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562D3AC2-D9DF-5EF0-B6EB-FC9454858CE6}"/>
              </a:ext>
            </a:extLst>
          </p:cNvPr>
          <p:cNvSpPr>
            <a:spLocks noGrp="1"/>
          </p:cNvSpPr>
          <p:nvPr>
            <p:ph type="sldNum" sz="quarter" idx="12"/>
          </p:nvPr>
        </p:nvSpPr>
        <p:spPr/>
        <p:txBody>
          <a:bodyPr/>
          <a:lstStyle/>
          <a:p>
            <a:fld id="{CB5F59B9-0A9D-4A6F-A2D0-7071837465A7}" type="slidenum">
              <a:rPr lang="it-IT" smtClean="0"/>
              <a:t>21</a:t>
            </a:fld>
            <a:endParaRPr lang="it-IT"/>
          </a:p>
        </p:txBody>
      </p:sp>
    </p:spTree>
    <p:extLst>
      <p:ext uri="{BB962C8B-B14F-4D97-AF65-F5344CB8AC3E}">
        <p14:creationId xmlns:p14="http://schemas.microsoft.com/office/powerpoint/2010/main" val="1795403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dissolv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Autofit/>
          </a:bodyPr>
          <a:lstStyle/>
          <a:p>
            <a:pPr marL="0" indent="0" algn="ctr">
              <a:lnSpc>
                <a:spcPct val="150000"/>
              </a:lnSpc>
              <a:spcBef>
                <a:spcPts val="0"/>
              </a:spcBef>
              <a:spcAft>
                <a:spcPts val="800"/>
              </a:spcAft>
              <a:buNone/>
            </a:pPr>
            <a:r>
              <a:rPr lang="it-IT" sz="2400" b="1" kern="0" dirty="0">
                <a:effectLst/>
                <a:ea typeface="Times New Roman" panose="02020603050405020304" pitchFamily="18" charset="0"/>
                <a:cs typeface="Times New Roman" panose="02020603050405020304" pitchFamily="18" charset="0"/>
              </a:rPr>
              <a:t>ORGANI COMPETENTI A DELIBERARE LA TRASFORMAZIONE</a:t>
            </a:r>
            <a:endParaRPr lang="it-IT" sz="2400"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spcAft>
                <a:spcPts val="800"/>
              </a:spcAft>
              <a:buNone/>
            </a:pPr>
            <a:r>
              <a:rPr lang="it-IT" sz="2200" b="1" kern="0" dirty="0">
                <a:ea typeface="Times New Roman" panose="02020603050405020304" pitchFamily="18" charset="0"/>
                <a:cs typeface="Times New Roman" panose="02020603050405020304" pitchFamily="18" charset="0"/>
              </a:rPr>
              <a:t>DA FONDAZIONE IN ASSOCIAZIONE</a:t>
            </a:r>
            <a:endParaRPr lang="it-IT" sz="2200" kern="0" dirty="0">
              <a:effectLst/>
              <a:ea typeface="Times New Roman" panose="02020603050405020304" pitchFamily="18" charset="0"/>
              <a:cs typeface="Times New Roman" panose="02020603050405020304" pitchFamily="18" charset="0"/>
            </a:endParaRPr>
          </a:p>
          <a:p>
            <a:pPr lvl="0" algn="just">
              <a:lnSpc>
                <a:spcPct val="150000"/>
              </a:lnSpc>
              <a:spcBef>
                <a:spcPts val="0"/>
              </a:spcBef>
            </a:pPr>
            <a:r>
              <a:rPr lang="it-IT" sz="2200" kern="0" dirty="0">
                <a:ea typeface="Times New Roman" panose="02020603050405020304" pitchFamily="18" charset="0"/>
                <a:cs typeface="Times New Roman" panose="02020603050405020304" pitchFamily="18" charset="0"/>
              </a:rPr>
              <a:t>organo amministrativo/assembleare/di indirizzo cui lo statuto attribuisce la competenza;</a:t>
            </a:r>
          </a:p>
          <a:p>
            <a:pPr lvl="0" algn="just">
              <a:lnSpc>
                <a:spcPct val="150000"/>
              </a:lnSpc>
              <a:spcBef>
                <a:spcPts val="0"/>
              </a:spcBef>
            </a:pPr>
            <a:r>
              <a:rPr lang="it-IT" sz="2200" kern="0" dirty="0">
                <a:ea typeface="Times New Roman" panose="02020603050405020304" pitchFamily="18" charset="0"/>
                <a:cs typeface="Times New Roman" panose="02020603050405020304" pitchFamily="18" charset="0"/>
              </a:rPr>
              <a:t>con i quorum previsti per lo scioglimento dell’ente </a:t>
            </a:r>
            <a:r>
              <a:rPr lang="it-IT" sz="2200" kern="100" dirty="0">
                <a:latin typeface="Calibri" panose="020F0502020204030204" pitchFamily="34" charset="0"/>
                <a:ea typeface="Times New Roman" panose="02020603050405020304" pitchFamily="18" charset="0"/>
                <a:cs typeface="Times New Roman" panose="02020603050405020304" pitchFamily="18" charset="0"/>
              </a:rPr>
              <a:t>→ di fatto, con la trasformazione in associazione viene meno il vincolo di destinazione indisponibile che rappresenta il tratto tipologico della fondazione, come se l’ente si estinguesse con devoluzione del patrimonio ad una associazione in continuità patrimoniale (MALTONI – CIRIANNI).</a:t>
            </a:r>
          </a:p>
          <a:p>
            <a:pPr lvl="0" algn="just">
              <a:lnSpc>
                <a:spcPct val="150000"/>
              </a:lnSpc>
              <a:spcBef>
                <a:spcPts val="0"/>
              </a:spcBef>
            </a:pPr>
            <a:endParaRPr lang="it-IT" sz="22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gn="ctr">
              <a:lnSpc>
                <a:spcPct val="150000"/>
              </a:lnSpc>
              <a:spcBef>
                <a:spcPts val="0"/>
              </a:spcBef>
              <a:buNone/>
            </a:pPr>
            <a:r>
              <a:rPr lang="it-IT" sz="2200" i="1" kern="100" dirty="0">
                <a:latin typeface="Calibri" panose="020F0502020204030204" pitchFamily="34" charset="0"/>
                <a:ea typeface="Times New Roman" panose="02020603050405020304" pitchFamily="18" charset="0"/>
                <a:cs typeface="Times New Roman" panose="02020603050405020304" pitchFamily="18" charset="0"/>
              </a:rPr>
              <a:t>(</a:t>
            </a:r>
            <a:r>
              <a:rPr lang="it-IT" sz="2200" i="1" kern="100" dirty="0">
                <a:latin typeface="Calibri" panose="020F0502020204030204" pitchFamily="34" charset="0"/>
                <a:ea typeface="Times New Roman" panose="02020603050405020304" pitchFamily="18" charset="0"/>
                <a:cs typeface="Calibri" panose="020F0502020204030204" pitchFamily="34" charset="0"/>
              </a:rPr>
              <a:t>≠ </a:t>
            </a:r>
            <a:r>
              <a:rPr lang="it-IT" sz="2200" i="1" kern="100" dirty="0">
                <a:latin typeface="Calibri" panose="020F0502020204030204" pitchFamily="34" charset="0"/>
                <a:ea typeface="Times New Roman" panose="02020603050405020304" pitchFamily="18" charset="0"/>
                <a:cs typeface="Times New Roman" panose="02020603050405020304" pitchFamily="18" charset="0"/>
              </a:rPr>
              <a:t>2500 </a:t>
            </a:r>
            <a:r>
              <a:rPr lang="it-IT" sz="2200" i="1" kern="100" dirty="0" err="1">
                <a:latin typeface="Calibri" panose="020F0502020204030204" pitchFamily="34" charset="0"/>
                <a:ea typeface="Times New Roman" panose="02020603050405020304" pitchFamily="18" charset="0"/>
                <a:cs typeface="Times New Roman" panose="02020603050405020304" pitchFamily="18" charset="0"/>
              </a:rPr>
              <a:t>octies</a:t>
            </a:r>
            <a:r>
              <a:rPr lang="it-IT" sz="2200" i="1" kern="100" dirty="0">
                <a:latin typeface="Calibri" panose="020F0502020204030204" pitchFamily="34" charset="0"/>
                <a:ea typeface="Times New Roman" panose="02020603050405020304" pitchFamily="18" charset="0"/>
                <a:cs typeface="Times New Roman" panose="02020603050405020304" pitchFamily="18" charset="0"/>
              </a:rPr>
              <a:t>, 2° c.: la T. in </a:t>
            </a:r>
            <a:r>
              <a:rPr lang="it-IT" sz="2200" i="1" kern="100" dirty="0" err="1">
                <a:latin typeface="Calibri" panose="020F0502020204030204" pitchFamily="34" charset="0"/>
                <a:ea typeface="Times New Roman" panose="02020603050405020304" pitchFamily="18" charset="0"/>
                <a:cs typeface="Times New Roman" panose="02020603050405020304" pitchFamily="18" charset="0"/>
              </a:rPr>
              <a:t>soc</a:t>
            </a:r>
            <a:r>
              <a:rPr lang="it-IT" sz="2200" i="1" kern="100" dirty="0">
                <a:latin typeface="Calibri" panose="020F0502020204030204" pitchFamily="34" charset="0"/>
                <a:ea typeface="Times New Roman" panose="02020603050405020304" pitchFamily="18" charset="0"/>
                <a:cs typeface="Times New Roman" panose="02020603050405020304" pitchFamily="18" charset="0"/>
              </a:rPr>
              <a:t>. di capitali è disposta dall’autorità governativa in conformità alla volontà del fondatore, su proposta dell’organo competente)</a:t>
            </a:r>
            <a:r>
              <a:rPr lang="it-IT" sz="2200" kern="100" dirty="0">
                <a:latin typeface="Calibri" panose="020F0502020204030204" pitchFamily="34" charset="0"/>
                <a:ea typeface="Times New Roman" panose="02020603050405020304" pitchFamily="18" charset="0"/>
                <a:cs typeface="Times New Roman" panose="02020603050405020304" pitchFamily="18" charset="0"/>
              </a:rPr>
              <a:t> </a:t>
            </a:r>
            <a:endParaRPr lang="it-IT" sz="2200"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endParaRPr lang="it-IT" sz="2000"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562D3AC2-D9DF-5EF0-B6EB-FC9454858CE6}"/>
              </a:ext>
            </a:extLst>
          </p:cNvPr>
          <p:cNvSpPr>
            <a:spLocks noGrp="1"/>
          </p:cNvSpPr>
          <p:nvPr>
            <p:ph type="sldNum" sz="quarter" idx="12"/>
          </p:nvPr>
        </p:nvSpPr>
        <p:spPr/>
        <p:txBody>
          <a:bodyPr/>
          <a:lstStyle/>
          <a:p>
            <a:fld id="{CB5F59B9-0A9D-4A6F-A2D0-7071837465A7}" type="slidenum">
              <a:rPr lang="it-IT" smtClean="0"/>
              <a:t>22</a:t>
            </a:fld>
            <a:endParaRPr lang="it-IT"/>
          </a:p>
        </p:txBody>
      </p:sp>
    </p:spTree>
    <p:extLst>
      <p:ext uri="{BB962C8B-B14F-4D97-AF65-F5344CB8AC3E}">
        <p14:creationId xmlns:p14="http://schemas.microsoft.com/office/powerpoint/2010/main" val="1920813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rmAutofit/>
          </a:bodyPr>
          <a:lstStyle/>
          <a:p>
            <a:pPr marL="0" indent="0" algn="ctr">
              <a:lnSpc>
                <a:spcPct val="107000"/>
              </a:lnSpc>
              <a:spcAft>
                <a:spcPts val="800"/>
              </a:spcAft>
              <a:buNone/>
            </a:pPr>
            <a:r>
              <a:rPr lang="it-IT" sz="2400" b="1" kern="0" dirty="0">
                <a:effectLst/>
                <a:ea typeface="Times New Roman" panose="02020603050405020304" pitchFamily="18" charset="0"/>
                <a:cs typeface="Times New Roman" panose="02020603050405020304" pitchFamily="18" charset="0"/>
              </a:rPr>
              <a:t>L'ATTRIBUZIONE DELLE PARTECIPAZIONI</a:t>
            </a:r>
          </a:p>
          <a:p>
            <a:pPr marL="0" indent="0" algn="ctr">
              <a:lnSpc>
                <a:spcPct val="107000"/>
              </a:lnSpc>
              <a:spcAft>
                <a:spcPts val="800"/>
              </a:spcAft>
              <a:buNone/>
            </a:pPr>
            <a:endParaRPr lang="it-IT" sz="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Problema: se e come attribuire agli associati/partecipanti dell'ente di partenza </a:t>
            </a: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il diritto di essere associati/partecipanti dell'ente di arrivo.</a:t>
            </a:r>
          </a:p>
          <a:p>
            <a:pPr marL="0" indent="0" algn="ctr">
              <a:lnSpc>
                <a:spcPct val="150000"/>
              </a:lnSpc>
              <a:spcBef>
                <a:spcPts val="0"/>
              </a:spcBef>
              <a:buNone/>
            </a:pPr>
            <a:endParaRPr lang="it-IT" sz="2200" kern="100" dirty="0">
              <a:effectLst/>
              <a:ea typeface="Calibri" panose="020F0502020204030204" pitchFamily="34" charset="0"/>
              <a:cs typeface="Times New Roman" panose="02020603050405020304" pitchFamily="18" charset="0"/>
            </a:endParaRPr>
          </a:p>
          <a:p>
            <a:pPr algn="just">
              <a:lnSpc>
                <a:spcPct val="150000"/>
              </a:lnSpc>
              <a:spcBef>
                <a:spcPts val="0"/>
              </a:spcBef>
            </a:pPr>
            <a:r>
              <a:rPr lang="it-IT" sz="2200" kern="0" dirty="0">
                <a:effectLst/>
                <a:ea typeface="Times New Roman" panose="02020603050405020304" pitchFamily="18" charset="0"/>
                <a:cs typeface="Times New Roman" panose="02020603050405020304" pitchFamily="18" charset="0"/>
              </a:rPr>
              <a:t>Trasformazione di associazione in fondazione tradizionale </a:t>
            </a:r>
            <a:r>
              <a:rPr lang="it-IT" sz="2200" kern="0" dirty="0">
                <a:effectLst/>
                <a:latin typeface="Calibri" panose="020F0502020204030204" pitchFamily="34" charset="0"/>
                <a:ea typeface="Times New Roman" panose="02020603050405020304" pitchFamily="18" charset="0"/>
                <a:cs typeface="Calibri" panose="020F0502020204030204" pitchFamily="34" charset="0"/>
              </a:rPr>
              <a:t>→ </a:t>
            </a:r>
            <a:r>
              <a:rPr lang="it-IT" sz="2200" kern="0" dirty="0">
                <a:effectLst/>
                <a:ea typeface="Times New Roman" panose="02020603050405020304" pitchFamily="18" charset="0"/>
                <a:cs typeface="Times New Roman" panose="02020603050405020304" pitchFamily="18" charset="0"/>
              </a:rPr>
              <a:t>stante la “discontinuità partecipativa" gli associati dall'ente di partenza «sono espulsi» dall’ente di arrivo;</a:t>
            </a:r>
          </a:p>
          <a:p>
            <a:pPr algn="just">
              <a:lnSpc>
                <a:spcPct val="150000"/>
              </a:lnSpc>
              <a:spcBef>
                <a:spcPts val="0"/>
              </a:spcBef>
            </a:pPr>
            <a:endParaRPr lang="it-IT" sz="2200" kern="100" dirty="0">
              <a:effectLst/>
              <a:ea typeface="Calibri" panose="020F0502020204030204" pitchFamily="34" charset="0"/>
              <a:cs typeface="Times New Roman" panose="02020603050405020304" pitchFamily="18" charset="0"/>
            </a:endParaRPr>
          </a:p>
          <a:p>
            <a:pPr algn="just">
              <a:lnSpc>
                <a:spcPct val="150000"/>
              </a:lnSpc>
              <a:spcBef>
                <a:spcPts val="0"/>
              </a:spcBef>
            </a:pPr>
            <a:r>
              <a:rPr lang="it-IT" sz="2200" kern="0" dirty="0">
                <a:effectLst/>
                <a:ea typeface="Times New Roman" panose="02020603050405020304" pitchFamily="18" charset="0"/>
                <a:cs typeface="Times New Roman" panose="02020603050405020304" pitchFamily="18" charset="0"/>
              </a:rPr>
              <a:t>Trasformazione di associazione in fondazione di partecipazione: si ha “continuità partecipativa» degli associati </a:t>
            </a:r>
            <a:r>
              <a:rPr lang="it-IT" sz="2200" kern="0" dirty="0">
                <a:latin typeface="Calibri" panose="020F0502020204030204" pitchFamily="34" charset="0"/>
                <a:ea typeface="Times New Roman" panose="02020603050405020304" pitchFamily="18" charset="0"/>
                <a:cs typeface="Calibri" panose="020F0502020204030204" pitchFamily="34" charset="0"/>
              </a:rPr>
              <a:t>→ </a:t>
            </a:r>
            <a:r>
              <a:rPr lang="it-IT" sz="2200" kern="0" dirty="0">
                <a:effectLst/>
                <a:ea typeface="Times New Roman" panose="02020603050405020304" pitchFamily="18" charset="0"/>
                <a:cs typeface="Times New Roman" panose="02020603050405020304" pitchFamily="18" charset="0"/>
              </a:rPr>
              <a:t>diventano partecipanti della fondazione.</a:t>
            </a:r>
            <a:endParaRPr lang="it-IT" sz="2200" kern="100" dirty="0">
              <a:effectLst/>
              <a:ea typeface="Calibri" panose="020F0502020204030204" pitchFamily="34" charset="0"/>
              <a:cs typeface="Times New Roman" panose="02020603050405020304" pitchFamily="18" charset="0"/>
            </a:endParaRPr>
          </a:p>
          <a:p>
            <a:pPr marL="0" indent="0" algn="ctr">
              <a:buNone/>
            </a:pPr>
            <a:endParaRPr lang="it-IT"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8843989E-1DA3-06A2-C06A-03284CC7A0F4}"/>
              </a:ext>
            </a:extLst>
          </p:cNvPr>
          <p:cNvSpPr>
            <a:spLocks noGrp="1"/>
          </p:cNvSpPr>
          <p:nvPr>
            <p:ph type="sldNum" sz="quarter" idx="12"/>
          </p:nvPr>
        </p:nvSpPr>
        <p:spPr/>
        <p:txBody>
          <a:bodyPr/>
          <a:lstStyle/>
          <a:p>
            <a:fld id="{CB5F59B9-0A9D-4A6F-A2D0-7071837465A7}" type="slidenum">
              <a:rPr lang="it-IT" smtClean="0"/>
              <a:t>23</a:t>
            </a:fld>
            <a:endParaRPr lang="it-IT"/>
          </a:p>
        </p:txBody>
      </p:sp>
    </p:spTree>
    <p:extLst>
      <p:ext uri="{BB962C8B-B14F-4D97-AF65-F5344CB8AC3E}">
        <p14:creationId xmlns:p14="http://schemas.microsoft.com/office/powerpoint/2010/main" val="524817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p:tgtEl>
                                          <p:spTgt spid="3">
                                            <p:txEl>
                                              <p:pRg st="7" end="7"/>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rmAutofit/>
          </a:bodyPr>
          <a:lstStyle/>
          <a:p>
            <a:pPr marL="0" indent="0" algn="ctr">
              <a:lnSpc>
                <a:spcPct val="107000"/>
              </a:lnSpc>
              <a:spcAft>
                <a:spcPts val="800"/>
              </a:spcAft>
              <a:buNone/>
            </a:pPr>
            <a:r>
              <a:rPr lang="it-IT" sz="2400" b="1" kern="0" dirty="0">
                <a:effectLst/>
                <a:ea typeface="Times New Roman" panose="02020603050405020304" pitchFamily="18" charset="0"/>
                <a:cs typeface="Times New Roman" panose="02020603050405020304" pitchFamily="18" charset="0"/>
              </a:rPr>
              <a:t>L'ATTRIBUZIONE DELLE “PARTECIPAZIONI" </a:t>
            </a:r>
            <a:endParaRPr lang="it-IT" sz="2400" kern="100" dirty="0">
              <a:effectLst/>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it-IT" sz="2000" kern="0" dirty="0">
              <a:effectLst/>
              <a:ea typeface="Times New Roman" panose="02020603050405020304" pitchFamily="18" charset="0"/>
              <a:cs typeface="Times New Roman" panose="02020603050405020304" pitchFamily="18" charset="0"/>
            </a:endParaRPr>
          </a:p>
          <a:p>
            <a:pPr algn="just">
              <a:lnSpc>
                <a:spcPct val="150000"/>
              </a:lnSpc>
              <a:spcBef>
                <a:spcPts val="0"/>
              </a:spcBef>
            </a:pPr>
            <a:r>
              <a:rPr lang="it-IT" sz="2200" kern="0" dirty="0">
                <a:ea typeface="Times New Roman" panose="02020603050405020304" pitchFamily="18" charset="0"/>
                <a:cs typeface="Times New Roman" panose="02020603050405020304" pitchFamily="18" charset="0"/>
              </a:rPr>
              <a:t>T</a:t>
            </a:r>
            <a:r>
              <a:rPr lang="it-IT" sz="2200" kern="0" dirty="0">
                <a:effectLst/>
                <a:ea typeface="Times New Roman" panose="02020603050405020304" pitchFamily="18" charset="0"/>
                <a:cs typeface="Times New Roman" panose="02020603050405020304" pitchFamily="18" charset="0"/>
              </a:rPr>
              <a:t>rasformazione di fondazione di partecipazione in associazione: i partecipanti alla fondazione conservano i loro diritti, divenendo associati della associazione;</a:t>
            </a:r>
          </a:p>
          <a:p>
            <a:pPr marL="0" indent="0" algn="just">
              <a:lnSpc>
                <a:spcPct val="150000"/>
              </a:lnSpc>
              <a:spcBef>
                <a:spcPts val="0"/>
              </a:spcBef>
              <a:buNone/>
            </a:pPr>
            <a:endParaRPr lang="it-IT" sz="2200" kern="0" dirty="0">
              <a:effectLst/>
              <a:ea typeface="Times New Roman" panose="02020603050405020304" pitchFamily="18" charset="0"/>
              <a:cs typeface="Times New Roman" panose="02020603050405020304" pitchFamily="18" charset="0"/>
            </a:endParaRPr>
          </a:p>
          <a:p>
            <a:pPr algn="just">
              <a:lnSpc>
                <a:spcPct val="150000"/>
              </a:lnSpc>
              <a:spcBef>
                <a:spcPts val="0"/>
              </a:spcBef>
            </a:pPr>
            <a:r>
              <a:rPr lang="it-IT" sz="2200" kern="0" dirty="0">
                <a:ea typeface="Times New Roman" panose="02020603050405020304" pitchFamily="18" charset="0"/>
                <a:cs typeface="Times New Roman" panose="02020603050405020304" pitchFamily="18" charset="0"/>
              </a:rPr>
              <a:t>T</a:t>
            </a:r>
            <a:r>
              <a:rPr lang="it-IT" sz="2200" kern="0" dirty="0">
                <a:effectLst/>
                <a:ea typeface="Times New Roman" panose="02020603050405020304" pitchFamily="18" charset="0"/>
                <a:cs typeface="Times New Roman" panose="02020603050405020304" pitchFamily="18" charset="0"/>
              </a:rPr>
              <a:t>rasformazione di fondazione tradizionale in associazione: non essendo la fondazione tradizionale dotata di partecipanti, la delibera deve presupporre il reperimento, da parte dell'organo amministrativo, di soggetti che siano disponibili ad assumere la qualità di associati.</a:t>
            </a:r>
            <a:endParaRPr lang="it-IT" sz="2200" kern="100" dirty="0">
              <a:effectLst/>
              <a:ea typeface="Calibri" panose="020F0502020204030204" pitchFamily="34" charset="0"/>
              <a:cs typeface="Times New Roman" panose="02020603050405020304" pitchFamily="18" charset="0"/>
            </a:endParaRPr>
          </a:p>
          <a:p>
            <a:pPr marL="0" indent="0" algn="ctr">
              <a:buNone/>
            </a:pPr>
            <a:endParaRPr lang="it-IT" sz="2000"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93CD156C-17A0-5DCF-709F-37752FEE9347}"/>
              </a:ext>
            </a:extLst>
          </p:cNvPr>
          <p:cNvSpPr>
            <a:spLocks noGrp="1"/>
          </p:cNvSpPr>
          <p:nvPr>
            <p:ph type="sldNum" sz="quarter" idx="12"/>
          </p:nvPr>
        </p:nvSpPr>
        <p:spPr/>
        <p:txBody>
          <a:bodyPr/>
          <a:lstStyle/>
          <a:p>
            <a:fld id="{CB5F59B9-0A9D-4A6F-A2D0-7071837465A7}" type="slidenum">
              <a:rPr lang="it-IT" smtClean="0"/>
              <a:t>24</a:t>
            </a:fld>
            <a:endParaRPr lang="it-IT"/>
          </a:p>
        </p:txBody>
      </p:sp>
    </p:spTree>
    <p:extLst>
      <p:ext uri="{BB962C8B-B14F-4D97-AF65-F5344CB8AC3E}">
        <p14:creationId xmlns:p14="http://schemas.microsoft.com/office/powerpoint/2010/main" val="3297000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rmAutofit/>
          </a:bodyPr>
          <a:lstStyle/>
          <a:p>
            <a:pPr marL="0" indent="0" algn="ctr">
              <a:lnSpc>
                <a:spcPct val="150000"/>
              </a:lnSpc>
              <a:spcBef>
                <a:spcPts val="0"/>
              </a:spcBef>
              <a:buNone/>
            </a:pPr>
            <a:r>
              <a:rPr lang="it-IT" sz="2400" b="1" kern="0" dirty="0">
                <a:effectLst/>
                <a:ea typeface="Times New Roman" panose="02020603050405020304" pitchFamily="18" charset="0"/>
                <a:cs typeface="Times New Roman" panose="02020603050405020304" pitchFamily="18" charset="0"/>
              </a:rPr>
              <a:t>PUBBLICITA’ DELLA TRASFORMAZIONE</a:t>
            </a:r>
          </a:p>
          <a:p>
            <a:pPr marL="0" indent="0" algn="ctr">
              <a:lnSpc>
                <a:spcPct val="150000"/>
              </a:lnSpc>
              <a:spcBef>
                <a:spcPts val="0"/>
              </a:spcBef>
              <a:buNone/>
            </a:pPr>
            <a:endParaRPr lang="it-IT" sz="2000" b="1"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200" kern="0" dirty="0">
                <a:solidFill>
                  <a:srgbClr val="19191A"/>
                </a:solidFill>
                <a:effectLst/>
                <a:ea typeface="Times New Roman" panose="02020603050405020304" pitchFamily="18" charset="0"/>
                <a:cs typeface="Calibri" panose="020F0502020204030204" pitchFamily="34" charset="0"/>
              </a:rPr>
              <a:t>Gli atti relativi alle trasformazioni per i quali il libro V prevede l'iscrizione nel Registro imprese sono iscritti nel Registro delle PG (DPR 361/2000) ovvero, nel caso di ETS, nel RUNTS.</a:t>
            </a:r>
          </a:p>
          <a:p>
            <a:pPr marL="0" indent="0" algn="ctr">
              <a:lnSpc>
                <a:spcPct val="150000"/>
              </a:lnSpc>
              <a:spcBef>
                <a:spcPts val="0"/>
              </a:spcBef>
              <a:buNone/>
            </a:pPr>
            <a:endParaRPr lang="it-IT" sz="2200" kern="0" dirty="0">
              <a:solidFill>
                <a:srgbClr val="19191A"/>
              </a:solidFill>
              <a:ea typeface="Times New Roman" panose="02020603050405020304" pitchFamily="18" charset="0"/>
              <a:cs typeface="Calibri" panose="020F0502020204030204" pitchFamily="34" charset="0"/>
            </a:endParaRPr>
          </a:p>
          <a:p>
            <a:pPr marL="0" indent="0" algn="ctr">
              <a:lnSpc>
                <a:spcPct val="150000"/>
              </a:lnSpc>
              <a:spcBef>
                <a:spcPts val="0"/>
              </a:spcBef>
              <a:buNone/>
            </a:pPr>
            <a:r>
              <a:rPr lang="it-IT" sz="2200" kern="0" dirty="0">
                <a:solidFill>
                  <a:srgbClr val="19191A"/>
                </a:solidFill>
                <a:effectLst/>
                <a:ea typeface="Times New Roman" panose="02020603050405020304" pitchFamily="18" charset="0"/>
                <a:cs typeface="Calibri" panose="020F0502020204030204" pitchFamily="34" charset="0"/>
              </a:rPr>
              <a:t>Art. 48, 2° c., </a:t>
            </a:r>
            <a:r>
              <a:rPr lang="it-IT" sz="2200" b="1" u="sng" kern="0" dirty="0">
                <a:solidFill>
                  <a:srgbClr val="19191A"/>
                </a:solidFill>
                <a:effectLst/>
                <a:ea typeface="Times New Roman" panose="02020603050405020304" pitchFamily="18" charset="0"/>
                <a:cs typeface="Calibri" panose="020F0502020204030204" pitchFamily="34" charset="0"/>
              </a:rPr>
              <a:t>CTS</a:t>
            </a:r>
            <a:r>
              <a:rPr lang="it-IT" sz="2200" kern="0" dirty="0">
                <a:solidFill>
                  <a:srgbClr val="19191A"/>
                </a:solidFill>
                <a:effectLst/>
                <a:ea typeface="Times New Roman" panose="02020603050405020304" pitchFamily="18" charset="0"/>
                <a:cs typeface="Calibri" panose="020F0502020204030204" pitchFamily="34" charset="0"/>
              </a:rPr>
              <a:t>: «</a:t>
            </a:r>
            <a:r>
              <a:rPr lang="it-IT" sz="2200" dirty="0">
                <a:solidFill>
                  <a:srgbClr val="000000"/>
                </a:solidFill>
                <a:effectLst/>
                <a:ea typeface="Times New Roman" panose="02020603050405020304" pitchFamily="18" charset="0"/>
                <a:cs typeface="Times New Roman" panose="02020603050405020304" pitchFamily="18" charset="0"/>
              </a:rPr>
              <a:t>Nel Registro devono inoltre essere iscritte le modifiche dello statuto, le deliberazioni di trasformazione, fusione, scissione (…)»</a:t>
            </a:r>
            <a:endParaRPr lang="it-IT" sz="2200" kern="0" dirty="0">
              <a:solidFill>
                <a:srgbClr val="19191A"/>
              </a:solidFill>
              <a:ea typeface="Times New Roman" panose="02020603050405020304" pitchFamily="18" charset="0"/>
              <a:cs typeface="Calibri" panose="020F0502020204030204" pitchFamily="34" charset="0"/>
            </a:endParaRPr>
          </a:p>
          <a:p>
            <a:pPr marL="0" indent="0" algn="ctr">
              <a:lnSpc>
                <a:spcPct val="150000"/>
              </a:lnSpc>
              <a:spcBef>
                <a:spcPts val="0"/>
              </a:spcBef>
              <a:buNone/>
            </a:pPr>
            <a:endParaRPr lang="it-IT" sz="2200" kern="0" dirty="0">
              <a:solidFill>
                <a:srgbClr val="19191A"/>
              </a:solidFill>
              <a:effectLst/>
              <a:latin typeface="Calibri" panose="020F0502020204030204" pitchFamily="34" charset="0"/>
              <a:ea typeface="Calibri" panose="020F0502020204030204" pitchFamily="34" charset="0"/>
              <a:cs typeface="Calibri" panose="020F0502020204030204" pitchFamily="34" charset="0"/>
            </a:endParaRPr>
          </a:p>
          <a:p>
            <a:pPr marL="0" indent="0" algn="ctr">
              <a:lnSpc>
                <a:spcPct val="150000"/>
              </a:lnSpc>
              <a:spcBef>
                <a:spcPts val="0"/>
              </a:spcBef>
              <a:buNone/>
            </a:pPr>
            <a:r>
              <a:rPr lang="it-IT" sz="2200" dirty="0">
                <a:effectLst/>
                <a:latin typeface="Calibri" panose="020F0502020204030204" pitchFamily="34" charset="0"/>
                <a:ea typeface="Calibri" panose="020F0502020204030204" pitchFamily="34" charset="0"/>
                <a:cs typeface="Times New Roman" panose="02020603050405020304" pitchFamily="18" charset="0"/>
              </a:rPr>
              <a:t>Art. 4, 2 c., </a:t>
            </a:r>
            <a:r>
              <a:rPr lang="it-IT" sz="2200" b="1" u="sng" dirty="0">
                <a:effectLst/>
                <a:latin typeface="Calibri" panose="020F0502020204030204" pitchFamily="34" charset="0"/>
                <a:ea typeface="Calibri" panose="020F0502020204030204" pitchFamily="34" charset="0"/>
                <a:cs typeface="Times New Roman" panose="02020603050405020304" pitchFamily="18" charset="0"/>
              </a:rPr>
              <a:t>DPR 361/2000</a:t>
            </a:r>
            <a:r>
              <a:rPr lang="it-IT" sz="2200" dirty="0">
                <a:effectLst/>
                <a:latin typeface="Calibri" panose="020F0502020204030204" pitchFamily="34" charset="0"/>
                <a:ea typeface="Calibri" panose="020F0502020204030204" pitchFamily="34" charset="0"/>
                <a:cs typeface="Times New Roman" panose="02020603050405020304" pitchFamily="18" charset="0"/>
              </a:rPr>
              <a:t> (Iscrizioni nel registro): «Nel registro devono altresì essere iscritte le modificazioni dello statuto, (…) e tutti gli altri atti e fatti la cui iscrizione è espressamente prevista da norme di legge.»</a:t>
            </a:r>
          </a:p>
          <a:p>
            <a:pPr marL="0" indent="0" algn="ctr">
              <a:lnSpc>
                <a:spcPct val="150000"/>
              </a:lnSpc>
              <a:spcBef>
                <a:spcPts val="0"/>
              </a:spcBef>
              <a:buNone/>
            </a:pPr>
            <a:endParaRPr lang="it-IT" sz="2200" kern="0" dirty="0">
              <a:effectLst/>
              <a:ea typeface="Times New Roman" panose="02020603050405020304" pitchFamily="18" charset="0"/>
              <a:cs typeface="Times New Roman" panose="02020603050405020304" pitchFamily="18" charset="0"/>
            </a:endParaRPr>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EEC2ABA9-29E7-AB98-C128-21109AD3DB9C}"/>
              </a:ext>
            </a:extLst>
          </p:cNvPr>
          <p:cNvSpPr>
            <a:spLocks noGrp="1"/>
          </p:cNvSpPr>
          <p:nvPr>
            <p:ph type="sldNum" sz="quarter" idx="12"/>
          </p:nvPr>
        </p:nvSpPr>
        <p:spPr/>
        <p:txBody>
          <a:bodyPr/>
          <a:lstStyle/>
          <a:p>
            <a:fld id="{CB5F59B9-0A9D-4A6F-A2D0-7071837465A7}" type="slidenum">
              <a:rPr lang="it-IT" smtClean="0"/>
              <a:t>25</a:t>
            </a:fld>
            <a:endParaRPr lang="it-IT"/>
          </a:p>
        </p:txBody>
      </p:sp>
    </p:spTree>
    <p:extLst>
      <p:ext uri="{BB962C8B-B14F-4D97-AF65-F5344CB8AC3E}">
        <p14:creationId xmlns:p14="http://schemas.microsoft.com/office/powerpoint/2010/main" val="6900708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Autofit/>
          </a:bodyPr>
          <a:lstStyle/>
          <a:p>
            <a:pPr marL="0" indent="0" algn="ctr">
              <a:lnSpc>
                <a:spcPct val="107000"/>
              </a:lnSpc>
              <a:spcAft>
                <a:spcPts val="800"/>
              </a:spcAft>
              <a:buNone/>
            </a:pPr>
            <a:r>
              <a:rPr lang="it-IT" sz="2400" b="1" kern="0" dirty="0">
                <a:effectLst/>
                <a:ea typeface="Times New Roman" panose="02020603050405020304" pitchFamily="18" charset="0"/>
                <a:cs typeface="Times New Roman" panose="02020603050405020304" pitchFamily="18" charset="0"/>
              </a:rPr>
              <a:t>OPPOSIZIONE DEI CREDITORI</a:t>
            </a:r>
            <a:endParaRPr lang="it-IT" sz="800" kern="100" dirty="0">
              <a:effectLst/>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it-IT" sz="800"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L'art. 42-bis richiama l'art. 2500-novies c.c.: «opposizione dei creditori».</a:t>
            </a:r>
          </a:p>
          <a:p>
            <a:pPr marL="0" indent="0" algn="ctr">
              <a:lnSpc>
                <a:spcPct val="150000"/>
              </a:lnSpc>
              <a:spcBef>
                <a:spcPts val="0"/>
              </a:spcBef>
              <a:buNone/>
            </a:pPr>
            <a:endParaRPr lang="it-IT" sz="800"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buNone/>
            </a:pPr>
            <a:r>
              <a:rPr lang="it-IT" sz="2200" kern="100" dirty="0">
                <a:effectLst/>
                <a:ea typeface="Calibri" panose="020F0502020204030204" pitchFamily="34" charset="0"/>
                <a:cs typeface="Times New Roman" panose="02020603050405020304" pitchFamily="18" charset="0"/>
              </a:rPr>
              <a:t>«In deroga al 3° c. dell’art. 2500, la trasformazione </a:t>
            </a:r>
            <a:r>
              <a:rPr lang="it-IT" sz="2200" u="sng" kern="100" dirty="0">
                <a:effectLst/>
                <a:ea typeface="Calibri" panose="020F0502020204030204" pitchFamily="34" charset="0"/>
                <a:cs typeface="Times New Roman" panose="02020603050405020304" pitchFamily="18" charset="0"/>
              </a:rPr>
              <a:t>eterogenea</a:t>
            </a:r>
            <a:r>
              <a:rPr lang="it-IT" sz="2200" kern="100" dirty="0">
                <a:effectLst/>
                <a:ea typeface="Calibri" panose="020F0502020204030204" pitchFamily="34" charset="0"/>
                <a:cs typeface="Times New Roman" panose="02020603050405020304" pitchFamily="18" charset="0"/>
              </a:rPr>
              <a:t> ha effetto dopo 60 gg. dall’adempimento pubblicitario, salvo consti il consenso dei creditori o il pagamento di quelli che non hanno dato il consenso. I creditori possono fare opposizione nei 60 gg.»</a:t>
            </a:r>
          </a:p>
          <a:p>
            <a:pPr marL="0" indent="0" algn="ctr">
              <a:lnSpc>
                <a:spcPct val="150000"/>
              </a:lnSpc>
              <a:spcBef>
                <a:spcPts val="0"/>
              </a:spcBef>
              <a:buNone/>
            </a:pPr>
            <a:endParaRPr lang="it-IT" sz="2000"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endParaRPr lang="it-IT" sz="2000"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Ma la trasform</a:t>
            </a:r>
            <a:r>
              <a:rPr lang="it-IT" sz="2200" kern="0" dirty="0">
                <a:ea typeface="Times New Roman" panose="02020603050405020304" pitchFamily="18" charset="0"/>
                <a:cs typeface="Times New Roman" panose="02020603050405020304" pitchFamily="18" charset="0"/>
              </a:rPr>
              <a:t>azione ex 42-bis cc è </a:t>
            </a:r>
            <a:r>
              <a:rPr lang="it-IT" sz="2200" u="sng" kern="0" dirty="0">
                <a:ea typeface="Times New Roman" panose="02020603050405020304" pitchFamily="18" charset="0"/>
                <a:cs typeface="Times New Roman" panose="02020603050405020304" pitchFamily="18" charset="0"/>
              </a:rPr>
              <a:t>omogenea</a:t>
            </a:r>
            <a:r>
              <a:rPr lang="it-IT" sz="2200" kern="0" dirty="0">
                <a:ea typeface="Times New Roman" panose="02020603050405020304" pitchFamily="18" charset="0"/>
                <a:cs typeface="Times New Roman" panose="02020603050405020304" pitchFamily="18" charset="0"/>
              </a:rPr>
              <a:t> (solo tra enti </a:t>
            </a:r>
            <a:r>
              <a:rPr lang="it-IT" sz="2200" i="1" kern="0" dirty="0">
                <a:ea typeface="Times New Roman" panose="02020603050405020304" pitchFamily="18" charset="0"/>
                <a:cs typeface="Times New Roman" panose="02020603050405020304" pitchFamily="18" charset="0"/>
              </a:rPr>
              <a:t>non profit</a:t>
            </a:r>
            <a:r>
              <a:rPr lang="it-IT" sz="2200" kern="0" dirty="0">
                <a:ea typeface="Times New Roman" panose="02020603050405020304" pitchFamily="18" charset="0"/>
                <a:cs typeface="Times New Roman" panose="02020603050405020304" pitchFamily="18" charset="0"/>
              </a:rPr>
              <a:t>)</a:t>
            </a:r>
            <a:endParaRPr lang="it-IT" sz="2200" kern="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3768E787-E446-F376-5FAC-5AF9C9D161DC}"/>
              </a:ext>
            </a:extLst>
          </p:cNvPr>
          <p:cNvSpPr>
            <a:spLocks noGrp="1"/>
          </p:cNvSpPr>
          <p:nvPr>
            <p:ph type="sldNum" sz="quarter" idx="12"/>
          </p:nvPr>
        </p:nvSpPr>
        <p:spPr/>
        <p:txBody>
          <a:bodyPr/>
          <a:lstStyle/>
          <a:p>
            <a:fld id="{CB5F59B9-0A9D-4A6F-A2D0-7071837465A7}" type="slidenum">
              <a:rPr lang="it-IT" smtClean="0"/>
              <a:t>26</a:t>
            </a:fld>
            <a:endParaRPr lang="it-IT"/>
          </a:p>
        </p:txBody>
      </p:sp>
    </p:spTree>
    <p:extLst>
      <p:ext uri="{BB962C8B-B14F-4D97-AF65-F5344CB8AC3E}">
        <p14:creationId xmlns:p14="http://schemas.microsoft.com/office/powerpoint/2010/main" val="3816666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Autofit/>
          </a:bodyPr>
          <a:lstStyle/>
          <a:p>
            <a:pPr marL="0" indent="0" algn="ctr">
              <a:lnSpc>
                <a:spcPct val="107000"/>
              </a:lnSpc>
              <a:spcAft>
                <a:spcPts val="800"/>
              </a:spcAft>
              <a:buNone/>
            </a:pPr>
            <a:r>
              <a:rPr lang="it-IT" sz="2400" b="1" kern="0" dirty="0">
                <a:effectLst/>
                <a:ea typeface="Times New Roman" panose="02020603050405020304" pitchFamily="18" charset="0"/>
                <a:cs typeface="Times New Roman" panose="02020603050405020304" pitchFamily="18" charset="0"/>
              </a:rPr>
              <a:t>I LIMITI</a:t>
            </a:r>
            <a:r>
              <a:rPr lang="it-IT" sz="2400" b="1" kern="0" dirty="0">
                <a:ea typeface="Times New Roman" panose="02020603050405020304" pitchFamily="18" charset="0"/>
                <a:cs typeface="Times New Roman" panose="02020603050405020304" pitchFamily="18" charset="0"/>
              </a:rPr>
              <a:t> </a:t>
            </a:r>
            <a:r>
              <a:rPr lang="it-IT" sz="2400" b="1" kern="0" dirty="0">
                <a:effectLst/>
                <a:ea typeface="Times New Roman" panose="02020603050405020304" pitchFamily="18" charset="0"/>
                <a:cs typeface="Times New Roman" panose="02020603050405020304" pitchFamily="18" charset="0"/>
              </a:rPr>
              <a:t>PER GLI ENTI DEL PRIMO LIBRO DI OPERARE TRASFORMAZIONI</a:t>
            </a:r>
          </a:p>
          <a:p>
            <a:pPr marL="0" indent="0" algn="ctr">
              <a:lnSpc>
                <a:spcPct val="107000"/>
              </a:lnSpc>
              <a:spcAft>
                <a:spcPts val="800"/>
              </a:spcAft>
              <a:buNone/>
            </a:pPr>
            <a:r>
              <a:rPr lang="it-IT" sz="1800" kern="0" dirty="0">
                <a:effectLst/>
                <a:ea typeface="Times New Roman" panose="02020603050405020304" pitchFamily="18" charset="0"/>
                <a:cs typeface="Times New Roman" panose="02020603050405020304" pitchFamily="18" charset="0"/>
              </a:rPr>
              <a:t>(STUDIO CNN Impresa n. 76 del 23 aprile 2020)</a:t>
            </a:r>
          </a:p>
          <a:p>
            <a:pPr marL="0" indent="0" algn="ctr">
              <a:lnSpc>
                <a:spcPct val="107000"/>
              </a:lnSpc>
              <a:spcAft>
                <a:spcPts val="800"/>
              </a:spcAft>
              <a:buNone/>
            </a:pPr>
            <a:endParaRPr lang="it-IT" sz="2400"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a:t>
            </a:r>
            <a:r>
              <a:rPr lang="it-IT" sz="2200" b="1" i="1" kern="0" dirty="0">
                <a:effectLst/>
                <a:ea typeface="Times New Roman" panose="02020603050405020304" pitchFamily="18" charset="0"/>
                <a:cs typeface="Times New Roman" panose="02020603050405020304" pitchFamily="18" charset="0"/>
              </a:rPr>
              <a:t>Se non è espressamente escluso dall'atto costitutivo o dallo statuto</a:t>
            </a:r>
            <a:r>
              <a:rPr lang="it-IT" sz="2200" i="1" kern="0" dirty="0">
                <a:effectLst/>
                <a:ea typeface="Times New Roman" panose="02020603050405020304" pitchFamily="18" charset="0"/>
                <a:cs typeface="Times New Roman" panose="02020603050405020304" pitchFamily="18" charset="0"/>
              </a:rPr>
              <a:t>,</a:t>
            </a:r>
            <a:r>
              <a:rPr lang="it-IT" sz="2200" i="1" kern="0" dirty="0">
                <a:ea typeface="Times New Roman" panose="02020603050405020304" pitchFamily="18" charset="0"/>
                <a:cs typeface="Times New Roman" panose="02020603050405020304" pitchFamily="18" charset="0"/>
              </a:rPr>
              <a:t> </a:t>
            </a:r>
          </a:p>
          <a:p>
            <a:pPr marL="0" indent="0" algn="ctr">
              <a:lnSpc>
                <a:spcPct val="150000"/>
              </a:lnSpc>
              <a:spcBef>
                <a:spcPts val="0"/>
              </a:spcBef>
              <a:buNone/>
            </a:pPr>
            <a:r>
              <a:rPr lang="it-IT" sz="2200" kern="0" dirty="0">
                <a:ea typeface="Times New Roman" panose="02020603050405020304" pitchFamily="18" charset="0"/>
                <a:cs typeface="Times New Roman" panose="02020603050405020304" pitchFamily="18" charset="0"/>
              </a:rPr>
              <a:t>le associazioni e le fondazioni possono operare reciproche trasformazioni (…)</a:t>
            </a:r>
            <a:r>
              <a:rPr lang="it-IT" sz="2200" i="1" kern="0" dirty="0">
                <a:ea typeface="Times New Roman" panose="02020603050405020304" pitchFamily="18" charset="0"/>
                <a:cs typeface="Times New Roman" panose="02020603050405020304" pitchFamily="18" charset="0"/>
              </a:rPr>
              <a:t>»</a:t>
            </a:r>
            <a:endParaRPr lang="it-IT" sz="2200"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endParaRPr lang="it-IT" sz="2200" kern="100" dirty="0">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200" kern="0" dirty="0">
                <a:effectLst/>
                <a:latin typeface="Calibri" panose="020F0502020204030204" pitchFamily="34" charset="0"/>
                <a:ea typeface="Times New Roman" panose="02020603050405020304" pitchFamily="18" charset="0"/>
                <a:cs typeface="Calibri" panose="020F0502020204030204" pitchFamily="34" charset="0"/>
              </a:rPr>
              <a:t>→ </a:t>
            </a:r>
            <a:r>
              <a:rPr lang="it-IT" sz="2200" kern="0" dirty="0">
                <a:effectLst/>
                <a:ea typeface="Times New Roman" panose="02020603050405020304" pitchFamily="18" charset="0"/>
                <a:cs typeface="Times New Roman" panose="02020603050405020304" pitchFamily="18" charset="0"/>
              </a:rPr>
              <a:t>art. 2500-</a:t>
            </a:r>
            <a:r>
              <a:rPr lang="it-IT" sz="2200" i="1" kern="0" dirty="0">
                <a:effectLst/>
                <a:ea typeface="Times New Roman" panose="02020603050405020304" pitchFamily="18" charset="0"/>
                <a:cs typeface="Times New Roman" panose="02020603050405020304" pitchFamily="18" charset="0"/>
              </a:rPr>
              <a:t>octies</a:t>
            </a:r>
            <a:r>
              <a:rPr lang="it-IT" sz="2200" kern="0" dirty="0">
                <a:effectLst/>
                <a:ea typeface="Times New Roman" panose="02020603050405020304" pitchFamily="18" charset="0"/>
                <a:cs typeface="Times New Roman" panose="02020603050405020304" pitchFamily="18" charset="0"/>
              </a:rPr>
              <a:t>, 3° c., c.c.:</a:t>
            </a:r>
          </a:p>
          <a:p>
            <a:pPr marL="0" indent="0" algn="ctr">
              <a:lnSpc>
                <a:spcPct val="150000"/>
              </a:lnSpc>
              <a:spcBef>
                <a:spcPts val="0"/>
              </a:spcBef>
              <a:buNone/>
            </a:pPr>
            <a:r>
              <a:rPr lang="it-IT" sz="2200" i="1" kern="0" dirty="0">
                <a:ea typeface="Times New Roman" panose="02020603050405020304" pitchFamily="18" charset="0"/>
                <a:cs typeface="Times New Roman" panose="02020603050405020304" pitchFamily="18" charset="0"/>
              </a:rPr>
              <a:t>«</a:t>
            </a:r>
            <a:r>
              <a:rPr lang="it-IT" sz="2200" i="1" kern="0" dirty="0">
                <a:effectLst/>
                <a:ea typeface="Times New Roman" panose="02020603050405020304" pitchFamily="18" charset="0"/>
                <a:cs typeface="Times New Roman" panose="02020603050405020304" pitchFamily="18" charset="0"/>
              </a:rPr>
              <a:t>La trasformazione di associazioni in società di capitali può essere esclusa dall'atto costitutivo</a:t>
            </a:r>
            <a:r>
              <a:rPr lang="it-IT" sz="2200" i="1" kern="0" dirty="0">
                <a:ea typeface="Times New Roman" panose="02020603050405020304" pitchFamily="18" charset="0"/>
                <a:cs typeface="Times New Roman" panose="02020603050405020304" pitchFamily="18" charset="0"/>
              </a:rPr>
              <a:t>»</a:t>
            </a:r>
            <a:r>
              <a:rPr lang="it-IT" sz="2200" kern="0" dirty="0">
                <a:effectLst/>
                <a:ea typeface="Times New Roman" panose="02020603050405020304" pitchFamily="18" charset="0"/>
                <a:cs typeface="Times New Roman" panose="02020603050405020304" pitchFamily="18" charset="0"/>
              </a:rPr>
              <a:t>. </a:t>
            </a:r>
            <a:endParaRPr lang="it-IT" sz="2200" kern="100" dirty="0">
              <a:effectLst/>
              <a:ea typeface="Calibri" panose="020F0502020204030204" pitchFamily="34" charset="0"/>
              <a:cs typeface="Times New Roman" panose="02020603050405020304" pitchFamily="18" charset="0"/>
            </a:endParaRPr>
          </a:p>
          <a:p>
            <a:pPr marL="0" indent="0" algn="ctr">
              <a:buNone/>
            </a:pPr>
            <a:endParaRPr lang="it-IT" sz="2400"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3C07367A-4CE6-8AB8-0FA6-1A3398EB5567}"/>
              </a:ext>
            </a:extLst>
          </p:cNvPr>
          <p:cNvSpPr>
            <a:spLocks noGrp="1"/>
          </p:cNvSpPr>
          <p:nvPr>
            <p:ph type="sldNum" sz="quarter" idx="12"/>
          </p:nvPr>
        </p:nvSpPr>
        <p:spPr/>
        <p:txBody>
          <a:bodyPr/>
          <a:lstStyle/>
          <a:p>
            <a:fld id="{CB5F59B9-0A9D-4A6F-A2D0-7071837465A7}" type="slidenum">
              <a:rPr lang="it-IT" smtClean="0"/>
              <a:t>27</a:t>
            </a:fld>
            <a:endParaRPr lang="it-IT"/>
          </a:p>
        </p:txBody>
      </p:sp>
    </p:spTree>
    <p:extLst>
      <p:ext uri="{BB962C8B-B14F-4D97-AF65-F5344CB8AC3E}">
        <p14:creationId xmlns:p14="http://schemas.microsoft.com/office/powerpoint/2010/main" val="29045362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Autofit/>
          </a:bodyPr>
          <a:lstStyle/>
          <a:p>
            <a:pPr marL="0" indent="0" algn="ctr">
              <a:lnSpc>
                <a:spcPct val="100000"/>
              </a:lnSpc>
              <a:spcBef>
                <a:spcPts val="0"/>
              </a:spcBef>
              <a:buNone/>
            </a:pPr>
            <a:r>
              <a:rPr lang="it-IT" sz="2400" b="1" kern="0" dirty="0">
                <a:effectLst/>
                <a:ea typeface="Times New Roman" panose="02020603050405020304" pitchFamily="18" charset="0"/>
                <a:cs typeface="Times New Roman" panose="02020603050405020304" pitchFamily="18" charset="0"/>
              </a:rPr>
              <a:t>I LIMITI STATUTARI</a:t>
            </a:r>
          </a:p>
          <a:p>
            <a:pPr marL="0" indent="0" algn="ctr">
              <a:lnSpc>
                <a:spcPct val="100000"/>
              </a:lnSpc>
              <a:spcBef>
                <a:spcPts val="0"/>
              </a:spcBef>
              <a:buNone/>
            </a:pPr>
            <a:endParaRPr lang="it-IT" sz="800" b="1" kern="0" dirty="0">
              <a:effectLst/>
              <a:ea typeface="Times New Roman" panose="02020603050405020304" pitchFamily="18" charset="0"/>
              <a:cs typeface="Times New Roman" panose="02020603050405020304" pitchFamily="18" charset="0"/>
            </a:endParaRPr>
          </a:p>
          <a:p>
            <a:pPr marL="0" indent="0" algn="ctr">
              <a:lnSpc>
                <a:spcPct val="100000"/>
              </a:lnSpc>
              <a:spcBef>
                <a:spcPts val="0"/>
              </a:spcBef>
              <a:buNone/>
            </a:pPr>
            <a:endParaRPr lang="it-IT" sz="2400" b="1"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200" b="1" kern="0" dirty="0">
                <a:effectLst/>
                <a:ea typeface="Times New Roman" panose="02020603050405020304" pitchFamily="18" charset="0"/>
                <a:cs typeface="Times New Roman" panose="02020603050405020304" pitchFamily="18" charset="0"/>
              </a:rPr>
              <a:t>L’INTRODUZIONE DEL DIVIETO</a:t>
            </a: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L’introduzione nello statuto del divieto di addivenire ad operazioni straordinarie integra una normale modificazione statutaria, la quale non sembra richiedere nelle associazioni né un particolare </a:t>
            </a:r>
            <a:r>
              <a:rPr lang="it-IT" sz="2200" i="1" kern="0" dirty="0">
                <a:effectLst/>
                <a:ea typeface="Times New Roman" panose="02020603050405020304" pitchFamily="18" charset="0"/>
                <a:cs typeface="Times New Roman" panose="02020603050405020304" pitchFamily="18" charset="0"/>
              </a:rPr>
              <a:t>quorum </a:t>
            </a:r>
            <a:r>
              <a:rPr lang="it-IT" sz="2200" kern="0" dirty="0">
                <a:effectLst/>
                <a:ea typeface="Times New Roman" panose="02020603050405020304" pitchFamily="18" charset="0"/>
                <a:cs typeface="Times New Roman" panose="02020603050405020304" pitchFamily="18" charset="0"/>
              </a:rPr>
              <a:t>deliberativo, né il consenso unanime degli associati.</a:t>
            </a:r>
            <a:endParaRPr lang="it-IT" sz="2200"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buNone/>
            </a:pPr>
            <a:endParaRPr lang="it-IT" sz="2200" b="1"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200" b="1" kern="0" dirty="0">
                <a:effectLst/>
                <a:ea typeface="Times New Roman" panose="02020603050405020304" pitchFamily="18" charset="0"/>
                <a:cs typeface="Times New Roman" panose="02020603050405020304" pitchFamily="18" charset="0"/>
              </a:rPr>
              <a:t>LA SOPPRESSIONE DEL DIVIETO</a:t>
            </a:r>
            <a:endParaRPr lang="it-IT" sz="2200"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Perché negare all’autonomia statutaria la possibilità di sopprimere il divieto in questione?</a:t>
            </a:r>
            <a:endParaRPr lang="it-IT" sz="2200" kern="100" dirty="0">
              <a:effectLst/>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it-IT" sz="2200" kern="100" dirty="0">
              <a:effectLst/>
              <a:ea typeface="Calibri" panose="020F0502020204030204" pitchFamily="34" charset="0"/>
              <a:cs typeface="Times New Roman" panose="02020603050405020304" pitchFamily="18" charset="0"/>
            </a:endParaRPr>
          </a:p>
          <a:p>
            <a:pPr marL="0" indent="0" algn="ctr">
              <a:buNone/>
            </a:pPr>
            <a:endParaRPr lang="it-IT" sz="2400"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1E8C4A02-B702-FCC2-C183-D944DE53B5DB}"/>
              </a:ext>
            </a:extLst>
          </p:cNvPr>
          <p:cNvSpPr>
            <a:spLocks noGrp="1"/>
          </p:cNvSpPr>
          <p:nvPr>
            <p:ph type="sldNum" sz="quarter" idx="12"/>
          </p:nvPr>
        </p:nvSpPr>
        <p:spPr/>
        <p:txBody>
          <a:bodyPr/>
          <a:lstStyle/>
          <a:p>
            <a:fld id="{CB5F59B9-0A9D-4A6F-A2D0-7071837465A7}" type="slidenum">
              <a:rPr lang="it-IT" smtClean="0"/>
              <a:t>28</a:t>
            </a:fld>
            <a:endParaRPr lang="it-IT"/>
          </a:p>
        </p:txBody>
      </p:sp>
    </p:spTree>
    <p:extLst>
      <p:ext uri="{BB962C8B-B14F-4D97-AF65-F5344CB8AC3E}">
        <p14:creationId xmlns:p14="http://schemas.microsoft.com/office/powerpoint/2010/main" val="5363417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7" y="583799"/>
            <a:ext cx="11140580" cy="5690402"/>
          </a:xfrm>
        </p:spPr>
        <p:txBody>
          <a:bodyPr>
            <a:normAutofit/>
          </a:bodyPr>
          <a:lstStyle/>
          <a:p>
            <a:pPr marL="0" indent="0" algn="ctr">
              <a:lnSpc>
                <a:spcPct val="150000"/>
              </a:lnSpc>
              <a:spcBef>
                <a:spcPts val="0"/>
              </a:spcBef>
              <a:buNone/>
            </a:pPr>
            <a:r>
              <a:rPr lang="it-IT" sz="2400" b="1" kern="0" dirty="0">
                <a:effectLst/>
                <a:ea typeface="Times New Roman" panose="02020603050405020304" pitchFamily="18" charset="0"/>
                <a:cs typeface="Times New Roman" panose="02020603050405020304" pitchFamily="18" charset="0"/>
              </a:rPr>
              <a:t>LA SOPPRESSIONE DEL DIVIETO</a:t>
            </a:r>
          </a:p>
          <a:p>
            <a:pPr marL="0" indent="0" algn="ctr">
              <a:lnSpc>
                <a:spcPct val="150000"/>
              </a:lnSpc>
              <a:spcBef>
                <a:spcPts val="0"/>
              </a:spcBef>
              <a:buNone/>
            </a:pPr>
            <a:endParaRPr lang="it-IT" sz="2200"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Come impedire la trasformazione?</a:t>
            </a:r>
          </a:p>
          <a:p>
            <a:pPr marL="0" indent="0" algn="ctr">
              <a:lnSpc>
                <a:spcPct val="150000"/>
              </a:lnSpc>
              <a:spcBef>
                <a:spcPts val="0"/>
              </a:spcBef>
              <a:buNone/>
            </a:pPr>
            <a:endParaRPr lang="it-IT" sz="2200"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 </a:t>
            </a:r>
            <a:r>
              <a:rPr lang="it-IT" sz="2200" kern="0" dirty="0">
                <a:effectLst/>
                <a:ea typeface="Times New Roman" panose="02020603050405020304" pitchFamily="18" charset="0"/>
                <a:cs typeface="Calibri" panose="020F0502020204030204" pitchFamily="34" charset="0"/>
              </a:rPr>
              <a:t>→ </a:t>
            </a:r>
            <a:r>
              <a:rPr lang="it-IT" sz="2200" kern="0" dirty="0">
                <a:effectLst/>
                <a:ea typeface="Times New Roman" panose="02020603050405020304" pitchFamily="18" charset="0"/>
                <a:cs typeface="Times New Roman" panose="02020603050405020304" pitchFamily="18" charset="0"/>
              </a:rPr>
              <a:t>mediante specifiche clausole statutarie che prevedano l’impossibilità di sopprimere il divieto se non con maggioranze rafforzate o, al limite, all’unanimità, avvalendosi della facoltà, ex art. 21, 2° c., c.c. di </a:t>
            </a:r>
            <a:r>
              <a:rPr lang="it-IT" sz="2200" i="1" kern="0" dirty="0">
                <a:effectLst/>
                <a:ea typeface="Times New Roman" panose="02020603050405020304" pitchFamily="18" charset="0"/>
                <a:cs typeface="Times New Roman" panose="02020603050405020304" pitchFamily="18" charset="0"/>
              </a:rPr>
              <a:t>disporre diversamente</a:t>
            </a:r>
            <a:r>
              <a:rPr lang="it-IT" sz="2200" kern="0" dirty="0">
                <a:effectLst/>
                <a:ea typeface="Times New Roman" panose="02020603050405020304" pitchFamily="18" charset="0"/>
                <a:cs typeface="Times New Roman" panose="02020603050405020304" pitchFamily="18" charset="0"/>
              </a:rPr>
              <a:t> in relazione al </a:t>
            </a:r>
            <a:r>
              <a:rPr lang="it-IT" sz="2200" i="1" kern="0" dirty="0">
                <a:effectLst/>
                <a:ea typeface="Times New Roman" panose="02020603050405020304" pitchFamily="18" charset="0"/>
                <a:cs typeface="Times New Roman" panose="02020603050405020304" pitchFamily="18" charset="0"/>
              </a:rPr>
              <a:t>quorum </a:t>
            </a:r>
            <a:r>
              <a:rPr lang="it-IT" sz="2200" kern="0" dirty="0">
                <a:effectLst/>
                <a:ea typeface="Times New Roman" panose="02020603050405020304" pitchFamily="18" charset="0"/>
                <a:cs typeface="Times New Roman" panose="02020603050405020304" pitchFamily="18" charset="0"/>
              </a:rPr>
              <a:t>legale per le modifiche statutarie. </a:t>
            </a:r>
            <a:endParaRPr lang="it-IT" sz="2200" kern="100" dirty="0">
              <a:effectLst/>
              <a:ea typeface="Calibri" panose="020F0502020204030204" pitchFamily="34" charset="0"/>
              <a:cs typeface="Times New Roman" panose="02020603050405020304" pitchFamily="18" charset="0"/>
            </a:endParaRPr>
          </a:p>
          <a:p>
            <a:pPr marL="0" indent="0" algn="ctr">
              <a:lnSpc>
                <a:spcPct val="100000"/>
              </a:lnSpc>
              <a:spcBef>
                <a:spcPts val="0"/>
              </a:spcBef>
              <a:buNone/>
            </a:pPr>
            <a:endParaRPr lang="it-IT" sz="2200"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0F12C24B-6E6D-8090-CE40-E1316CE26B50}"/>
              </a:ext>
            </a:extLst>
          </p:cNvPr>
          <p:cNvSpPr>
            <a:spLocks noGrp="1"/>
          </p:cNvSpPr>
          <p:nvPr>
            <p:ph type="sldNum" sz="quarter" idx="12"/>
          </p:nvPr>
        </p:nvSpPr>
        <p:spPr/>
        <p:txBody>
          <a:bodyPr/>
          <a:lstStyle/>
          <a:p>
            <a:fld id="{CB5F59B9-0A9D-4A6F-A2D0-7071837465A7}" type="slidenum">
              <a:rPr lang="it-IT" smtClean="0"/>
              <a:t>29</a:t>
            </a:fld>
            <a:endParaRPr lang="it-IT"/>
          </a:p>
        </p:txBody>
      </p:sp>
    </p:spTree>
    <p:extLst>
      <p:ext uri="{BB962C8B-B14F-4D97-AF65-F5344CB8AC3E}">
        <p14:creationId xmlns:p14="http://schemas.microsoft.com/office/powerpoint/2010/main" val="1009961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Autofit/>
          </a:bodyPr>
          <a:lstStyle/>
          <a:p>
            <a:pPr marL="0" indent="0" algn="ctr">
              <a:lnSpc>
                <a:spcPct val="107000"/>
              </a:lnSpc>
              <a:spcAft>
                <a:spcPts val="800"/>
              </a:spcAft>
              <a:buNone/>
            </a:pPr>
            <a:r>
              <a:rPr lang="it-IT" sz="2200" b="1" kern="0" dirty="0">
                <a:effectLst/>
                <a:latin typeface="Calibri" panose="020F0502020204030204" pitchFamily="34" charset="0"/>
                <a:ea typeface="Times New Roman" panose="02020603050405020304" pitchFamily="18" charset="0"/>
                <a:cs typeface="Calibri" panose="020F0502020204030204" pitchFamily="34" charset="0"/>
              </a:rPr>
              <a:t>L’INTRODUZIONE DELL’ART. 42-BIS NEL SISTEMA CODICISTICO </a:t>
            </a:r>
            <a:endParaRPr lang="it-IT" sz="2200" b="1" kern="0" dirty="0">
              <a:latin typeface="Calibri" panose="020F0502020204030204" pitchFamily="34" charset="0"/>
              <a:ea typeface="Times New Roman" panose="02020603050405020304" pitchFamily="18" charset="0"/>
              <a:cs typeface="Calibri" panose="020F0502020204030204" pitchFamily="34" charset="0"/>
            </a:endParaRPr>
          </a:p>
          <a:p>
            <a:pPr marL="0" indent="0" algn="ctr">
              <a:lnSpc>
                <a:spcPct val="150000"/>
              </a:lnSpc>
              <a:spcBef>
                <a:spcPts val="0"/>
              </a:spcBef>
              <a:buNone/>
            </a:pPr>
            <a:r>
              <a:rPr lang="it-IT" sz="2200" kern="0" dirty="0">
                <a:effectLst/>
                <a:latin typeface="Calibri" panose="020F0502020204030204" pitchFamily="34" charset="0"/>
                <a:ea typeface="Times New Roman" panose="02020603050405020304" pitchFamily="18" charset="0"/>
                <a:cs typeface="Calibri" panose="020F0502020204030204" pitchFamily="34" charset="0"/>
              </a:rPr>
              <a:t>L’art. 42-</a:t>
            </a:r>
            <a:r>
              <a:rPr lang="it-IT" sz="2200" i="1" kern="0" dirty="0">
                <a:effectLst/>
                <a:latin typeface="Calibri" panose="020F0502020204030204" pitchFamily="34" charset="0"/>
                <a:ea typeface="Times New Roman" panose="02020603050405020304" pitchFamily="18" charset="0"/>
                <a:cs typeface="Calibri" panose="020F0502020204030204" pitchFamily="34" charset="0"/>
              </a:rPr>
              <a:t>bis </a:t>
            </a:r>
            <a:r>
              <a:rPr lang="it-IT" sz="2200" kern="0" dirty="0">
                <a:effectLst/>
                <a:latin typeface="Calibri" panose="020F0502020204030204" pitchFamily="34" charset="0"/>
                <a:ea typeface="Times New Roman" panose="02020603050405020304" pitchFamily="18" charset="0"/>
                <a:cs typeface="Calibri" panose="020F0502020204030204" pitchFamily="34" charset="0"/>
              </a:rPr>
              <a:t>c.c. colma un vuoto legislativo: in origine il c.c. si limitava a dettare una </a:t>
            </a:r>
          </a:p>
          <a:p>
            <a:pPr marL="0" indent="0" algn="ctr">
              <a:lnSpc>
                <a:spcPct val="150000"/>
              </a:lnSpc>
              <a:spcBef>
                <a:spcPts val="0"/>
              </a:spcBef>
              <a:buNone/>
            </a:pPr>
            <a:r>
              <a:rPr lang="it-IT" sz="2200" kern="0" dirty="0">
                <a:effectLst/>
                <a:latin typeface="Calibri" panose="020F0502020204030204" pitchFamily="34" charset="0"/>
                <a:ea typeface="Times New Roman" panose="02020603050405020304" pitchFamily="18" charset="0"/>
                <a:cs typeface="Calibri" panose="020F0502020204030204" pitchFamily="34" charset="0"/>
              </a:rPr>
              <a:t>disciplina della trasformazione solo con riferimento agli enti societari</a:t>
            </a:r>
            <a:r>
              <a:rPr lang="it-IT" sz="2200" i="1" kern="0" dirty="0">
                <a:effectLst/>
                <a:latin typeface="Calibri" panose="020F0502020204030204" pitchFamily="34" charset="0"/>
                <a:ea typeface="Times New Roman" panose="02020603050405020304" pitchFamily="18" charset="0"/>
                <a:cs typeface="Calibri" panose="020F0502020204030204" pitchFamily="34" charset="0"/>
              </a:rPr>
              <a:t>.</a:t>
            </a:r>
          </a:p>
          <a:p>
            <a:pPr marL="0" indent="0" algn="ctr">
              <a:lnSpc>
                <a:spcPct val="150000"/>
              </a:lnSpc>
              <a:spcBef>
                <a:spcPts val="0"/>
              </a:spcBef>
              <a:buNone/>
            </a:pPr>
            <a:br>
              <a:rPr lang="it-IT" sz="2200" kern="0" dirty="0">
                <a:effectLst/>
                <a:latin typeface="Calibri" panose="020F0502020204030204" pitchFamily="34" charset="0"/>
                <a:ea typeface="Times New Roman" panose="02020603050405020304" pitchFamily="18" charset="0"/>
                <a:cs typeface="Calibri" panose="020F0502020204030204" pitchFamily="34" charset="0"/>
              </a:rPr>
            </a:br>
            <a:r>
              <a:rPr lang="it-IT" sz="2200" kern="0" dirty="0">
                <a:effectLst/>
                <a:latin typeface="Calibri" panose="020F0502020204030204" pitchFamily="34" charset="0"/>
                <a:ea typeface="Times New Roman" panose="02020603050405020304" pitchFamily="18" charset="0"/>
                <a:cs typeface="Calibri" panose="020F0502020204030204" pitchFamily="34" charset="0"/>
              </a:rPr>
              <a:t>Riforma del diritto societario (2003) ha previsto l’istituto della</a:t>
            </a:r>
          </a:p>
          <a:p>
            <a:pPr marL="0" indent="0" algn="ctr">
              <a:lnSpc>
                <a:spcPct val="150000"/>
              </a:lnSpc>
              <a:spcBef>
                <a:spcPts val="0"/>
              </a:spcBef>
              <a:buNone/>
            </a:pPr>
            <a:r>
              <a:rPr lang="it-IT" sz="2200" i="1" u="sng" kern="0" dirty="0">
                <a:effectLst/>
                <a:latin typeface="Calibri" panose="020F0502020204030204" pitchFamily="34" charset="0"/>
                <a:ea typeface="Times New Roman" panose="02020603050405020304" pitchFamily="18" charset="0"/>
                <a:cs typeface="Calibri" panose="020F0502020204030204" pitchFamily="34" charset="0"/>
              </a:rPr>
              <a:t>trasformazione eterogenea</a:t>
            </a:r>
            <a:r>
              <a:rPr lang="it-IT" sz="2200" kern="0" dirty="0">
                <a:effectLst/>
                <a:latin typeface="Calibri" panose="020F0502020204030204" pitchFamily="34" charset="0"/>
                <a:ea typeface="Times New Roman" panose="02020603050405020304" pitchFamily="18" charset="0"/>
                <a:cs typeface="Calibri" panose="020F0502020204030204" pitchFamily="34" charset="0"/>
              </a:rPr>
              <a:t> (artt. 2500-</a:t>
            </a:r>
            <a:r>
              <a:rPr lang="it-IT" sz="2200" i="1" kern="0" dirty="0">
                <a:effectLst/>
                <a:latin typeface="Calibri" panose="020F0502020204030204" pitchFamily="34" charset="0"/>
                <a:ea typeface="Times New Roman" panose="02020603050405020304" pitchFamily="18" charset="0"/>
                <a:cs typeface="Calibri" panose="020F0502020204030204" pitchFamily="34" charset="0"/>
              </a:rPr>
              <a:t>septies </a:t>
            </a:r>
            <a:r>
              <a:rPr lang="it-IT" sz="2200" kern="0" dirty="0">
                <a:effectLst/>
                <a:latin typeface="Calibri" panose="020F0502020204030204" pitchFamily="34" charset="0"/>
                <a:ea typeface="Times New Roman" panose="02020603050405020304" pitchFamily="18" charset="0"/>
                <a:cs typeface="Calibri" panose="020F0502020204030204" pitchFamily="34" charset="0"/>
              </a:rPr>
              <a:t>e 2500-</a:t>
            </a:r>
            <a:r>
              <a:rPr lang="it-IT" sz="2200" i="1" kern="0" dirty="0">
                <a:effectLst/>
                <a:latin typeface="Calibri" panose="020F0502020204030204" pitchFamily="34" charset="0"/>
                <a:ea typeface="Times New Roman" panose="02020603050405020304" pitchFamily="18" charset="0"/>
                <a:cs typeface="Calibri" panose="020F0502020204030204" pitchFamily="34" charset="0"/>
              </a:rPr>
              <a:t>octies </a:t>
            </a:r>
            <a:r>
              <a:rPr lang="it-IT" sz="2200" kern="0" dirty="0">
                <a:effectLst/>
                <a:latin typeface="Calibri" panose="020F0502020204030204" pitchFamily="34" charset="0"/>
                <a:ea typeface="Times New Roman" panose="02020603050405020304" pitchFamily="18" charset="0"/>
                <a:cs typeface="Calibri" panose="020F0502020204030204" pitchFamily="34" charset="0"/>
              </a:rPr>
              <a:t>c.c.), </a:t>
            </a:r>
          </a:p>
          <a:p>
            <a:pPr marL="0" indent="0" algn="ctr">
              <a:lnSpc>
                <a:spcPct val="150000"/>
              </a:lnSpc>
              <a:spcBef>
                <a:spcPts val="0"/>
              </a:spcBef>
              <a:buNone/>
            </a:pPr>
            <a:r>
              <a:rPr lang="it-IT" sz="2200" kern="0" dirty="0">
                <a:effectLst/>
                <a:latin typeface="Calibri" panose="020F0502020204030204" pitchFamily="34" charset="0"/>
                <a:ea typeface="Times New Roman" panose="02020603050405020304" pitchFamily="18" charset="0"/>
                <a:cs typeface="Calibri" panose="020F0502020204030204" pitchFamily="34" charset="0"/>
              </a:rPr>
              <a:t>superando la barriera causale «senza scopo di lucro ↔︎ con scopo di lucro»</a:t>
            </a:r>
            <a:endParaRPr lang="it-IT"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0000"/>
              </a:lnSpc>
              <a:spcBef>
                <a:spcPts val="0"/>
              </a:spcBef>
              <a:buNone/>
            </a:pPr>
            <a:endParaRPr lang="it-IT" sz="800" kern="0" dirty="0">
              <a:effectLst/>
              <a:latin typeface="Calibri" panose="020F0502020204030204" pitchFamily="34" charset="0"/>
              <a:ea typeface="Times New Roman" panose="02020603050405020304" pitchFamily="18" charset="0"/>
              <a:cs typeface="Calibri" panose="020F0502020204030204" pitchFamily="34" charset="0"/>
            </a:endParaRPr>
          </a:p>
          <a:p>
            <a:pPr marL="0" indent="0" algn="ctr">
              <a:lnSpc>
                <a:spcPct val="100000"/>
              </a:lnSpc>
              <a:spcBef>
                <a:spcPts val="0"/>
              </a:spcBef>
              <a:buNone/>
            </a:pPr>
            <a:endParaRPr lang="it-IT" sz="800" kern="0" dirty="0">
              <a:effectLst/>
              <a:latin typeface="Calibri" panose="020F0502020204030204" pitchFamily="34" charset="0"/>
              <a:ea typeface="Times New Roman" panose="02020603050405020304" pitchFamily="18" charset="0"/>
              <a:cs typeface="Calibri" panose="020F0502020204030204" pitchFamily="34" charset="0"/>
            </a:endParaRPr>
          </a:p>
          <a:p>
            <a:pPr marL="0" indent="0" algn="ctr">
              <a:lnSpc>
                <a:spcPct val="150000"/>
              </a:lnSpc>
              <a:spcBef>
                <a:spcPts val="0"/>
              </a:spcBef>
              <a:buNone/>
            </a:pPr>
            <a:r>
              <a:rPr lang="it-IT" sz="2200" kern="0" dirty="0">
                <a:effectLst/>
                <a:latin typeface="Calibri" panose="020F0502020204030204" pitchFamily="34" charset="0"/>
                <a:ea typeface="Times New Roman" panose="02020603050405020304" pitchFamily="18" charset="0"/>
                <a:cs typeface="Calibri" panose="020F0502020204030204" pitchFamily="34" charset="0"/>
              </a:rPr>
              <a:t>«Ma anche in un siffatto contesto normativo rimanevano prive di espressa disciplina la trasformazione che coinvolgesse esclusivamente enti del </a:t>
            </a:r>
            <a:r>
              <a:rPr lang="it-IT" sz="2200" kern="0" dirty="0">
                <a:latin typeface="Calibri" panose="020F0502020204030204" pitchFamily="34" charset="0"/>
                <a:ea typeface="Times New Roman" panose="02020603050405020304" pitchFamily="18" charset="0"/>
                <a:cs typeface="Calibri" panose="020F0502020204030204" pitchFamily="34" charset="0"/>
              </a:rPr>
              <a:t>p</a:t>
            </a:r>
            <a:r>
              <a:rPr lang="it-IT" sz="2200" kern="0" dirty="0">
                <a:effectLst/>
                <a:latin typeface="Calibri" panose="020F0502020204030204" pitchFamily="34" charset="0"/>
                <a:ea typeface="Times New Roman" panose="02020603050405020304" pitchFamily="18" charset="0"/>
                <a:cs typeface="Calibri" panose="020F0502020204030204" pitchFamily="34" charset="0"/>
              </a:rPr>
              <a:t>rimo Libro, </a:t>
            </a:r>
          </a:p>
          <a:p>
            <a:pPr marL="0" indent="0" algn="ctr">
              <a:lnSpc>
                <a:spcPct val="150000"/>
              </a:lnSpc>
              <a:spcBef>
                <a:spcPts val="0"/>
              </a:spcBef>
              <a:buNone/>
            </a:pPr>
            <a:r>
              <a:rPr lang="it-IT" sz="2200" kern="0" dirty="0">
                <a:effectLst/>
                <a:latin typeface="Calibri" panose="020F0502020204030204" pitchFamily="34" charset="0"/>
                <a:ea typeface="Times New Roman" panose="02020603050405020304" pitchFamily="18" charset="0"/>
                <a:cs typeface="Calibri" panose="020F0502020204030204" pitchFamily="34" charset="0"/>
              </a:rPr>
              <a:t>tanto che la stessa ammissibilità di tali operazioni era oggetto di discussione.»</a:t>
            </a:r>
            <a:endParaRPr lang="it-IT"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lang="it-IT" sz="2200"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ED40ACB6-8FCE-9436-5BC3-41E3E98D2960}"/>
              </a:ext>
            </a:extLst>
          </p:cNvPr>
          <p:cNvSpPr>
            <a:spLocks noGrp="1"/>
          </p:cNvSpPr>
          <p:nvPr>
            <p:ph type="sldNum" sz="quarter" idx="12"/>
          </p:nvPr>
        </p:nvSpPr>
        <p:spPr/>
        <p:txBody>
          <a:bodyPr/>
          <a:lstStyle/>
          <a:p>
            <a:fld id="{CB5F59B9-0A9D-4A6F-A2D0-7071837465A7}" type="slidenum">
              <a:rPr lang="it-IT" smtClean="0"/>
              <a:t>3</a:t>
            </a:fld>
            <a:endParaRPr lang="it-IT"/>
          </a:p>
        </p:txBody>
      </p:sp>
    </p:spTree>
    <p:extLst>
      <p:ext uri="{BB962C8B-B14F-4D97-AF65-F5344CB8AC3E}">
        <p14:creationId xmlns:p14="http://schemas.microsoft.com/office/powerpoint/2010/main" val="18664229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7" y="583799"/>
            <a:ext cx="11140580" cy="5690402"/>
          </a:xfrm>
        </p:spPr>
        <p:txBody>
          <a:bodyPr>
            <a:noAutofit/>
          </a:bodyPr>
          <a:lstStyle/>
          <a:p>
            <a:pPr marL="0" indent="0" algn="ctr">
              <a:lnSpc>
                <a:spcPct val="100000"/>
              </a:lnSpc>
              <a:spcBef>
                <a:spcPts val="0"/>
              </a:spcBef>
              <a:buNone/>
            </a:pPr>
            <a:r>
              <a:rPr lang="it-IT" sz="2400" b="1" kern="0" dirty="0">
                <a:effectLst/>
                <a:ea typeface="Times New Roman" panose="02020603050405020304" pitchFamily="18" charset="0"/>
                <a:cs typeface="Times New Roman" panose="02020603050405020304" pitchFamily="18" charset="0"/>
              </a:rPr>
              <a:t>I LIMITI PER LE FONDAZIONI </a:t>
            </a:r>
          </a:p>
          <a:p>
            <a:pPr marL="0" indent="0" algn="ctr">
              <a:lnSpc>
                <a:spcPct val="100000"/>
              </a:lnSpc>
              <a:spcBef>
                <a:spcPts val="0"/>
              </a:spcBef>
              <a:buNone/>
            </a:pPr>
            <a:endParaRPr lang="it-IT" sz="2400" b="1"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L’ammissibilità di modifiche statutarie </a:t>
            </a:r>
            <a:r>
              <a:rPr lang="it-IT" sz="2200" u="sng" kern="0" dirty="0">
                <a:effectLst/>
                <a:ea typeface="Times New Roman" panose="02020603050405020304" pitchFamily="18" charset="0"/>
                <a:cs typeface="Times New Roman" panose="02020603050405020304" pitchFamily="18" charset="0"/>
              </a:rPr>
              <a:t>era assai dibattuta</a:t>
            </a:r>
            <a:r>
              <a:rPr lang="it-IT" sz="2200" kern="0" dirty="0">
                <a:effectLst/>
                <a:ea typeface="Times New Roman" panose="02020603050405020304" pitchFamily="18" charset="0"/>
                <a:cs typeface="Times New Roman" panose="02020603050405020304" pitchFamily="18" charset="0"/>
              </a:rPr>
              <a:t> in passato. </a:t>
            </a:r>
            <a:r>
              <a:rPr lang="it-IT" sz="2200" kern="100" dirty="0">
                <a:ea typeface="Times New Roman" panose="02020603050405020304" pitchFamily="18" charset="0"/>
                <a:cs typeface="Times New Roman" panose="02020603050405020304" pitchFamily="18" charset="0"/>
              </a:rPr>
              <a:t> </a:t>
            </a:r>
          </a:p>
          <a:p>
            <a:pPr marL="0" indent="0" algn="ctr">
              <a:lnSpc>
                <a:spcPct val="150000"/>
              </a:lnSpc>
              <a:spcBef>
                <a:spcPts val="0"/>
              </a:spcBef>
              <a:buNone/>
            </a:pPr>
            <a:endParaRPr lang="it-IT" sz="800" kern="100" dirty="0">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La questione è stata risolta dal DPR 361/2000 </a:t>
            </a:r>
            <a:r>
              <a:rPr lang="it-IT" sz="2200" kern="0" dirty="0">
                <a:effectLst/>
                <a:latin typeface="Calibri" panose="020F0502020204030204" pitchFamily="34" charset="0"/>
                <a:ea typeface="Times New Roman" panose="02020603050405020304" pitchFamily="18" charset="0"/>
                <a:cs typeface="Calibri" panose="020F0502020204030204" pitchFamily="34" charset="0"/>
              </a:rPr>
              <a:t>→ </a:t>
            </a:r>
            <a:r>
              <a:rPr lang="it-IT" sz="2200" dirty="0">
                <a:effectLst/>
                <a:latin typeface="Calibri" panose="020F0502020204030204" pitchFamily="34" charset="0"/>
                <a:ea typeface="Calibri" panose="020F0502020204030204" pitchFamily="34" charset="0"/>
                <a:cs typeface="Times New Roman" panose="02020603050405020304" pitchFamily="18" charset="0"/>
              </a:rPr>
              <a:t>Art. 2: «Modificazioni dello statuto»</a:t>
            </a:r>
            <a:endParaRPr lang="it-IT"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it-IT" sz="2200" dirty="0">
                <a:effectLst/>
                <a:latin typeface="Calibri" panose="020F0502020204030204" pitchFamily="34" charset="0"/>
                <a:ea typeface="Calibri" panose="020F0502020204030204" pitchFamily="34" charset="0"/>
                <a:cs typeface="Times New Roman" panose="02020603050405020304" pitchFamily="18" charset="0"/>
              </a:rPr>
              <a:t>1. Le modificazioni dello statuto sono approvate con le modalità e nei termini previsti per l'acquisto della personalità giuridica, salvo i casi di riconoscimento della PG per atto legislativo. </a:t>
            </a:r>
          </a:p>
          <a:p>
            <a:pPr marL="0" indent="0" algn="ctr">
              <a:lnSpc>
                <a:spcPct val="107000"/>
              </a:lnSpc>
              <a:spcAft>
                <a:spcPts val="800"/>
              </a:spcAft>
              <a:buNone/>
            </a:pPr>
            <a:r>
              <a:rPr lang="it-IT" sz="2200" dirty="0">
                <a:effectLst/>
                <a:latin typeface="Calibri" panose="020F0502020204030204" pitchFamily="34" charset="0"/>
                <a:ea typeface="Calibri" panose="020F0502020204030204" pitchFamily="34" charset="0"/>
                <a:cs typeface="Times New Roman" panose="02020603050405020304" pitchFamily="18" charset="0"/>
              </a:rPr>
              <a:t>3. Per le fondazioni, alla domanda è allegata la documentazione necessaria a comprovare il rispetto delle disposizioni statutarie inerenti al procedimento di modifica dello statuto.</a:t>
            </a:r>
          </a:p>
          <a:p>
            <a:pPr marL="0" indent="0" algn="ctr">
              <a:lnSpc>
                <a:spcPct val="150000"/>
              </a:lnSpc>
              <a:spcBef>
                <a:spcPts val="0"/>
              </a:spcBef>
              <a:buNone/>
            </a:pPr>
            <a:endParaRPr lang="it-IT" sz="800"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200" i="1" u="sng" kern="0" dirty="0">
                <a:effectLst/>
                <a:ea typeface="Times New Roman" panose="02020603050405020304" pitchFamily="18" charset="0"/>
                <a:cs typeface="Times New Roman" panose="02020603050405020304" pitchFamily="18" charset="0"/>
              </a:rPr>
              <a:t>Tesi prevalente</a:t>
            </a:r>
            <a:r>
              <a:rPr lang="it-IT" sz="2200" kern="0" dirty="0">
                <a:effectLst/>
                <a:ea typeface="Times New Roman" panose="02020603050405020304" pitchFamily="18" charset="0"/>
                <a:cs typeface="Times New Roman" panose="02020603050405020304" pitchFamily="18" charset="0"/>
              </a:rPr>
              <a:t>: sono ammesse quelle </a:t>
            </a:r>
            <a:r>
              <a:rPr lang="it-IT" sz="2200" i="1" kern="0" dirty="0">
                <a:effectLst/>
                <a:ea typeface="Times New Roman" panose="02020603050405020304" pitchFamily="18" charset="0"/>
                <a:cs typeface="Times New Roman" panose="02020603050405020304" pitchFamily="18" charset="0"/>
              </a:rPr>
              <a:t>modifiche statutarie coerenti con il migliore realizzarsi dello scopo, valorizzando così il nesso di strumentalità della modifica con i fini dell’ente</a:t>
            </a:r>
            <a:r>
              <a:rPr lang="it-IT" sz="2200" kern="0" dirty="0">
                <a:effectLst/>
                <a:ea typeface="Times New Roman" panose="02020603050405020304" pitchFamily="18" charset="0"/>
                <a:cs typeface="Times New Roman" panose="02020603050405020304" pitchFamily="18" charset="0"/>
              </a:rPr>
              <a:t>.</a:t>
            </a: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Si a modifiche statuarie, ma al vaglio della loro compatibilità con la volontà del fondatore.</a:t>
            </a:r>
            <a:endParaRPr lang="it-IT" sz="2200"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buNone/>
            </a:pPr>
            <a:endParaRPr lang="it-IT" sz="2200" kern="100" dirty="0">
              <a:effectLst/>
              <a:ea typeface="Calibri" panose="020F0502020204030204" pitchFamily="34" charset="0"/>
              <a:cs typeface="Times New Roman" panose="02020603050405020304" pitchFamily="18" charset="0"/>
            </a:endParaRPr>
          </a:p>
          <a:p>
            <a:pPr marL="0" indent="0" algn="ctr">
              <a:lnSpc>
                <a:spcPct val="100000"/>
              </a:lnSpc>
              <a:spcBef>
                <a:spcPts val="0"/>
              </a:spcBef>
              <a:buNone/>
            </a:pPr>
            <a:endParaRPr lang="it-IT" sz="2200"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0F12C24B-6E6D-8090-CE40-E1316CE26B50}"/>
              </a:ext>
            </a:extLst>
          </p:cNvPr>
          <p:cNvSpPr>
            <a:spLocks noGrp="1"/>
          </p:cNvSpPr>
          <p:nvPr>
            <p:ph type="sldNum" sz="quarter" idx="12"/>
          </p:nvPr>
        </p:nvSpPr>
        <p:spPr/>
        <p:txBody>
          <a:bodyPr/>
          <a:lstStyle/>
          <a:p>
            <a:fld id="{CB5F59B9-0A9D-4A6F-A2D0-7071837465A7}" type="slidenum">
              <a:rPr lang="it-IT" smtClean="0"/>
              <a:t>30</a:t>
            </a:fld>
            <a:endParaRPr lang="it-IT"/>
          </a:p>
        </p:txBody>
      </p:sp>
    </p:spTree>
    <p:extLst>
      <p:ext uri="{BB962C8B-B14F-4D97-AF65-F5344CB8AC3E}">
        <p14:creationId xmlns:p14="http://schemas.microsoft.com/office/powerpoint/2010/main" val="1319474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wipe(down)">
                                      <p:cBhvr>
                                        <p:cTn id="7" dur="500"/>
                                        <p:tgtEl>
                                          <p:spTgt spid="3">
                                            <p:txEl>
                                              <p:pRg st="8" end="8"/>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9" end="9"/>
                                            </p:txEl>
                                          </p:spTgt>
                                        </p:tgtEl>
                                        <p:attrNameLst>
                                          <p:attrName>style.visibility</p:attrName>
                                        </p:attrNameLst>
                                      </p:cBhvr>
                                      <p:to>
                                        <p:strVal val="visible"/>
                                      </p:to>
                                    </p:set>
                                    <p:animEffect transition="in" filter="wipe(down)">
                                      <p:cBhvr>
                                        <p:cTn id="1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Autofit/>
          </a:bodyPr>
          <a:lstStyle/>
          <a:p>
            <a:pPr marL="0" indent="0" algn="ctr">
              <a:lnSpc>
                <a:spcPct val="100000"/>
              </a:lnSpc>
              <a:spcBef>
                <a:spcPts val="0"/>
              </a:spcBef>
              <a:buNone/>
            </a:pPr>
            <a:r>
              <a:rPr lang="it-IT" sz="2400" b="1" kern="0" dirty="0">
                <a:effectLst/>
                <a:ea typeface="Times New Roman" panose="02020603050405020304" pitchFamily="18" charset="0"/>
                <a:cs typeface="Times New Roman" panose="02020603050405020304" pitchFamily="18" charset="0"/>
              </a:rPr>
              <a:t>I LIMITI LEGALI PER LE FONDAZIONI </a:t>
            </a:r>
          </a:p>
          <a:p>
            <a:pPr marL="0" indent="0" algn="ctr">
              <a:lnSpc>
                <a:spcPct val="150000"/>
              </a:lnSpc>
              <a:spcBef>
                <a:spcPts val="0"/>
              </a:spcBef>
              <a:buNone/>
            </a:pPr>
            <a:endParaRPr lang="it-IT" sz="800" kern="0" dirty="0">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000" b="1" u="sng" kern="0" dirty="0">
                <a:effectLst/>
                <a:ea typeface="Times New Roman" panose="02020603050405020304" pitchFamily="18" charset="0"/>
                <a:cs typeface="Times New Roman" panose="02020603050405020304" pitchFamily="18" charset="0"/>
              </a:rPr>
              <a:t>Art. 28 cc</a:t>
            </a:r>
            <a:r>
              <a:rPr lang="it-IT" sz="2000" kern="0" dirty="0">
                <a:effectLst/>
                <a:ea typeface="Times New Roman" panose="02020603050405020304" pitchFamily="18" charset="0"/>
                <a:cs typeface="Times New Roman" panose="02020603050405020304" pitchFamily="18" charset="0"/>
              </a:rPr>
              <a:t>: </a:t>
            </a:r>
            <a:r>
              <a:rPr lang="it-IT" sz="2000" i="1" kern="0" dirty="0">
                <a:effectLst/>
                <a:ea typeface="Times New Roman" panose="02020603050405020304" pitchFamily="18" charset="0"/>
                <a:cs typeface="Times New Roman" panose="02020603050405020304" pitchFamily="18" charset="0"/>
              </a:rPr>
              <a:t>TRASFORMAZIONE DELLE FONDAZIONI</a:t>
            </a:r>
            <a:r>
              <a:rPr lang="it-IT" sz="2000" kern="0" dirty="0">
                <a:effectLst/>
                <a:ea typeface="Times New Roman" panose="02020603050405020304" pitchFamily="18" charset="0"/>
                <a:cs typeface="Times New Roman" panose="02020603050405020304" pitchFamily="18" charset="0"/>
              </a:rPr>
              <a:t>:</a:t>
            </a:r>
          </a:p>
          <a:p>
            <a:pPr marL="0" indent="0" algn="ctr">
              <a:lnSpc>
                <a:spcPct val="150000"/>
              </a:lnSpc>
              <a:spcBef>
                <a:spcPts val="0"/>
              </a:spcBef>
              <a:buNone/>
            </a:pPr>
            <a:r>
              <a:rPr lang="it-IT" sz="2000" kern="0" dirty="0">
                <a:effectLst/>
                <a:ea typeface="Times New Roman" panose="02020603050405020304" pitchFamily="18" charset="0"/>
                <a:cs typeface="Times New Roman" panose="02020603050405020304" pitchFamily="18" charset="0"/>
              </a:rPr>
              <a:t> 1</a:t>
            </a:r>
            <a:r>
              <a:rPr lang="it-IT" sz="2000" kern="0" dirty="0">
                <a:ea typeface="Times New Roman" panose="02020603050405020304" pitchFamily="18" charset="0"/>
                <a:cs typeface="Times New Roman" panose="02020603050405020304" pitchFamily="18" charset="0"/>
              </a:rPr>
              <a:t>. Quando lo scopo è esaurito o divenuto impossibile o di scarsa utilità o il patrimonio è insufficiente l’autorità governativa, anziché dichiarare estinta la </a:t>
            </a:r>
            <a:r>
              <a:rPr lang="it-IT" sz="2000" kern="0" dirty="0" err="1">
                <a:ea typeface="Times New Roman" panose="02020603050405020304" pitchFamily="18" charset="0"/>
                <a:cs typeface="Times New Roman" panose="02020603050405020304" pitchFamily="18" charset="0"/>
              </a:rPr>
              <a:t>F</a:t>
            </a:r>
            <a:r>
              <a:rPr lang="it-IT" sz="2000" kern="0" dirty="0">
                <a:ea typeface="Times New Roman" panose="02020603050405020304" pitchFamily="18" charset="0"/>
                <a:cs typeface="Times New Roman" panose="02020603050405020304" pitchFamily="18" charset="0"/>
              </a:rPr>
              <a:t>., può provvede alla sua trasformazione,</a:t>
            </a:r>
          </a:p>
          <a:p>
            <a:pPr marL="0" indent="0" algn="ctr">
              <a:lnSpc>
                <a:spcPct val="150000"/>
              </a:lnSpc>
              <a:spcBef>
                <a:spcPts val="0"/>
              </a:spcBef>
              <a:buNone/>
            </a:pPr>
            <a:r>
              <a:rPr lang="it-IT" sz="2000" kern="0" dirty="0">
                <a:ea typeface="Times New Roman" panose="02020603050405020304" pitchFamily="18" charset="0"/>
                <a:cs typeface="Times New Roman" panose="02020603050405020304" pitchFamily="18" charset="0"/>
              </a:rPr>
              <a:t> </a:t>
            </a:r>
            <a:r>
              <a:rPr lang="it-IT" sz="2000" i="1" u="sng" kern="0" dirty="0">
                <a:effectLst/>
                <a:ea typeface="Times New Roman" panose="02020603050405020304" pitchFamily="18" charset="0"/>
                <a:cs typeface="Times New Roman" panose="02020603050405020304" pitchFamily="18" charset="0"/>
              </a:rPr>
              <a:t>allontanandosi il meno possibile dalla volontà del fondatore.</a:t>
            </a:r>
            <a:endParaRPr lang="it-IT" sz="2000" i="1" kern="0" dirty="0">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000" i="1" kern="0" dirty="0">
                <a:ea typeface="Times New Roman" panose="02020603050405020304" pitchFamily="18" charset="0"/>
                <a:cs typeface="Times New Roman" panose="02020603050405020304" pitchFamily="18" charset="0"/>
              </a:rPr>
              <a:t>2. </a:t>
            </a:r>
            <a:r>
              <a:rPr lang="it-IT" sz="2000" i="1" u="sng" kern="0" dirty="0">
                <a:ea typeface="Times New Roman" panose="02020603050405020304" pitchFamily="18" charset="0"/>
                <a:cs typeface="Times New Roman" panose="02020603050405020304" pitchFamily="18" charset="0"/>
              </a:rPr>
              <a:t>LA TRASFORMAZIONE NON E’ AMMESSA</a:t>
            </a:r>
            <a:r>
              <a:rPr lang="it-IT" sz="2000" i="1" kern="0" dirty="0">
                <a:ea typeface="Times New Roman" panose="02020603050405020304" pitchFamily="18" charset="0"/>
                <a:cs typeface="Times New Roman" panose="02020603050405020304" pitchFamily="18" charset="0"/>
              </a:rPr>
              <a:t> </a:t>
            </a:r>
            <a:r>
              <a:rPr lang="it-IT" sz="2000" kern="0" dirty="0">
                <a:ea typeface="Times New Roman" panose="02020603050405020304" pitchFamily="18" charset="0"/>
                <a:cs typeface="Times New Roman" panose="02020603050405020304" pitchFamily="18" charset="0"/>
              </a:rPr>
              <a:t>quando i fatti che vi darebbero luogo sono considerati nell’atto di fondazione </a:t>
            </a:r>
            <a:r>
              <a:rPr lang="it-IT" sz="2000" u="sng" kern="0" dirty="0">
                <a:ea typeface="Times New Roman" panose="02020603050405020304" pitchFamily="18" charset="0"/>
                <a:cs typeface="Times New Roman" panose="02020603050405020304" pitchFamily="18" charset="0"/>
              </a:rPr>
              <a:t>come causa di estinzione</a:t>
            </a:r>
            <a:r>
              <a:rPr lang="it-IT" sz="2000" kern="0" dirty="0">
                <a:ea typeface="Times New Roman" panose="02020603050405020304" pitchFamily="18" charset="0"/>
                <a:cs typeface="Times New Roman" panose="02020603050405020304" pitchFamily="18" charset="0"/>
              </a:rPr>
              <a:t> della PG e di devoluzione dei beni a terze persone.</a:t>
            </a:r>
          </a:p>
          <a:p>
            <a:pPr marL="0" indent="0" algn="ctr">
              <a:lnSpc>
                <a:spcPct val="150000"/>
              </a:lnSpc>
              <a:spcBef>
                <a:spcPts val="0"/>
              </a:spcBef>
              <a:buNone/>
            </a:pPr>
            <a:endParaRPr lang="it-IT" sz="2000"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buNone/>
            </a:pPr>
            <a:r>
              <a:rPr lang="it-IT" sz="2000" b="1" u="sng" kern="0" dirty="0">
                <a:effectLst/>
                <a:ea typeface="Times New Roman" panose="02020603050405020304" pitchFamily="18" charset="0"/>
                <a:cs typeface="Times New Roman" panose="02020603050405020304" pitchFamily="18" charset="0"/>
              </a:rPr>
              <a:t>Art. 25, </a:t>
            </a:r>
            <a:r>
              <a:rPr lang="it-IT" sz="2000" b="1" u="sng" kern="0" dirty="0" err="1">
                <a:effectLst/>
                <a:ea typeface="Times New Roman" panose="02020603050405020304" pitchFamily="18" charset="0"/>
                <a:cs typeface="Times New Roman" panose="02020603050405020304" pitchFamily="18" charset="0"/>
              </a:rPr>
              <a:t>u.c.</a:t>
            </a:r>
            <a:r>
              <a:rPr lang="it-IT" sz="2000" b="1" u="sng" kern="0" dirty="0">
                <a:effectLst/>
                <a:ea typeface="Times New Roman" panose="02020603050405020304" pitchFamily="18" charset="0"/>
                <a:cs typeface="Times New Roman" panose="02020603050405020304" pitchFamily="18" charset="0"/>
              </a:rPr>
              <a:t>, CTS</a:t>
            </a:r>
            <a:r>
              <a:rPr lang="it-IT" sz="2000" kern="0" dirty="0">
                <a:ea typeface="Times New Roman" panose="02020603050405020304" pitchFamily="18" charset="0"/>
                <a:cs typeface="Times New Roman" panose="02020603050405020304" pitchFamily="18" charset="0"/>
              </a:rPr>
              <a:t>: «</a:t>
            </a:r>
            <a:r>
              <a:rPr lang="it-IT" sz="2000" i="1" kern="0" dirty="0">
                <a:effectLst/>
                <a:ea typeface="Times New Roman" panose="02020603050405020304" pitchFamily="18" charset="0"/>
                <a:cs typeface="Times New Roman" panose="02020603050405020304" pitchFamily="18" charset="0"/>
              </a:rPr>
              <a:t>Lo statuto delle fondazioni TS può attribuire all'organo assembleare/di indirizzo, di cui preveda la costituzione, la competenza a deliberare su uno o più degli oggetti di cui al c. 1 </a:t>
            </a:r>
          </a:p>
          <a:p>
            <a:pPr marL="0" indent="0" algn="ctr">
              <a:lnSpc>
                <a:spcPct val="150000"/>
              </a:lnSpc>
              <a:spcBef>
                <a:spcPts val="0"/>
              </a:spcBef>
              <a:buNone/>
            </a:pPr>
            <a:r>
              <a:rPr lang="it-IT" sz="2000" i="1" kern="0" dirty="0">
                <a:effectLst/>
                <a:ea typeface="Times New Roman" panose="02020603050405020304" pitchFamily="18" charset="0"/>
                <a:cs typeface="Times New Roman" panose="02020603050405020304" pitchFamily="18" charset="0"/>
              </a:rPr>
              <a:t>(</a:t>
            </a:r>
            <a:r>
              <a:rPr lang="it-IT" sz="2000" kern="0" dirty="0">
                <a:effectLst/>
                <a:ea typeface="Times New Roman" panose="02020603050405020304" pitchFamily="18" charset="0"/>
                <a:cs typeface="Times New Roman" panose="02020603050405020304" pitchFamily="18" charset="0"/>
              </a:rPr>
              <a:t>lett. </a:t>
            </a:r>
            <a:r>
              <a:rPr lang="it-IT" sz="2000" kern="0" dirty="0" err="1">
                <a:effectLst/>
                <a:ea typeface="Times New Roman" panose="02020603050405020304" pitchFamily="18" charset="0"/>
                <a:cs typeface="Times New Roman" panose="02020603050405020304" pitchFamily="18" charset="0"/>
              </a:rPr>
              <a:t>f</a:t>
            </a:r>
            <a:r>
              <a:rPr lang="it-IT" sz="2000" kern="0" dirty="0">
                <a:effectLst/>
                <a:ea typeface="Times New Roman" panose="02020603050405020304" pitchFamily="18" charset="0"/>
                <a:cs typeface="Times New Roman" panose="02020603050405020304" pitchFamily="18" charset="0"/>
              </a:rPr>
              <a:t>: </a:t>
            </a:r>
            <a:r>
              <a:rPr lang="it-IT" sz="2000" i="1" kern="0" dirty="0">
                <a:effectLst/>
                <a:ea typeface="Times New Roman" panose="02020603050405020304" pitchFamily="18" charset="0"/>
                <a:cs typeface="Times New Roman" panose="02020603050405020304" pitchFamily="18" charset="0"/>
              </a:rPr>
              <a:t>modificazioni dello statuto</a:t>
            </a:r>
            <a:r>
              <a:rPr lang="it-IT" sz="2000" i="1" kern="0" dirty="0">
                <a:ea typeface="Times New Roman" panose="02020603050405020304" pitchFamily="18" charset="0"/>
                <a:cs typeface="Times New Roman" panose="02020603050405020304" pitchFamily="18" charset="0"/>
              </a:rPr>
              <a:t>), </a:t>
            </a:r>
            <a:r>
              <a:rPr lang="it-IT" sz="2000" i="1" u="sng" strike="noStrike" dirty="0">
                <a:solidFill>
                  <a:srgbClr val="000000"/>
                </a:solidFill>
                <a:effectLst/>
                <a:uFill>
                  <a:solidFill>
                    <a:srgbClr val="000000"/>
                  </a:solidFill>
                </a:uFill>
                <a:ea typeface="Roboto" panose="02000000000000000000" pitchFamily="2" charset="0"/>
                <a:cs typeface="Roboto" panose="02000000000000000000" pitchFamily="2" charset="0"/>
              </a:rPr>
              <a:t>nei limiti in cui ciò sia compatibile con la natura dell'ente </a:t>
            </a:r>
          </a:p>
          <a:p>
            <a:pPr marL="0" indent="0" algn="ctr">
              <a:lnSpc>
                <a:spcPct val="150000"/>
              </a:lnSpc>
              <a:spcBef>
                <a:spcPts val="0"/>
              </a:spcBef>
              <a:buNone/>
            </a:pPr>
            <a:r>
              <a:rPr lang="it-IT" sz="2000" i="1" u="sng" strike="noStrike" dirty="0">
                <a:solidFill>
                  <a:srgbClr val="000000"/>
                </a:solidFill>
                <a:effectLst/>
                <a:uFill>
                  <a:solidFill>
                    <a:srgbClr val="000000"/>
                  </a:solidFill>
                </a:uFill>
                <a:ea typeface="Roboto" panose="02000000000000000000" pitchFamily="2" charset="0"/>
                <a:cs typeface="Roboto" panose="02000000000000000000" pitchFamily="2" charset="0"/>
              </a:rPr>
              <a:t>quale fondazione </a:t>
            </a:r>
            <a:r>
              <a:rPr lang="it-IT" sz="2000" i="1" u="sng" dirty="0">
                <a:solidFill>
                  <a:srgbClr val="000000"/>
                </a:solidFill>
                <a:uFill>
                  <a:solidFill>
                    <a:srgbClr val="000000"/>
                  </a:solidFill>
                </a:uFill>
                <a:ea typeface="Roboto" panose="02000000000000000000" pitchFamily="2" charset="0"/>
                <a:cs typeface="Roboto" panose="02000000000000000000" pitchFamily="2" charset="0"/>
              </a:rPr>
              <a:t>e </a:t>
            </a:r>
            <a:r>
              <a:rPr lang="it-IT" sz="2000" i="1" u="sng" strike="noStrike" dirty="0">
                <a:solidFill>
                  <a:srgbClr val="000000"/>
                </a:solidFill>
                <a:effectLst/>
                <a:uFill>
                  <a:solidFill>
                    <a:srgbClr val="000000"/>
                  </a:solidFill>
                </a:uFill>
                <a:ea typeface="Roboto" panose="02000000000000000000" pitchFamily="2" charset="0"/>
                <a:cs typeface="Roboto" panose="02000000000000000000" pitchFamily="2" charset="0"/>
              </a:rPr>
              <a:t>nel rispetto della volontà del fondatore</a:t>
            </a:r>
            <a:r>
              <a:rPr lang="it-IT" sz="2000" u="none" strike="noStrike" dirty="0">
                <a:solidFill>
                  <a:srgbClr val="000000"/>
                </a:solidFill>
                <a:effectLst/>
                <a:uFill>
                  <a:solidFill>
                    <a:srgbClr val="000000"/>
                  </a:solidFill>
                </a:uFill>
                <a:ea typeface="Roboto" panose="02000000000000000000" pitchFamily="2" charset="0"/>
                <a:cs typeface="Roboto" panose="02000000000000000000" pitchFamily="2" charset="0"/>
              </a:rPr>
              <a:t>. </a:t>
            </a:r>
          </a:p>
          <a:p>
            <a:pPr marL="0" indent="0" algn="ctr">
              <a:lnSpc>
                <a:spcPct val="150000"/>
              </a:lnSpc>
              <a:spcBef>
                <a:spcPts val="0"/>
              </a:spcBef>
              <a:buNone/>
            </a:pPr>
            <a:endParaRPr lang="it-IT" sz="2000" kern="100" dirty="0">
              <a:effectLst/>
              <a:ea typeface="Calibri" panose="020F0502020204030204" pitchFamily="34" charset="0"/>
              <a:cs typeface="Times New Roman" panose="02020603050405020304" pitchFamily="18" charset="0"/>
            </a:endParaRPr>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3B9D6C61-DB4E-9590-B87B-6AC64A51628B}"/>
              </a:ext>
            </a:extLst>
          </p:cNvPr>
          <p:cNvSpPr>
            <a:spLocks noGrp="1"/>
          </p:cNvSpPr>
          <p:nvPr>
            <p:ph type="sldNum" sz="quarter" idx="12"/>
          </p:nvPr>
        </p:nvSpPr>
        <p:spPr/>
        <p:txBody>
          <a:bodyPr/>
          <a:lstStyle/>
          <a:p>
            <a:fld id="{CB5F59B9-0A9D-4A6F-A2D0-7071837465A7}" type="slidenum">
              <a:rPr lang="it-IT" smtClean="0"/>
              <a:t>31</a:t>
            </a:fld>
            <a:endParaRPr lang="it-IT"/>
          </a:p>
        </p:txBody>
      </p:sp>
    </p:spTree>
    <p:extLst>
      <p:ext uri="{BB962C8B-B14F-4D97-AF65-F5344CB8AC3E}">
        <p14:creationId xmlns:p14="http://schemas.microsoft.com/office/powerpoint/2010/main" val="3181907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wipe(down)">
                                      <p:cBhvr>
                                        <p:cTn id="7" dur="500"/>
                                        <p:tgtEl>
                                          <p:spTgt spid="3">
                                            <p:txEl>
                                              <p:pRg st="7" end="7"/>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8" end="8"/>
                                            </p:txEl>
                                          </p:spTgt>
                                        </p:tgtEl>
                                        <p:attrNameLst>
                                          <p:attrName>style.visibility</p:attrName>
                                        </p:attrNameLst>
                                      </p:cBhvr>
                                      <p:to>
                                        <p:strVal val="visible"/>
                                      </p:to>
                                    </p:set>
                                    <p:animEffect transition="in" filter="wipe(down)">
                                      <p:cBhvr>
                                        <p:cTn id="10" dur="500"/>
                                        <p:tgtEl>
                                          <p:spTgt spid="3">
                                            <p:txEl>
                                              <p:pRg st="8" end="8"/>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animEffect transition="in" filter="wipe(down)">
                                      <p:cBhvr>
                                        <p:cTn id="13"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Autofit/>
          </a:bodyPr>
          <a:lstStyle/>
          <a:p>
            <a:pPr marL="0" indent="0" algn="ctr">
              <a:lnSpc>
                <a:spcPct val="107000"/>
              </a:lnSpc>
              <a:spcAft>
                <a:spcPts val="800"/>
              </a:spcAft>
              <a:buNone/>
            </a:pPr>
            <a:r>
              <a:rPr lang="it-IT" sz="2400" b="1" kern="0" dirty="0">
                <a:effectLst/>
                <a:ea typeface="Times New Roman" panose="02020603050405020304" pitchFamily="18" charset="0"/>
                <a:cs typeface="Calibri" panose="020F0502020204030204" pitchFamily="34" charset="0"/>
              </a:rPr>
              <a:t>TRASFORMAZIONE DELLE IMPRESE SOCIALI (ENTI SENZA SCOPO DI LUCRO - ETS)</a:t>
            </a:r>
            <a:endParaRPr lang="it-IT" sz="2400" i="1" kern="0" dirty="0">
              <a:effectLst/>
              <a:ea typeface="Times New Roman" panose="02020603050405020304" pitchFamily="18" charset="0"/>
              <a:cs typeface="Calibri" panose="020F0502020204030204" pitchFamily="34" charset="0"/>
            </a:endParaRPr>
          </a:p>
          <a:p>
            <a:pPr marL="0" indent="0" algn="ctr">
              <a:lnSpc>
                <a:spcPct val="107000"/>
              </a:lnSpc>
              <a:spcAft>
                <a:spcPts val="800"/>
              </a:spcAft>
              <a:buNone/>
            </a:pPr>
            <a:r>
              <a:rPr lang="it-IT" sz="2000" i="1" kern="0" dirty="0">
                <a:effectLst/>
                <a:ea typeface="Times New Roman" panose="02020603050405020304" pitchFamily="18" charset="0"/>
                <a:cs typeface="Calibri" panose="020F0502020204030204" pitchFamily="34" charset="0"/>
              </a:rPr>
              <a:t>(Studio n.128-2020/I</a:t>
            </a:r>
            <a:r>
              <a:rPr lang="it-IT" sz="2000" kern="100" dirty="0">
                <a:ea typeface="Times New Roman" panose="02020603050405020304" pitchFamily="18" charset="0"/>
                <a:cs typeface="Calibri" panose="020F0502020204030204" pitchFamily="34" charset="0"/>
              </a:rPr>
              <a:t> </a:t>
            </a:r>
            <a:r>
              <a:rPr lang="it-IT" sz="2000" i="1" kern="0" dirty="0">
                <a:effectLst/>
                <a:ea typeface="Times New Roman" panose="02020603050405020304" pitchFamily="18" charset="0"/>
                <a:cs typeface="Calibri" panose="020F0502020204030204" pitchFamily="34" charset="0"/>
              </a:rPr>
              <a:t>estensore Federico Magliulo)</a:t>
            </a:r>
          </a:p>
          <a:p>
            <a:pPr marL="0" indent="0" algn="ctr">
              <a:lnSpc>
                <a:spcPct val="100000"/>
              </a:lnSpc>
              <a:spcAft>
                <a:spcPts val="800"/>
              </a:spcAft>
              <a:buNone/>
            </a:pPr>
            <a:endParaRPr lang="it-IT" sz="800" i="1" kern="0" dirty="0">
              <a:effectLst/>
              <a:ea typeface="Times New Roman" panose="02020603050405020304" pitchFamily="18" charset="0"/>
              <a:cs typeface="Calibri" panose="020F0502020204030204" pitchFamily="34" charset="0"/>
            </a:endParaRPr>
          </a:p>
          <a:p>
            <a:pPr marL="0" lvl="0" indent="0" algn="ctr" eaLnBrk="0" fontAlgn="base" hangingPunct="0">
              <a:lnSpc>
                <a:spcPct val="150000"/>
              </a:lnSpc>
              <a:spcBef>
                <a:spcPct val="0"/>
              </a:spcBef>
              <a:spcAft>
                <a:spcPct val="0"/>
              </a:spcAft>
              <a:buNone/>
            </a:pPr>
            <a:r>
              <a:rPr lang="it-IT" altLang="it-IT" sz="2200" b="1" i="1" dirty="0">
                <a:ea typeface="Times New Roman" panose="02020603050405020304" pitchFamily="18" charset="0"/>
              </a:rPr>
              <a:t>D.LGS. 112/2017- Art. 12: Trasformazione, fusione, scissione, cessione d'azienda.</a:t>
            </a:r>
          </a:p>
          <a:p>
            <a:pPr marL="0" lvl="0" indent="0" algn="just" eaLnBrk="0" fontAlgn="base" hangingPunct="0">
              <a:lnSpc>
                <a:spcPct val="150000"/>
              </a:lnSpc>
              <a:spcBef>
                <a:spcPct val="0"/>
              </a:spcBef>
              <a:spcAft>
                <a:spcPct val="0"/>
              </a:spcAft>
              <a:buNone/>
            </a:pPr>
            <a:r>
              <a:rPr lang="it-IT" altLang="it-IT" sz="2200" dirty="0">
                <a:ea typeface="Times New Roman" panose="02020603050405020304" pitchFamily="18" charset="0"/>
              </a:rPr>
              <a:t>1. Salvo quanto specificamente previsto dal c.c. per le società cooperative, </a:t>
            </a:r>
            <a:r>
              <a:rPr lang="it-IT" altLang="it-IT" sz="2200" b="1" u="sng" dirty="0">
                <a:ea typeface="Times New Roman" panose="02020603050405020304" pitchFamily="18" charset="0"/>
              </a:rPr>
              <a:t>la trasformazione</a:t>
            </a:r>
            <a:r>
              <a:rPr lang="it-IT" altLang="it-IT" sz="2200" dirty="0">
                <a:ea typeface="Times New Roman" panose="02020603050405020304" pitchFamily="18" charset="0"/>
              </a:rPr>
              <a:t>, fusione e scissione delle IS devono essere realizzate in modo da </a:t>
            </a:r>
            <a:r>
              <a:rPr lang="it-IT" altLang="it-IT" sz="2200" u="sng" dirty="0">
                <a:ea typeface="Times New Roman" panose="02020603050405020304" pitchFamily="18" charset="0"/>
              </a:rPr>
              <a:t>preservare l'assenza di scopo di lucro</a:t>
            </a:r>
            <a:r>
              <a:rPr lang="it-IT" altLang="it-IT" sz="2200" dirty="0">
                <a:ea typeface="Times New Roman" panose="02020603050405020304" pitchFamily="18" charset="0"/>
              </a:rPr>
              <a:t>, i vincoli di destinazione del patrimonio (…)</a:t>
            </a:r>
          </a:p>
          <a:p>
            <a:pPr marL="0" lvl="0" indent="0" algn="just" eaLnBrk="0" fontAlgn="base" hangingPunct="0">
              <a:lnSpc>
                <a:spcPct val="150000"/>
              </a:lnSpc>
              <a:spcBef>
                <a:spcPct val="0"/>
              </a:spcBef>
              <a:spcAft>
                <a:spcPct val="0"/>
              </a:spcAft>
              <a:buNone/>
            </a:pPr>
            <a:r>
              <a:rPr lang="it-IT" altLang="it-IT" sz="2200" dirty="0">
                <a:ea typeface="Times New Roman" panose="02020603050405020304" pitchFamily="18" charset="0"/>
              </a:rPr>
              <a:t>3. L'organo di amministrazione notifica, con atto scritto di data certa, al Ministero Lavoro e PP.SS. l'intenzione di procedere ad uno degli atti di cui al c. 1 (….).</a:t>
            </a:r>
          </a:p>
          <a:p>
            <a:pPr marL="0" lvl="0" indent="0" algn="just" eaLnBrk="0" fontAlgn="base" hangingPunct="0">
              <a:lnSpc>
                <a:spcPct val="150000"/>
              </a:lnSpc>
              <a:spcBef>
                <a:spcPct val="0"/>
              </a:spcBef>
              <a:spcAft>
                <a:spcPct val="0"/>
              </a:spcAft>
              <a:buNone/>
            </a:pPr>
            <a:r>
              <a:rPr lang="it-IT" altLang="it-IT" sz="2200" dirty="0">
                <a:ea typeface="Times New Roman" panose="02020603050405020304" pitchFamily="18" charset="0"/>
              </a:rPr>
              <a:t> 4. L'efficacia degli atti è subordinata all'autorizzazione del Ministero, che si intende concessa decorsi 90 gg. dalla ricezione della notificazione.</a:t>
            </a:r>
            <a:endParaRPr lang="it-IT" sz="2200" kern="100" dirty="0">
              <a:effectLst/>
              <a:ea typeface="Calibri" panose="020F0502020204030204" pitchFamily="34" charset="0"/>
              <a:cs typeface="Calibri" panose="020F0502020204030204" pitchFamily="34" charset="0"/>
            </a:endParaRPr>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CBCF4674-2155-94FE-7ED6-F39F01A6BBE6}"/>
              </a:ext>
            </a:extLst>
          </p:cNvPr>
          <p:cNvSpPr>
            <a:spLocks noGrp="1"/>
          </p:cNvSpPr>
          <p:nvPr>
            <p:ph type="sldNum" sz="quarter" idx="12"/>
          </p:nvPr>
        </p:nvSpPr>
        <p:spPr/>
        <p:txBody>
          <a:bodyPr/>
          <a:lstStyle/>
          <a:p>
            <a:fld id="{CB5F59B9-0A9D-4A6F-A2D0-7071837465A7}" type="slidenum">
              <a:rPr lang="it-IT" smtClean="0"/>
              <a:t>32</a:t>
            </a:fld>
            <a:endParaRPr lang="it-IT"/>
          </a:p>
        </p:txBody>
      </p:sp>
    </p:spTree>
    <p:extLst>
      <p:ext uri="{BB962C8B-B14F-4D97-AF65-F5344CB8AC3E}">
        <p14:creationId xmlns:p14="http://schemas.microsoft.com/office/powerpoint/2010/main" val="11761576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rmAutofit/>
          </a:bodyPr>
          <a:lstStyle/>
          <a:p>
            <a:pPr marL="0" indent="0" algn="ctr">
              <a:lnSpc>
                <a:spcPct val="107000"/>
              </a:lnSpc>
              <a:spcAft>
                <a:spcPts val="800"/>
              </a:spcAft>
              <a:buNone/>
            </a:pPr>
            <a:endParaRPr lang="it-IT" sz="1800" b="1" kern="0" dirty="0">
              <a:effectLst/>
              <a:latin typeface="Times" panose="02020603050405020304" pitchFamily="18" charset="0"/>
              <a:ea typeface="Times New Roman" panose="02020603050405020304" pitchFamily="18" charset="0"/>
              <a:cs typeface="Times New Roman" panose="02020603050405020304" pitchFamily="18" charset="0"/>
            </a:endParaRPr>
          </a:p>
          <a:p>
            <a:pPr marL="0" indent="0" algn="ctr">
              <a:lnSpc>
                <a:spcPct val="107000"/>
              </a:lnSpc>
              <a:spcAft>
                <a:spcPts val="800"/>
              </a:spcAft>
              <a:buNone/>
            </a:pPr>
            <a:r>
              <a:rPr lang="it-IT" sz="2600" b="1" i="1" kern="0" dirty="0">
                <a:effectLst/>
                <a:latin typeface="Times New Roman" panose="02020603050405020304" pitchFamily="18" charset="0"/>
                <a:ea typeface="Times New Roman" panose="02020603050405020304" pitchFamily="18" charset="0"/>
                <a:cs typeface="Times New Roman" panose="02020603050405020304" pitchFamily="18" charset="0"/>
              </a:rPr>
              <a:t>«DI COSA PARLIAMO QUANDO PARLIAMO DI TRASFORMAZIONE?»</a:t>
            </a:r>
          </a:p>
          <a:p>
            <a:pPr marL="0" indent="0" algn="ctr">
              <a:lnSpc>
                <a:spcPct val="107000"/>
              </a:lnSpc>
              <a:spcAft>
                <a:spcPts val="800"/>
              </a:spcAft>
              <a:buNone/>
            </a:pPr>
            <a:endParaRPr lang="it-IT" sz="2400" b="1" i="1" kern="0" dirty="0">
              <a:latin typeface="Times" panose="02020603050405020304" pitchFamily="18"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it-IT" sz="2400" b="1" kern="0" dirty="0">
                <a:ea typeface="Times New Roman" panose="02020603050405020304" pitchFamily="18" charset="0"/>
                <a:cs typeface="Times New Roman" panose="02020603050405020304" pitchFamily="18" charset="0"/>
              </a:rPr>
              <a:t>… </a:t>
            </a:r>
            <a:r>
              <a:rPr lang="it-IT" sz="2400" b="1" i="1" kern="0" dirty="0">
                <a:ea typeface="Times New Roman" panose="02020603050405020304" pitchFamily="18" charset="0"/>
                <a:cs typeface="Times New Roman" panose="02020603050405020304" pitchFamily="18" charset="0"/>
              </a:rPr>
              <a:t>TRASFORMARE NON E’ TRASFERIRE</a:t>
            </a:r>
            <a:endParaRPr lang="it-IT" sz="2400" b="1" i="1" kern="0" dirty="0">
              <a:effectLst/>
              <a:ea typeface="Times New Roman" panose="02020603050405020304" pitchFamily="18" charset="0"/>
              <a:cs typeface="Times New Roman" panose="02020603050405020304" pitchFamily="18" charset="0"/>
            </a:endParaRPr>
          </a:p>
          <a:p>
            <a:pPr marL="0" indent="0" algn="ctr">
              <a:lnSpc>
                <a:spcPct val="100000"/>
              </a:lnSpc>
              <a:spcAft>
                <a:spcPts val="800"/>
              </a:spcAft>
              <a:buNone/>
            </a:pPr>
            <a:r>
              <a:rPr lang="it-IT" sz="2400" kern="0" dirty="0">
                <a:effectLst/>
                <a:ea typeface="Times New Roman" panose="02020603050405020304" pitchFamily="18" charset="0"/>
                <a:cs typeface="Times New Roman" panose="02020603050405020304" pitchFamily="18" charset="0"/>
              </a:rPr>
              <a:t>Dal punto di vista del patrimonio, non vi è alcun mutamento di titolarità. </a:t>
            </a:r>
          </a:p>
          <a:p>
            <a:pPr marL="0" indent="0" algn="ctr">
              <a:lnSpc>
                <a:spcPct val="100000"/>
              </a:lnSpc>
              <a:spcAft>
                <a:spcPts val="800"/>
              </a:spcAft>
              <a:buNone/>
            </a:pPr>
            <a:r>
              <a:rPr lang="it-IT" sz="2400" kern="0" dirty="0">
                <a:latin typeface="Calibri" panose="020F0502020204030204" pitchFamily="34" charset="0"/>
                <a:ea typeface="Times New Roman" panose="02020603050405020304" pitchFamily="18" charset="0"/>
                <a:cs typeface="Times New Roman" panose="02020603050405020304" pitchFamily="18" charset="0"/>
              </a:rPr>
              <a:t>→ n</a:t>
            </a:r>
            <a:r>
              <a:rPr lang="it-IT" sz="2400" kern="0" dirty="0">
                <a:effectLst/>
                <a:ea typeface="Times New Roman" panose="02020603050405020304" pitchFamily="18" charset="0"/>
                <a:cs typeface="Times New Roman" panose="02020603050405020304" pitchFamily="18" charset="0"/>
              </a:rPr>
              <a:t>on è applicabile la disciplina riguardante il trasferimento di immobili:</a:t>
            </a:r>
            <a:endParaRPr lang="it-IT" sz="2400" kern="100" dirty="0">
              <a:effectLst/>
              <a:ea typeface="Calibri" panose="020F0502020204030204" pitchFamily="34" charset="0"/>
              <a:cs typeface="Times New Roman" panose="02020603050405020304" pitchFamily="18" charset="0"/>
            </a:endParaRPr>
          </a:p>
          <a:p>
            <a:pPr marL="0" indent="0" algn="ctr">
              <a:lnSpc>
                <a:spcPct val="100000"/>
              </a:lnSpc>
              <a:spcAft>
                <a:spcPts val="800"/>
              </a:spcAft>
              <a:buNone/>
            </a:pPr>
            <a:r>
              <a:rPr lang="it-IT" sz="2400" kern="0" dirty="0">
                <a:ea typeface="Times New Roman" panose="02020603050405020304" pitchFamily="18" charset="0"/>
                <a:cs typeface="Times New Roman" panose="02020603050405020304" pitchFamily="18" charset="0"/>
              </a:rPr>
              <a:t>u</a:t>
            </a:r>
            <a:r>
              <a:rPr lang="it-IT" sz="2400" kern="0" dirty="0">
                <a:effectLst/>
                <a:ea typeface="Times New Roman" panose="02020603050405020304" pitchFamily="18" charset="0"/>
                <a:cs typeface="Times New Roman" panose="02020603050405020304" pitchFamily="18" charset="0"/>
              </a:rPr>
              <a:t>rbanistica - conformità catastale -</a:t>
            </a:r>
            <a:r>
              <a:rPr lang="it-IT" sz="2400" kern="0" dirty="0">
                <a:ea typeface="Times New Roman" panose="02020603050405020304" pitchFamily="18" charset="0"/>
                <a:cs typeface="Times New Roman" panose="02020603050405020304" pitchFamily="18" charset="0"/>
              </a:rPr>
              <a:t> di prelazioni legali (commerciale – beni culturali)</a:t>
            </a:r>
          </a:p>
          <a:p>
            <a:pPr marL="0" indent="0" algn="ctr">
              <a:lnSpc>
                <a:spcPct val="100000"/>
              </a:lnSpc>
              <a:spcAft>
                <a:spcPts val="800"/>
              </a:spcAft>
              <a:buNone/>
            </a:pPr>
            <a:r>
              <a:rPr lang="it-IT" sz="2400" kern="0" dirty="0">
                <a:effectLst/>
                <a:ea typeface="Calibri" panose="020F0502020204030204" pitchFamily="34" charset="0"/>
                <a:cs typeface="Times New Roman" panose="02020603050405020304" pitchFamily="18" charset="0"/>
              </a:rPr>
              <a:t>CDU </a:t>
            </a:r>
            <a:r>
              <a:rPr lang="it-IT" sz="2400" kern="0" dirty="0">
                <a:ea typeface="Calibri" panose="020F0502020204030204" pitchFamily="34" charset="0"/>
                <a:cs typeface="Times New Roman" panose="02020603050405020304" pitchFamily="18" charset="0"/>
              </a:rPr>
              <a:t>-</a:t>
            </a:r>
            <a:r>
              <a:rPr lang="it-IT" sz="2400" kern="0" dirty="0">
                <a:effectLst/>
                <a:ea typeface="Calibri" panose="020F0502020204030204" pitchFamily="34" charset="0"/>
                <a:cs typeface="Times New Roman" panose="02020603050405020304" pitchFamily="18" charset="0"/>
              </a:rPr>
              <a:t> </a:t>
            </a:r>
            <a:r>
              <a:rPr lang="it-IT" sz="2400" kern="0" dirty="0">
                <a:ea typeface="Calibri" panose="020F0502020204030204" pitchFamily="34" charset="0"/>
                <a:cs typeface="Times New Roman" panose="02020603050405020304" pitchFamily="18" charset="0"/>
              </a:rPr>
              <a:t>APE.</a:t>
            </a:r>
          </a:p>
          <a:p>
            <a:pPr marL="0" indent="0" algn="ctr">
              <a:lnSpc>
                <a:spcPct val="100000"/>
              </a:lnSpc>
              <a:spcAft>
                <a:spcPts val="800"/>
              </a:spcAft>
              <a:buNone/>
            </a:pPr>
            <a:r>
              <a:rPr lang="it-IT" sz="2400" kern="0" dirty="0">
                <a:effectLst/>
                <a:ea typeface="Calibri" panose="020F0502020204030204" pitchFamily="34" charset="0"/>
                <a:cs typeface="Times New Roman" panose="02020603050405020304" pitchFamily="18" charset="0"/>
              </a:rPr>
              <a:t>L’atto di trasformazione si voltura – non è obbligatoria la sua trascrizione.</a:t>
            </a:r>
            <a:endParaRPr lang="it-IT" sz="2400" kern="100" dirty="0">
              <a:effectLst/>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it-IT" sz="24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lang="it-IT"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E0C89E05-DF8F-50CA-E4EC-401F4F34C136}"/>
              </a:ext>
            </a:extLst>
          </p:cNvPr>
          <p:cNvSpPr>
            <a:spLocks noGrp="1"/>
          </p:cNvSpPr>
          <p:nvPr>
            <p:ph type="sldNum" sz="quarter" idx="12"/>
          </p:nvPr>
        </p:nvSpPr>
        <p:spPr/>
        <p:txBody>
          <a:bodyPr/>
          <a:lstStyle/>
          <a:p>
            <a:fld id="{CB5F59B9-0A9D-4A6F-A2D0-7071837465A7}" type="slidenum">
              <a:rPr lang="it-IT" smtClean="0"/>
              <a:t>33</a:t>
            </a:fld>
            <a:endParaRPr lang="it-IT"/>
          </a:p>
        </p:txBody>
      </p:sp>
    </p:spTree>
    <p:extLst>
      <p:ext uri="{BB962C8B-B14F-4D97-AF65-F5344CB8AC3E}">
        <p14:creationId xmlns:p14="http://schemas.microsoft.com/office/powerpoint/2010/main" val="3988092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linds(horizontal)">
                                      <p:cBhvr>
                                        <p:cTn id="10" dur="500"/>
                                        <p:tgtEl>
                                          <p:spTgt spid="3">
                                            <p:txEl>
                                              <p:pRg st="4" end="4"/>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blinds(horizontal)">
                                      <p:cBhvr>
                                        <p:cTn id="13" dur="500"/>
                                        <p:tgtEl>
                                          <p:spTgt spid="3">
                                            <p:txEl>
                                              <p:pRg st="5" end="5"/>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blinds(horizontal)">
                                      <p:cBhvr>
                                        <p:cTn id="16" dur="500"/>
                                        <p:tgtEl>
                                          <p:spTgt spid="3">
                                            <p:txEl>
                                              <p:pRg st="6" end="6"/>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blinds(horizontal)">
                                      <p:cBhvr>
                                        <p:cTn id="19" dur="500"/>
                                        <p:tgtEl>
                                          <p:spTgt spid="3">
                                            <p:txEl>
                                              <p:pRg st="7" end="7"/>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blinds(horizontal)">
                                      <p:cBhvr>
                                        <p:cTn id="2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rmAutofit fontScale="92500" lnSpcReduction="10000"/>
          </a:bodyPr>
          <a:lstStyle/>
          <a:p>
            <a:pPr marL="0" indent="0" algn="ctr">
              <a:lnSpc>
                <a:spcPct val="107000"/>
              </a:lnSpc>
              <a:spcAft>
                <a:spcPts val="800"/>
              </a:spcAft>
              <a:buNone/>
            </a:pPr>
            <a:r>
              <a:rPr lang="it-IT" b="1" i="1" kern="0" dirty="0">
                <a:effectLst/>
                <a:latin typeface="Times" panose="02020603050405020304" pitchFamily="18" charset="0"/>
                <a:ea typeface="Times New Roman" panose="02020603050405020304" pitchFamily="18" charset="0"/>
                <a:cs typeface="Times New Roman" panose="02020603050405020304" pitchFamily="18" charset="0"/>
              </a:rPr>
              <a:t>«DI COSA PARLIAMO  QUANDO PARLIAMO DI TRASFORMAZIONE?»</a:t>
            </a:r>
          </a:p>
          <a:p>
            <a:pPr marL="0" indent="0" algn="ctr">
              <a:lnSpc>
                <a:spcPct val="107000"/>
              </a:lnSpc>
              <a:spcAft>
                <a:spcPts val="800"/>
              </a:spcAft>
              <a:buNone/>
            </a:pPr>
            <a:endParaRPr lang="it-IT" sz="800" b="1" kern="0" dirty="0">
              <a:effectLst/>
              <a:ea typeface="Times New Roman" panose="02020603050405020304" pitchFamily="18" charset="0"/>
              <a:cs typeface="Times New Roman" panose="02020603050405020304" pitchFamily="18" charset="0"/>
            </a:endParaRPr>
          </a:p>
          <a:p>
            <a:pPr marL="0" indent="0" algn="ctr">
              <a:lnSpc>
                <a:spcPct val="150000"/>
              </a:lnSpc>
              <a:spcAft>
                <a:spcPts val="800"/>
              </a:spcAft>
              <a:buNone/>
            </a:pPr>
            <a:r>
              <a:rPr lang="it-IT" sz="2400" kern="0" dirty="0">
                <a:effectLst/>
                <a:ea typeface="Times New Roman" panose="02020603050405020304" pitchFamily="18" charset="0"/>
                <a:cs typeface="Times New Roman" panose="02020603050405020304" pitchFamily="18" charset="0"/>
              </a:rPr>
              <a:t>(…) la trasformazione viene ad esser definita, nella più recente produzione dottrinaria, come quell’</a:t>
            </a:r>
            <a:r>
              <a:rPr lang="it-IT" sz="2400" u="sng" kern="0" dirty="0">
                <a:effectLst/>
                <a:ea typeface="Times New Roman" panose="02020603050405020304" pitchFamily="18" charset="0"/>
                <a:cs typeface="Times New Roman" panose="02020603050405020304" pitchFamily="18" charset="0"/>
              </a:rPr>
              <a:t>operazione tramite la quale</a:t>
            </a:r>
            <a:r>
              <a:rPr lang="it-IT" sz="2400" kern="0" dirty="0">
                <a:effectLst/>
                <a:ea typeface="Times New Roman" panose="02020603050405020304" pitchFamily="18" charset="0"/>
                <a:cs typeface="Times New Roman" panose="02020603050405020304" pitchFamily="18" charset="0"/>
              </a:rPr>
              <a:t> si conserva il vincolo di destinazione impresso al patrimonio per l’esercizio dell’attività, applicando quindi il principio di </a:t>
            </a:r>
            <a:r>
              <a:rPr lang="it-IT" sz="2400" u="sng" kern="0" dirty="0">
                <a:effectLst/>
                <a:ea typeface="Times New Roman" panose="02020603050405020304" pitchFamily="18" charset="0"/>
                <a:cs typeface="Times New Roman" panose="02020603050405020304" pitchFamily="18" charset="0"/>
              </a:rPr>
              <a:t>continuità</a:t>
            </a:r>
            <a:r>
              <a:rPr lang="it-IT" sz="2400" kern="0" dirty="0">
                <a:effectLst/>
                <a:ea typeface="Times New Roman" panose="02020603050405020304" pitchFamily="18" charset="0"/>
                <a:cs typeface="Times New Roman" panose="02020603050405020304" pitchFamily="18" charset="0"/>
              </a:rPr>
              <a:t> non al soggetto, ma </a:t>
            </a:r>
            <a:r>
              <a:rPr lang="it-IT" sz="2400" u="sng" kern="0" dirty="0">
                <a:effectLst/>
                <a:ea typeface="Times New Roman" panose="02020603050405020304" pitchFamily="18" charset="0"/>
                <a:cs typeface="Times New Roman" panose="02020603050405020304" pitchFamily="18" charset="0"/>
              </a:rPr>
              <a:t>al patrimonio</a:t>
            </a:r>
            <a:r>
              <a:rPr lang="it-IT" sz="2400" kern="0" dirty="0">
                <a:effectLst/>
                <a:ea typeface="Times New Roman" panose="02020603050405020304" pitchFamily="18" charset="0"/>
                <a:cs typeface="Times New Roman" panose="02020603050405020304" pitchFamily="18" charset="0"/>
              </a:rPr>
              <a:t> (…)</a:t>
            </a:r>
            <a:endParaRPr lang="it-IT" sz="2400" kern="100" dirty="0">
              <a:effectLst/>
              <a:ea typeface="Calibri" panose="020F0502020204030204" pitchFamily="34" charset="0"/>
              <a:cs typeface="Times New Roman" panose="02020603050405020304" pitchFamily="18" charset="0"/>
            </a:endParaRPr>
          </a:p>
          <a:p>
            <a:pPr marL="0" indent="0" algn="ctr">
              <a:lnSpc>
                <a:spcPct val="150000"/>
              </a:lnSpc>
              <a:spcAft>
                <a:spcPts val="800"/>
              </a:spcAft>
              <a:buNone/>
            </a:pPr>
            <a:r>
              <a:rPr lang="it-IT" sz="2400" kern="0" dirty="0">
                <a:effectLst/>
                <a:ea typeface="Times New Roman" panose="02020603050405020304" pitchFamily="18" charset="0"/>
                <a:cs typeface="Times New Roman" panose="02020603050405020304" pitchFamily="18" charset="0"/>
              </a:rPr>
              <a:t>(…) l'elemento unificante di ogni trasformazione è rappresentato dalla scelta della </a:t>
            </a:r>
            <a:r>
              <a:rPr lang="it-IT" sz="2400" u="sng" kern="0" dirty="0">
                <a:effectLst/>
                <a:ea typeface="Times New Roman" panose="02020603050405020304" pitchFamily="18" charset="0"/>
                <a:cs typeface="Times New Roman" panose="02020603050405020304" pitchFamily="18" charset="0"/>
              </a:rPr>
              <a:t>continuità della componente patrimoniale</a:t>
            </a:r>
            <a:r>
              <a:rPr lang="it-IT" sz="2400" kern="0" dirty="0">
                <a:effectLst/>
                <a:ea typeface="Times New Roman" panose="02020603050405020304" pitchFamily="18" charset="0"/>
                <a:cs typeface="Times New Roman" panose="02020603050405020304" pitchFamily="18" charset="0"/>
              </a:rPr>
              <a:t>, anche rispetto a situazioni che, diversamente, imporrebbero l’estinzione dell'ente e la devoluzione del patrimonio ad altro soggetto giuridico.</a:t>
            </a:r>
            <a:r>
              <a:rPr lang="it-IT" sz="2000" kern="0" dirty="0">
                <a:effectLst/>
                <a:ea typeface="Times New Roman" panose="02020603050405020304" pitchFamily="18" charset="0"/>
                <a:cs typeface="Times New Roman" panose="02020603050405020304" pitchFamily="18" charset="0"/>
              </a:rPr>
              <a:t>  </a:t>
            </a:r>
          </a:p>
          <a:p>
            <a:pPr marL="0" indent="0" algn="ctr">
              <a:lnSpc>
                <a:spcPct val="107000"/>
              </a:lnSpc>
              <a:spcAft>
                <a:spcPts val="800"/>
              </a:spcAft>
              <a:buNone/>
            </a:pPr>
            <a:endParaRPr lang="it-IT" sz="1400" kern="0" dirty="0">
              <a:effectLst/>
              <a:ea typeface="Times New Roman" panose="02020603050405020304" pitchFamily="18" charset="0"/>
              <a:cs typeface="Times New Roman" panose="02020603050405020304" pitchFamily="18" charset="0"/>
            </a:endParaRPr>
          </a:p>
          <a:p>
            <a:pPr marL="0" indent="0" algn="ctr">
              <a:lnSpc>
                <a:spcPct val="107000"/>
              </a:lnSpc>
              <a:spcAft>
                <a:spcPts val="800"/>
              </a:spcAft>
              <a:buNone/>
            </a:pPr>
            <a:r>
              <a:rPr lang="it-IT" sz="1700" kern="0" dirty="0">
                <a:effectLst/>
                <a:ea typeface="Times New Roman" panose="02020603050405020304" pitchFamily="18" charset="0"/>
                <a:cs typeface="Times New Roman" panose="02020603050405020304" pitchFamily="18" charset="0"/>
              </a:rPr>
              <a:t>(Studio d’impresa  n. 32-2010/I  «</a:t>
            </a:r>
            <a:r>
              <a:rPr lang="it-IT" sz="1700" b="1" kern="0" dirty="0">
                <a:effectLst/>
                <a:ea typeface="Times New Roman" panose="02020603050405020304" pitchFamily="18" charset="0"/>
                <a:cs typeface="Times New Roman" panose="02020603050405020304" pitchFamily="18" charset="0"/>
              </a:rPr>
              <a:t>LA TRASFORMAZIONE DEGLI ENTI NO PROFIT» </a:t>
            </a:r>
            <a:r>
              <a:rPr lang="it-IT" sz="1700" kern="0" dirty="0">
                <a:effectLst/>
                <a:ea typeface="Times New Roman" panose="02020603050405020304" pitchFamily="18" charset="0"/>
                <a:cs typeface="Times New Roman" panose="02020603050405020304" pitchFamily="18" charset="0"/>
              </a:rPr>
              <a:t>- Ruotolo Antonio)</a:t>
            </a:r>
            <a:endParaRPr lang="it-IT" sz="1700" kern="100" dirty="0">
              <a:effectLst/>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it-IT" sz="2000" kern="100" dirty="0">
              <a:effectLst/>
              <a:ea typeface="Calibri" panose="020F0502020204030204" pitchFamily="34" charset="0"/>
              <a:cs typeface="Times New Roman" panose="02020603050405020304" pitchFamily="18" charset="0"/>
            </a:endParaRPr>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46EC0B95-BE8D-CC5A-F798-2C36DBE10417}"/>
              </a:ext>
            </a:extLst>
          </p:cNvPr>
          <p:cNvSpPr>
            <a:spLocks noGrp="1"/>
          </p:cNvSpPr>
          <p:nvPr>
            <p:ph type="sldNum" sz="quarter" idx="12"/>
          </p:nvPr>
        </p:nvSpPr>
        <p:spPr/>
        <p:txBody>
          <a:bodyPr/>
          <a:lstStyle/>
          <a:p>
            <a:fld id="{CB5F59B9-0A9D-4A6F-A2D0-7071837465A7}" type="slidenum">
              <a:rPr lang="it-IT" smtClean="0"/>
              <a:t>34</a:t>
            </a:fld>
            <a:endParaRPr lang="it-IT"/>
          </a:p>
        </p:txBody>
      </p:sp>
    </p:spTree>
    <p:extLst>
      <p:ext uri="{BB962C8B-B14F-4D97-AF65-F5344CB8AC3E}">
        <p14:creationId xmlns:p14="http://schemas.microsoft.com/office/powerpoint/2010/main" val="378093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rmAutofit/>
          </a:bodyPr>
          <a:lstStyle/>
          <a:p>
            <a:pPr marL="0" indent="0" algn="ctr">
              <a:lnSpc>
                <a:spcPct val="107000"/>
              </a:lnSpc>
              <a:spcAft>
                <a:spcPts val="800"/>
              </a:spcAft>
              <a:buNone/>
            </a:pPr>
            <a:r>
              <a:rPr lang="it-IT" sz="2400" b="1" i="1" kern="0" dirty="0">
                <a:effectLst/>
                <a:latin typeface="Times" panose="02020603050405020304" pitchFamily="18" charset="0"/>
                <a:ea typeface="Times New Roman" panose="02020603050405020304" pitchFamily="18" charset="0"/>
                <a:cs typeface="Times New Roman" panose="02020603050405020304" pitchFamily="18" charset="0"/>
              </a:rPr>
              <a:t>«</a:t>
            </a:r>
            <a:r>
              <a:rPr lang="it-IT" sz="2600" b="1" i="1" kern="0" dirty="0">
                <a:effectLst/>
                <a:latin typeface="Times" panose="02020603050405020304" pitchFamily="18" charset="0"/>
                <a:ea typeface="Times New Roman" panose="02020603050405020304" pitchFamily="18" charset="0"/>
                <a:cs typeface="Times New Roman" panose="02020603050405020304" pitchFamily="18" charset="0"/>
              </a:rPr>
              <a:t>DI COSA PARLIAMO QUANDO PARLIAMO DI TRASFORMAZIONE?</a:t>
            </a:r>
            <a:r>
              <a:rPr lang="it-IT" sz="2400" b="1" i="1" kern="0" dirty="0">
                <a:effectLst/>
                <a:latin typeface="Times" panose="02020603050405020304" pitchFamily="18" charset="0"/>
                <a:ea typeface="Times New Roman" panose="02020603050405020304" pitchFamily="18" charset="0"/>
                <a:cs typeface="Times New Roman" panose="02020603050405020304" pitchFamily="18" charset="0"/>
              </a:rPr>
              <a:t>»</a:t>
            </a:r>
          </a:p>
          <a:p>
            <a:pPr marL="0" indent="0" algn="ctr">
              <a:lnSpc>
                <a:spcPct val="107000"/>
              </a:lnSpc>
              <a:spcAft>
                <a:spcPts val="800"/>
              </a:spcAft>
              <a:buNone/>
            </a:pPr>
            <a:endParaRPr lang="it-IT" sz="3000"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buNone/>
            </a:pPr>
            <a:r>
              <a:rPr lang="it-IT" sz="2400" kern="0" dirty="0">
                <a:effectLst/>
                <a:ea typeface="Times New Roman" panose="02020603050405020304" pitchFamily="18" charset="0"/>
                <a:cs typeface="Times New Roman" panose="02020603050405020304" pitchFamily="18" charset="0"/>
              </a:rPr>
              <a:t>«Già a proposito della trasformazione societaria dopo la riforma del 2003, </a:t>
            </a:r>
          </a:p>
          <a:p>
            <a:pPr marL="0" indent="0" algn="ctr">
              <a:lnSpc>
                <a:spcPct val="150000"/>
              </a:lnSpc>
              <a:spcBef>
                <a:spcPts val="0"/>
              </a:spcBef>
              <a:buNone/>
            </a:pPr>
            <a:r>
              <a:rPr lang="it-IT" sz="2400" kern="0" dirty="0">
                <a:ea typeface="Times New Roman" panose="02020603050405020304" pitchFamily="18" charset="0"/>
                <a:cs typeface="Times New Roman" panose="02020603050405020304" pitchFamily="18" charset="0"/>
              </a:rPr>
              <a:t>la </a:t>
            </a:r>
            <a:r>
              <a:rPr lang="it-IT" sz="2400" kern="0" dirty="0">
                <a:effectLst/>
                <a:ea typeface="Times New Roman" panose="02020603050405020304" pitchFamily="18" charset="0"/>
                <a:cs typeface="Times New Roman" panose="02020603050405020304" pitchFamily="18" charset="0"/>
              </a:rPr>
              <a:t>dottrina parlava di </a:t>
            </a:r>
            <a:r>
              <a:rPr lang="it-IT" sz="2400" i="1" u="sng" kern="0" dirty="0">
                <a:effectLst/>
                <a:ea typeface="Times New Roman" panose="02020603050405020304" pitchFamily="18" charset="0"/>
                <a:cs typeface="Times New Roman" panose="02020603050405020304" pitchFamily="18" charset="0"/>
              </a:rPr>
              <a:t>polivalenza funzionale</a:t>
            </a:r>
            <a:r>
              <a:rPr lang="it-IT" sz="2400" i="1" u="sng" kern="0" dirty="0">
                <a:ea typeface="Times New Roman" panose="02020603050405020304" pitchFamily="18" charset="0"/>
                <a:cs typeface="Times New Roman" panose="02020603050405020304" pitchFamily="18" charset="0"/>
              </a:rPr>
              <a:t>.</a:t>
            </a:r>
          </a:p>
          <a:p>
            <a:pPr marL="0" indent="0" algn="ctr">
              <a:lnSpc>
                <a:spcPct val="150000"/>
              </a:lnSpc>
              <a:spcAft>
                <a:spcPts val="800"/>
              </a:spcAft>
              <a:buNone/>
            </a:pPr>
            <a:endParaRPr lang="it-IT" sz="800"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400" u="sng" kern="0" dirty="0">
                <a:ea typeface="Times New Roman" panose="02020603050405020304" pitchFamily="18" charset="0"/>
                <a:cs typeface="Times New Roman" panose="02020603050405020304" pitchFamily="18" charset="0"/>
              </a:rPr>
              <a:t>U</a:t>
            </a:r>
            <a:r>
              <a:rPr lang="it-IT" sz="2400" u="sng" kern="0" dirty="0">
                <a:effectLst/>
                <a:ea typeface="Times New Roman" panose="02020603050405020304" pitchFamily="18" charset="0"/>
                <a:cs typeface="Times New Roman" panose="02020603050405020304" pitchFamily="18" charset="0"/>
              </a:rPr>
              <a:t>nica costante</a:t>
            </a:r>
            <a:r>
              <a:rPr lang="it-IT" sz="2400" kern="0" dirty="0">
                <a:effectLst/>
                <a:ea typeface="Times New Roman" panose="02020603050405020304" pitchFamily="18" charset="0"/>
                <a:cs typeface="Times New Roman" panose="02020603050405020304" pitchFamily="18" charset="0"/>
              </a:rPr>
              <a:t> </a:t>
            </a:r>
            <a:r>
              <a:rPr lang="it-IT" sz="2400" kern="0" dirty="0">
                <a:effectLst/>
                <a:latin typeface="Calibri" panose="020F0502020204030204" pitchFamily="34" charset="0"/>
                <a:ea typeface="Times New Roman" panose="02020603050405020304" pitchFamily="18" charset="0"/>
                <a:cs typeface="Calibri" panose="020F0502020204030204" pitchFamily="34" charset="0"/>
              </a:rPr>
              <a:t>→ </a:t>
            </a:r>
            <a:r>
              <a:rPr lang="it-IT" sz="2400" kern="0" dirty="0">
                <a:effectLst/>
                <a:ea typeface="Times New Roman" panose="02020603050405020304" pitchFamily="18" charset="0"/>
                <a:cs typeface="Times New Roman" panose="02020603050405020304" pitchFamily="18" charset="0"/>
              </a:rPr>
              <a:t>la </a:t>
            </a:r>
            <a:r>
              <a:rPr lang="it-IT" sz="2400" u="sng" kern="0" dirty="0">
                <a:effectLst/>
                <a:ea typeface="Times New Roman" panose="02020603050405020304" pitchFamily="18" charset="0"/>
                <a:cs typeface="Times New Roman" panose="02020603050405020304" pitchFamily="18" charset="0"/>
              </a:rPr>
              <a:t>continuità patrimoniale</a:t>
            </a:r>
            <a:r>
              <a:rPr lang="it-IT" sz="2400" kern="0" dirty="0">
                <a:effectLst/>
                <a:ea typeface="Times New Roman" panose="02020603050405020304" pitchFamily="18" charset="0"/>
                <a:cs typeface="Times New Roman" panose="02020603050405020304" pitchFamily="18" charset="0"/>
              </a:rPr>
              <a:t>, </a:t>
            </a:r>
          </a:p>
          <a:p>
            <a:pPr marL="0" indent="0" algn="ctr">
              <a:lnSpc>
                <a:spcPct val="150000"/>
              </a:lnSpc>
              <a:spcBef>
                <a:spcPts val="0"/>
              </a:spcBef>
              <a:buNone/>
            </a:pPr>
            <a:r>
              <a:rPr lang="it-IT" sz="2400" kern="0" dirty="0">
                <a:effectLst/>
                <a:ea typeface="Times New Roman" panose="02020603050405020304" pitchFamily="18" charset="0"/>
                <a:cs typeface="Times New Roman" panose="02020603050405020304" pitchFamily="18" charset="0"/>
              </a:rPr>
              <a:t>da intendersi come assenza di novazione soggettiva dei rapporti compendiati </a:t>
            </a:r>
          </a:p>
          <a:p>
            <a:pPr marL="0" indent="0" algn="ctr">
              <a:lnSpc>
                <a:spcPct val="150000"/>
              </a:lnSpc>
              <a:spcBef>
                <a:spcPts val="0"/>
              </a:spcBef>
              <a:buNone/>
            </a:pPr>
            <a:r>
              <a:rPr lang="it-IT" sz="2400" kern="0" dirty="0">
                <a:effectLst/>
                <a:ea typeface="Times New Roman" panose="02020603050405020304" pitchFamily="18" charset="0"/>
                <a:cs typeface="Times New Roman" panose="02020603050405020304" pitchFamily="18" charset="0"/>
              </a:rPr>
              <a:t>in un patrimonio, nonostante l'avvicendarsi di qualificazioni organizzative</a:t>
            </a:r>
            <a:r>
              <a:rPr lang="it-IT" sz="2400" kern="0" dirty="0">
                <a:ea typeface="Times New Roman" panose="02020603050405020304" pitchFamily="18" charset="0"/>
                <a:cs typeface="Times New Roman" panose="02020603050405020304" pitchFamily="18" charset="0"/>
              </a:rPr>
              <a:t> e </a:t>
            </a:r>
            <a:r>
              <a:rPr lang="it-IT" sz="2400" kern="0" dirty="0">
                <a:effectLst/>
                <a:ea typeface="Times New Roman" panose="02020603050405020304" pitchFamily="18" charset="0"/>
                <a:cs typeface="Times New Roman" panose="02020603050405020304" pitchFamily="18" charset="0"/>
              </a:rPr>
              <a:t>funzionali</a:t>
            </a:r>
          </a:p>
          <a:p>
            <a:pPr marL="0" indent="0" algn="ctr">
              <a:lnSpc>
                <a:spcPct val="150000"/>
              </a:lnSpc>
              <a:spcBef>
                <a:spcPts val="0"/>
              </a:spcBef>
              <a:buNone/>
            </a:pPr>
            <a:r>
              <a:rPr lang="it-IT" sz="2400" kern="0" dirty="0">
                <a:ea typeface="Times New Roman" panose="02020603050405020304" pitchFamily="18" charset="0"/>
                <a:cs typeface="Times New Roman" panose="02020603050405020304" pitchFamily="18" charset="0"/>
              </a:rPr>
              <a:t>(… anche </a:t>
            </a:r>
            <a:r>
              <a:rPr lang="it-IT" sz="2400" i="1" kern="0" dirty="0">
                <a:effectLst/>
                <a:ea typeface="Times New Roman" panose="02020603050405020304" pitchFamily="18" charset="0"/>
                <a:cs typeface="Times New Roman" panose="02020603050405020304" pitchFamily="18" charset="0"/>
              </a:rPr>
              <a:t>causalmente eterogenee</a:t>
            </a:r>
            <a:r>
              <a:rPr lang="it-IT" sz="2400" kern="0" dirty="0">
                <a:effectLst/>
                <a:ea typeface="Times New Roman" panose="02020603050405020304" pitchFamily="18" charset="0"/>
                <a:cs typeface="Times New Roman" panose="02020603050405020304" pitchFamily="18" charset="0"/>
              </a:rPr>
              <a:t>) dell'ente che ne è titolare».</a:t>
            </a:r>
            <a:endParaRPr lang="it-IT" sz="2400" kern="100" dirty="0">
              <a:effectLst/>
              <a:ea typeface="Calibri" panose="020F0502020204030204" pitchFamily="34" charset="0"/>
              <a:cs typeface="Times New Roman" panose="02020603050405020304" pitchFamily="18" charset="0"/>
            </a:endParaRPr>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A888CA52-D606-9A41-935C-AB72C32C28DB}"/>
              </a:ext>
            </a:extLst>
          </p:cNvPr>
          <p:cNvSpPr>
            <a:spLocks noGrp="1"/>
          </p:cNvSpPr>
          <p:nvPr>
            <p:ph type="sldNum" sz="quarter" idx="12"/>
          </p:nvPr>
        </p:nvSpPr>
        <p:spPr/>
        <p:txBody>
          <a:bodyPr/>
          <a:lstStyle/>
          <a:p>
            <a:fld id="{CB5F59B9-0A9D-4A6F-A2D0-7071837465A7}" type="slidenum">
              <a:rPr lang="it-IT" smtClean="0"/>
              <a:t>35</a:t>
            </a:fld>
            <a:endParaRPr lang="it-IT"/>
          </a:p>
        </p:txBody>
      </p:sp>
    </p:spTree>
    <p:extLst>
      <p:ext uri="{BB962C8B-B14F-4D97-AF65-F5344CB8AC3E}">
        <p14:creationId xmlns:p14="http://schemas.microsoft.com/office/powerpoint/2010/main" val="789246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19175" y="486561"/>
            <a:ext cx="11140580" cy="5690402"/>
          </a:xfrm>
        </p:spPr>
        <p:txBody>
          <a:bodyPr>
            <a:noAutofit/>
          </a:bodyPr>
          <a:lstStyle/>
          <a:p>
            <a:pPr marL="0" indent="0" algn="ctr">
              <a:lnSpc>
                <a:spcPct val="107000"/>
              </a:lnSpc>
              <a:spcAft>
                <a:spcPts val="800"/>
              </a:spcAft>
              <a:buNone/>
            </a:pPr>
            <a:r>
              <a:rPr lang="it-IT" sz="2400" b="1" kern="0" dirty="0">
                <a:effectLst/>
                <a:ea typeface="Times New Roman" panose="02020603050405020304" pitchFamily="18" charset="0"/>
                <a:cs typeface="Times New Roman" panose="02020603050405020304" pitchFamily="18" charset="0"/>
              </a:rPr>
              <a:t>TRASFORMAZIONE DI ASSOCIAZIONI RICONOSCIUTE E FONDAZIONI</a:t>
            </a:r>
            <a:endParaRPr lang="it-IT" sz="2400" kern="100" dirty="0">
              <a:effectLst/>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it-IT" sz="1800" i="1" kern="0" dirty="0">
                <a:effectLst/>
                <a:ea typeface="Times New Roman" panose="02020603050405020304" pitchFamily="18" charset="0"/>
                <a:cs typeface="Times New Roman" panose="02020603050405020304" pitchFamily="18" charset="0"/>
              </a:rPr>
              <a:t>Studio CNN n.78-2020/I</a:t>
            </a:r>
            <a:r>
              <a:rPr lang="it-IT" sz="1800" kern="0" dirty="0">
                <a:effectLst/>
                <a:ea typeface="Times New Roman" panose="02020603050405020304" pitchFamily="18" charset="0"/>
                <a:cs typeface="Times New Roman" panose="02020603050405020304" pitchFamily="18" charset="0"/>
              </a:rPr>
              <a:t> </a:t>
            </a:r>
            <a:r>
              <a:rPr lang="it-IT" sz="1800" i="1" kern="0" dirty="0">
                <a:ea typeface="Times New Roman" panose="02020603050405020304" pitchFamily="18" charset="0"/>
                <a:cs typeface="Times New Roman" panose="02020603050405020304" pitchFamily="18" charset="0"/>
              </a:rPr>
              <a:t>(</a:t>
            </a:r>
            <a:r>
              <a:rPr lang="it-IT" sz="1800" i="1" kern="0" dirty="0">
                <a:effectLst/>
                <a:ea typeface="Times New Roman" panose="02020603050405020304" pitchFamily="18" charset="0"/>
                <a:cs typeface="Times New Roman" panose="02020603050405020304" pitchFamily="18" charset="0"/>
              </a:rPr>
              <a:t>Francesco </a:t>
            </a:r>
            <a:r>
              <a:rPr lang="it-IT" sz="1800" i="1" kern="0" dirty="0" err="1">
                <a:effectLst/>
                <a:ea typeface="Times New Roman" panose="02020603050405020304" pitchFamily="18" charset="0"/>
                <a:cs typeface="Times New Roman" panose="02020603050405020304" pitchFamily="18" charset="0"/>
              </a:rPr>
              <a:t>Cirianni</a:t>
            </a:r>
            <a:r>
              <a:rPr lang="it-IT" sz="1800" i="1" kern="0" dirty="0">
                <a:effectLst/>
                <a:ea typeface="Times New Roman" panose="02020603050405020304" pitchFamily="18" charset="0"/>
                <a:cs typeface="Times New Roman" panose="02020603050405020304" pitchFamily="18" charset="0"/>
              </a:rPr>
              <a:t>)</a:t>
            </a:r>
            <a:endParaRPr lang="it-IT" sz="1800" kern="100" dirty="0">
              <a:effectLst/>
              <a:ea typeface="Calibri" panose="020F0502020204030204" pitchFamily="34" charset="0"/>
              <a:cs typeface="Times New Roman" panose="02020603050405020304" pitchFamily="18" charset="0"/>
            </a:endParaRPr>
          </a:p>
          <a:p>
            <a:pPr marL="0" indent="0" algn="ctr">
              <a:lnSpc>
                <a:spcPct val="100000"/>
              </a:lnSpc>
              <a:spcBef>
                <a:spcPts val="0"/>
              </a:spcBef>
              <a:buNone/>
            </a:pPr>
            <a:endParaRPr lang="it-IT" sz="800" kern="0" dirty="0">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400" kern="0" dirty="0">
                <a:ea typeface="Times New Roman" panose="02020603050405020304" pitchFamily="18" charset="0"/>
                <a:cs typeface="Times New Roman" panose="02020603050405020304" pitchFamily="18" charset="0"/>
              </a:rPr>
              <a:t>Con </a:t>
            </a:r>
            <a:r>
              <a:rPr lang="it-IT" sz="2400" kern="0" dirty="0">
                <a:effectLst/>
                <a:ea typeface="Times New Roman" panose="02020603050405020304" pitchFamily="18" charset="0"/>
                <a:cs typeface="Times New Roman" panose="02020603050405020304" pitchFamily="18" charset="0"/>
              </a:rPr>
              <a:t>l’art. 42-bis </a:t>
            </a:r>
            <a:r>
              <a:rPr lang="it-IT" sz="2400" kern="0" dirty="0">
                <a:ea typeface="Times New Roman" panose="02020603050405020304" pitchFamily="18" charset="0"/>
                <a:cs typeface="Times New Roman" panose="02020603050405020304" pitchFamily="18" charset="0"/>
              </a:rPr>
              <a:t>s</a:t>
            </a:r>
            <a:r>
              <a:rPr lang="it-IT" sz="2400" kern="0" dirty="0">
                <a:effectLst/>
                <a:ea typeface="Times New Roman" panose="02020603050405020304" pitchFamily="18" charset="0"/>
                <a:cs typeface="Times New Roman" panose="02020603050405020304" pitchFamily="18" charset="0"/>
              </a:rPr>
              <a:t>ono </a:t>
            </a:r>
            <a:r>
              <a:rPr lang="it-IT" sz="2400" u="sng" kern="0" dirty="0">
                <a:ea typeface="Times New Roman" panose="02020603050405020304" pitchFamily="18" charset="0"/>
                <a:cs typeface="Times New Roman" panose="02020603050405020304" pitchFamily="18" charset="0"/>
              </a:rPr>
              <a:t>d</a:t>
            </a:r>
            <a:r>
              <a:rPr lang="it-IT" sz="2400" u="sng" kern="0" dirty="0">
                <a:effectLst/>
                <a:ea typeface="Times New Roman" panose="02020603050405020304" pitchFamily="18" charset="0"/>
                <a:cs typeface="Times New Roman" panose="02020603050405020304" pitchFamily="18" charset="0"/>
              </a:rPr>
              <a:t>efinitivamente sdoganate</a:t>
            </a:r>
            <a:r>
              <a:rPr lang="it-IT" sz="2400" kern="0" dirty="0">
                <a:effectLst/>
                <a:ea typeface="Times New Roman" panose="02020603050405020304" pitchFamily="18" charset="0"/>
                <a:cs typeface="Times New Roman" panose="02020603050405020304" pitchFamily="18" charset="0"/>
              </a:rPr>
              <a:t> le operazioni straordinarie degli enti senza scopo di lucro, consentendo alle stesse di mutare struttura organizzativa </a:t>
            </a:r>
          </a:p>
          <a:p>
            <a:pPr marL="0" indent="0" algn="ctr">
              <a:lnSpc>
                <a:spcPct val="150000"/>
              </a:lnSpc>
              <a:spcBef>
                <a:spcPts val="0"/>
              </a:spcBef>
              <a:buNone/>
            </a:pPr>
            <a:r>
              <a:rPr lang="it-IT" sz="2400" kern="0" dirty="0">
                <a:effectLst/>
                <a:ea typeface="Times New Roman" panose="02020603050405020304" pitchFamily="18" charset="0"/>
                <a:cs typeface="Times New Roman" panose="02020603050405020304" pitchFamily="18" charset="0"/>
              </a:rPr>
              <a:t>in regime di continuità patrimoniale. </a:t>
            </a:r>
          </a:p>
          <a:p>
            <a:pPr marL="0" indent="0" algn="ctr">
              <a:lnSpc>
                <a:spcPct val="150000"/>
              </a:lnSpc>
              <a:spcBef>
                <a:spcPts val="0"/>
              </a:spcBef>
              <a:buNone/>
            </a:pPr>
            <a:endParaRPr lang="it-IT" sz="1800"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400" kern="0" dirty="0">
                <a:ea typeface="Times New Roman" panose="02020603050405020304" pitchFamily="18" charset="0"/>
                <a:cs typeface="Times New Roman" panose="02020603050405020304" pitchFamily="18" charset="0"/>
              </a:rPr>
              <a:t>L</a:t>
            </a:r>
            <a:r>
              <a:rPr lang="it-IT" sz="2400" kern="0" dirty="0">
                <a:effectLst/>
                <a:ea typeface="Times New Roman" panose="02020603050405020304" pitchFamily="18" charset="0"/>
                <a:cs typeface="Times New Roman" panose="02020603050405020304" pitchFamily="18" charset="0"/>
              </a:rPr>
              <a:t>'art. 42-bis </a:t>
            </a:r>
            <a:r>
              <a:rPr lang="it-IT" sz="2400" u="sng" kern="0" dirty="0">
                <a:effectLst/>
                <a:ea typeface="Times New Roman" panose="02020603050405020304" pitchFamily="18" charset="0"/>
                <a:cs typeface="Times New Roman" panose="02020603050405020304" pitchFamily="18" charset="0"/>
              </a:rPr>
              <a:t>riguarda solo</a:t>
            </a:r>
            <a:r>
              <a:rPr lang="it-IT" sz="2400" kern="0" dirty="0">
                <a:effectLst/>
                <a:ea typeface="Times New Roman" panose="02020603050405020304" pitchFamily="18" charset="0"/>
                <a:cs typeface="Times New Roman" panose="02020603050405020304" pitchFamily="18" charset="0"/>
              </a:rPr>
              <a:t> le reciproche trasformazioni tra associazioni e fondazioni </a:t>
            </a:r>
            <a:r>
              <a:rPr lang="it-IT" sz="2400" kern="0" dirty="0">
                <a:effectLst/>
                <a:latin typeface="Calibri" panose="020F0502020204030204" pitchFamily="34" charset="0"/>
                <a:ea typeface="Times New Roman" panose="02020603050405020304" pitchFamily="18" charset="0"/>
                <a:cs typeface="Calibri" panose="020F0502020204030204" pitchFamily="34" charset="0"/>
              </a:rPr>
              <a:t>→ TRASFORMAZIONI OMOGENEE: E’ MANTENUTA L’ASSENZA DELLO SCOPO DI LUCRO.</a:t>
            </a:r>
            <a:endParaRPr lang="it-IT" sz="2400"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400" kern="0" dirty="0">
                <a:ea typeface="Times New Roman" panose="02020603050405020304" pitchFamily="18" charset="0"/>
                <a:cs typeface="Times New Roman" panose="02020603050405020304" pitchFamily="18" charset="0"/>
              </a:rPr>
              <a:t>E</a:t>
            </a:r>
            <a:r>
              <a:rPr lang="it-IT" sz="2400" kern="0" dirty="0">
                <a:effectLst/>
                <a:ea typeface="Times New Roman" panose="02020603050405020304" pitchFamily="18" charset="0"/>
                <a:cs typeface="Times New Roman" panose="02020603050405020304" pitchFamily="18" charset="0"/>
              </a:rPr>
              <a:t>scluse le operazioni in cui l'ente di arrivo/di partenza sia una società, disciplinate dalle norme in tema di </a:t>
            </a:r>
            <a:r>
              <a:rPr lang="it-IT" sz="2400" i="1" kern="0" dirty="0">
                <a:effectLst/>
                <a:ea typeface="Times New Roman" panose="02020603050405020304" pitchFamily="18" charset="0"/>
                <a:cs typeface="Times New Roman" panose="02020603050405020304" pitchFamily="18" charset="0"/>
              </a:rPr>
              <a:t>trasformazione eterogenea</a:t>
            </a:r>
            <a:r>
              <a:rPr lang="it-IT" sz="2400" kern="0" dirty="0">
                <a:ea typeface="Times New Roman" panose="02020603050405020304" pitchFamily="18" charset="0"/>
                <a:cs typeface="Times New Roman" panose="02020603050405020304" pitchFamily="18" charset="0"/>
              </a:rPr>
              <a:t> (2500 </a:t>
            </a:r>
            <a:r>
              <a:rPr lang="it-IT" sz="2400" kern="0" dirty="0" err="1">
                <a:ea typeface="Times New Roman" panose="02020603050405020304" pitchFamily="18" charset="0"/>
                <a:cs typeface="Times New Roman" panose="02020603050405020304" pitchFamily="18" charset="0"/>
              </a:rPr>
              <a:t>septies</a:t>
            </a:r>
            <a:r>
              <a:rPr lang="it-IT" sz="2400" kern="0" dirty="0">
                <a:ea typeface="Times New Roman" panose="02020603050405020304" pitchFamily="18" charset="0"/>
                <a:cs typeface="Times New Roman" panose="02020603050405020304" pitchFamily="18" charset="0"/>
              </a:rPr>
              <a:t> e </a:t>
            </a:r>
            <a:r>
              <a:rPr lang="it-IT" sz="2400" kern="0" dirty="0" err="1">
                <a:ea typeface="Times New Roman" panose="02020603050405020304" pitchFamily="18" charset="0"/>
                <a:cs typeface="Times New Roman" panose="02020603050405020304" pitchFamily="18" charset="0"/>
              </a:rPr>
              <a:t>octies</a:t>
            </a:r>
            <a:r>
              <a:rPr lang="it-IT" sz="2400" kern="0" dirty="0">
                <a:ea typeface="Times New Roman" panose="02020603050405020304" pitchFamily="18" charset="0"/>
                <a:cs typeface="Times New Roman" panose="02020603050405020304" pitchFamily="18" charset="0"/>
              </a:rPr>
              <a:t> c.c.)</a:t>
            </a:r>
            <a:endParaRPr lang="it-IT" sz="2400" kern="100" dirty="0">
              <a:effectLst/>
              <a:ea typeface="Calibri" panose="020F0502020204030204" pitchFamily="34" charset="0"/>
              <a:cs typeface="Times New Roman" panose="02020603050405020304" pitchFamily="18" charset="0"/>
            </a:endParaRPr>
          </a:p>
          <a:p>
            <a:pPr marL="0" indent="0" algn="ctr">
              <a:lnSpc>
                <a:spcPct val="150000"/>
              </a:lnSpc>
              <a:spcAft>
                <a:spcPts val="800"/>
              </a:spcAft>
              <a:buNone/>
            </a:pPr>
            <a:endParaRPr lang="it-IT" sz="2400" kern="100" dirty="0">
              <a:effectLst/>
              <a:ea typeface="Calibri" panose="020F0502020204030204" pitchFamily="34" charset="0"/>
              <a:cs typeface="Times New Roman" panose="02020603050405020304" pitchFamily="18" charset="0"/>
            </a:endParaRPr>
          </a:p>
          <a:p>
            <a:pPr marL="0" indent="0" algn="ctr">
              <a:lnSpc>
                <a:spcPct val="107000"/>
              </a:lnSpc>
              <a:spcAft>
                <a:spcPts val="800"/>
              </a:spcAft>
              <a:buNone/>
            </a:pPr>
            <a:br>
              <a:rPr lang="it-IT" sz="2400" kern="0" dirty="0">
                <a:effectLst/>
                <a:ea typeface="Times New Roman" panose="02020603050405020304" pitchFamily="18" charset="0"/>
                <a:cs typeface="Times New Roman" panose="02020603050405020304" pitchFamily="18" charset="0"/>
              </a:rPr>
            </a:br>
            <a:endParaRPr lang="it-IT" sz="2400" dirty="0"/>
          </a:p>
          <a:p>
            <a:pPr marL="0" indent="0" algn="ctr">
              <a:buNone/>
            </a:pPr>
            <a:endParaRPr lang="it-IT" sz="2400"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FCD86288-7650-2505-2734-69A53AB69425}"/>
              </a:ext>
            </a:extLst>
          </p:cNvPr>
          <p:cNvSpPr>
            <a:spLocks noGrp="1"/>
          </p:cNvSpPr>
          <p:nvPr>
            <p:ph type="sldNum" sz="quarter" idx="12"/>
          </p:nvPr>
        </p:nvSpPr>
        <p:spPr/>
        <p:txBody>
          <a:bodyPr/>
          <a:lstStyle/>
          <a:p>
            <a:fld id="{CB5F59B9-0A9D-4A6F-A2D0-7071837465A7}" type="slidenum">
              <a:rPr lang="it-IT" smtClean="0"/>
              <a:t>4</a:t>
            </a:fld>
            <a:endParaRPr lang="it-IT"/>
          </a:p>
        </p:txBody>
      </p:sp>
    </p:spTree>
    <p:extLst>
      <p:ext uri="{BB962C8B-B14F-4D97-AF65-F5344CB8AC3E}">
        <p14:creationId xmlns:p14="http://schemas.microsoft.com/office/powerpoint/2010/main" val="3042422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blinds(horizontal)">
                                      <p:cBhvr>
                                        <p:cTn id="7" dur="500"/>
                                        <p:tgtEl>
                                          <p:spTgt spid="3">
                                            <p:txEl>
                                              <p:pRg st="6" end="6"/>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blinds(horizontal)">
                                      <p:cBhvr>
                                        <p:cTn id="1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Autofit/>
          </a:bodyPr>
          <a:lstStyle/>
          <a:p>
            <a:pPr marL="0" indent="0" algn="ctr">
              <a:lnSpc>
                <a:spcPct val="160000"/>
              </a:lnSpc>
              <a:spcBef>
                <a:spcPts val="0"/>
              </a:spcBef>
              <a:spcAft>
                <a:spcPts val="800"/>
              </a:spcAft>
              <a:buNone/>
            </a:pPr>
            <a:r>
              <a:rPr lang="it-IT" sz="2400" b="1" kern="0" dirty="0">
                <a:effectLst/>
                <a:ea typeface="Times New Roman" panose="02020603050405020304" pitchFamily="18" charset="0"/>
                <a:cs typeface="Times New Roman" panose="02020603050405020304" pitchFamily="18" charset="0"/>
              </a:rPr>
              <a:t>PASSAGGIO </a:t>
            </a:r>
            <a:r>
              <a:rPr lang="it-IT" sz="2400" b="1" u="sng" kern="0" dirty="0">
                <a:effectLst/>
                <a:ea typeface="Times New Roman" panose="02020603050405020304" pitchFamily="18" charset="0"/>
                <a:cs typeface="Times New Roman" panose="02020603050405020304" pitchFamily="18" charset="0"/>
              </a:rPr>
              <a:t>ASSOCIAZIONE</a:t>
            </a:r>
            <a:r>
              <a:rPr lang="it-IT" sz="2400" b="1" kern="0" dirty="0">
                <a:effectLst/>
                <a:ea typeface="Times New Roman" panose="02020603050405020304" pitchFamily="18" charset="0"/>
                <a:cs typeface="Times New Roman" panose="02020603050405020304" pitchFamily="18" charset="0"/>
              </a:rPr>
              <a:t> NON ETS </a:t>
            </a:r>
            <a:r>
              <a:rPr lang="it-IT" sz="2400" b="1" kern="0" dirty="0">
                <a:ea typeface="Times New Roman" panose="02020603050405020304" pitchFamily="18" charset="0"/>
                <a:cs typeface="Times New Roman" panose="02020603050405020304" pitchFamily="18" charset="0"/>
                <a:sym typeface="Symbol" panose="05050102010706020507" pitchFamily="18" charset="2"/>
              </a:rPr>
              <a:t>↔</a:t>
            </a:r>
            <a:r>
              <a:rPr lang="it-IT" sz="2400" b="1" kern="0" dirty="0">
                <a:effectLst/>
                <a:ea typeface="Times New Roman" panose="02020603050405020304" pitchFamily="18" charset="0"/>
                <a:cs typeface="Times New Roman" panose="02020603050405020304" pitchFamily="18" charset="0"/>
              </a:rPr>
              <a:t> </a:t>
            </a:r>
            <a:r>
              <a:rPr lang="it-IT" sz="2400" b="1" u="sng" kern="0" dirty="0">
                <a:effectLst/>
                <a:ea typeface="Times New Roman" panose="02020603050405020304" pitchFamily="18" charset="0"/>
                <a:cs typeface="Times New Roman" panose="02020603050405020304" pitchFamily="18" charset="0"/>
              </a:rPr>
              <a:t>ASSOCIAZIONE</a:t>
            </a:r>
            <a:r>
              <a:rPr lang="it-IT" sz="2400" b="1" kern="0" dirty="0">
                <a:effectLst/>
                <a:ea typeface="Times New Roman" panose="02020603050405020304" pitchFamily="18" charset="0"/>
                <a:cs typeface="Times New Roman" panose="02020603050405020304" pitchFamily="18" charset="0"/>
              </a:rPr>
              <a:t> ETS</a:t>
            </a:r>
          </a:p>
          <a:p>
            <a:pPr marL="0" indent="0" algn="ctr">
              <a:lnSpc>
                <a:spcPct val="160000"/>
              </a:lnSpc>
              <a:spcBef>
                <a:spcPts val="0"/>
              </a:spcBef>
              <a:spcAft>
                <a:spcPts val="800"/>
              </a:spcAft>
              <a:buNone/>
            </a:pPr>
            <a:endParaRPr lang="it-IT" sz="800" b="1"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spcAft>
                <a:spcPts val="800"/>
              </a:spcAft>
              <a:buNone/>
            </a:pPr>
            <a:endParaRPr lang="it-IT" sz="2400" kern="0" dirty="0">
              <a:effectLst/>
              <a:ea typeface="Times New Roman" panose="02020603050405020304" pitchFamily="18" charset="0"/>
              <a:cs typeface="Calibri" panose="020F0502020204030204" pitchFamily="34" charset="0"/>
            </a:endParaRPr>
          </a:p>
          <a:p>
            <a:pPr marL="0" indent="0" algn="ctr">
              <a:lnSpc>
                <a:spcPct val="150000"/>
              </a:lnSpc>
              <a:spcBef>
                <a:spcPts val="0"/>
              </a:spcBef>
              <a:spcAft>
                <a:spcPts val="800"/>
              </a:spcAft>
              <a:buNone/>
            </a:pPr>
            <a:r>
              <a:rPr lang="it-IT" sz="2400" kern="0" dirty="0">
                <a:effectLst/>
                <a:ea typeface="Times New Roman" panose="02020603050405020304" pitchFamily="18" charset="0"/>
                <a:cs typeface="Calibri" panose="020F0502020204030204" pitchFamily="34" charset="0"/>
              </a:rPr>
              <a:t>Gli ETS non costituiscono figure tipologicamente diverse da quelle del Libro I c.c., </a:t>
            </a:r>
          </a:p>
          <a:p>
            <a:pPr marL="0" indent="0" algn="ctr">
              <a:lnSpc>
                <a:spcPct val="150000"/>
              </a:lnSpc>
              <a:spcBef>
                <a:spcPts val="0"/>
              </a:spcBef>
              <a:spcAft>
                <a:spcPts val="800"/>
              </a:spcAft>
              <a:buNone/>
            </a:pPr>
            <a:r>
              <a:rPr lang="it-IT" sz="2400" kern="0" dirty="0">
                <a:effectLst/>
                <a:ea typeface="Times New Roman" panose="02020603050405020304" pitchFamily="18" charset="0"/>
                <a:cs typeface="Calibri" panose="020F0502020204030204" pitchFamily="34" charset="0"/>
              </a:rPr>
              <a:t>ma semplici qualificazioni.</a:t>
            </a:r>
            <a:endParaRPr lang="it-IT" sz="2400" b="1"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spcAft>
                <a:spcPts val="800"/>
              </a:spcAft>
              <a:buNone/>
            </a:pPr>
            <a:r>
              <a:rPr lang="it-IT" sz="2400" kern="0" dirty="0">
                <a:effectLst/>
                <a:ea typeface="Times New Roman" panose="02020603050405020304" pitchFamily="18" charset="0"/>
                <a:cs typeface="Times New Roman" panose="02020603050405020304" pitchFamily="18" charset="0"/>
              </a:rPr>
              <a:t>L'assunzione della qualifica ETS non comporta, di per sé, trasformazione</a:t>
            </a:r>
            <a:r>
              <a:rPr lang="it-IT" sz="2400" kern="0" dirty="0">
                <a:ea typeface="Times New Roman" panose="02020603050405020304" pitchFamily="18" charset="0"/>
                <a:cs typeface="Times New Roman" panose="02020603050405020304" pitchFamily="18" charset="0"/>
              </a:rPr>
              <a:t>,</a:t>
            </a:r>
            <a:endParaRPr lang="it-IT" sz="2400"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spcAft>
                <a:spcPts val="800"/>
              </a:spcAft>
              <a:buNone/>
            </a:pPr>
            <a:r>
              <a:rPr lang="it-IT" sz="2400" kern="0" dirty="0">
                <a:effectLst/>
                <a:ea typeface="Times New Roman" panose="02020603050405020304" pitchFamily="18" charset="0"/>
                <a:cs typeface="Times New Roman" panose="02020603050405020304" pitchFamily="18" charset="0"/>
              </a:rPr>
              <a:t>ma solo l'assoggettamento a regole diverse per il futuro </a:t>
            </a:r>
            <a:r>
              <a:rPr lang="it-IT" sz="2400" kern="0" dirty="0">
                <a:effectLst/>
                <a:latin typeface="Calibri" panose="020F0502020204030204" pitchFamily="34" charset="0"/>
                <a:ea typeface="Times New Roman" panose="02020603050405020304" pitchFamily="18" charset="0"/>
                <a:cs typeface="Calibri" panose="020F0502020204030204" pitchFamily="34" charset="0"/>
              </a:rPr>
              <a:t>→ CTS</a:t>
            </a:r>
            <a:endParaRPr lang="it-IT" sz="2400"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spcAft>
                <a:spcPts val="800"/>
              </a:spcAft>
              <a:buNone/>
            </a:pPr>
            <a:endParaRPr lang="it-IT" sz="800" kern="0" dirty="0">
              <a:effectLst/>
              <a:ea typeface="Times New Roman" panose="02020603050405020304" pitchFamily="18" charset="0"/>
              <a:cs typeface="Times New Roman" panose="02020603050405020304" pitchFamily="18" charset="0"/>
            </a:endParaRPr>
          </a:p>
          <a:p>
            <a:pPr marL="0" indent="0" algn="ctr">
              <a:lnSpc>
                <a:spcPct val="160000"/>
              </a:lnSpc>
              <a:spcBef>
                <a:spcPts val="0"/>
              </a:spcBef>
              <a:spcAft>
                <a:spcPts val="800"/>
              </a:spcAft>
              <a:buNone/>
            </a:pPr>
            <a:endParaRPr lang="it-IT" sz="2000" kern="100" dirty="0">
              <a:effectLst/>
              <a:ea typeface="Calibri" panose="020F0502020204030204" pitchFamily="34" charset="0"/>
              <a:cs typeface="Times New Roman" panose="02020603050405020304" pitchFamily="18" charset="0"/>
            </a:endParaRPr>
          </a:p>
          <a:p>
            <a:pPr marL="0" indent="0" algn="ctr">
              <a:lnSpc>
                <a:spcPct val="160000"/>
              </a:lnSpc>
              <a:spcBef>
                <a:spcPts val="0"/>
              </a:spcBef>
              <a:spcAft>
                <a:spcPts val="800"/>
              </a:spcAft>
              <a:buNone/>
            </a:pPr>
            <a:endParaRPr lang="it-IT" sz="2000" kern="100" dirty="0">
              <a:effectLst/>
              <a:ea typeface="Calibri" panose="020F0502020204030204" pitchFamily="34" charset="0"/>
              <a:cs typeface="Times New Roman" panose="02020603050405020304" pitchFamily="18" charset="0"/>
            </a:endParaRPr>
          </a:p>
          <a:p>
            <a:pPr marL="0" indent="0" algn="just">
              <a:lnSpc>
                <a:spcPct val="160000"/>
              </a:lnSpc>
              <a:spcBef>
                <a:spcPts val="0"/>
              </a:spcBef>
              <a:buNone/>
            </a:pPr>
            <a:endParaRPr lang="it-IT" sz="2000" dirty="0">
              <a:effectLst/>
              <a:ea typeface="Times New Roman" panose="02020603050405020304" pitchFamily="18" charset="0"/>
            </a:endParaRPr>
          </a:p>
          <a:p>
            <a:pPr marL="0" indent="0" algn="just">
              <a:lnSpc>
                <a:spcPct val="160000"/>
              </a:lnSpc>
              <a:spcBef>
                <a:spcPts val="0"/>
              </a:spcBef>
              <a:buNone/>
            </a:pPr>
            <a:endParaRPr lang="it-IT" sz="2000" dirty="0">
              <a:effectLst/>
              <a:ea typeface="Times New Roman" panose="02020603050405020304" pitchFamily="18" charset="0"/>
            </a:endParaRPr>
          </a:p>
          <a:p>
            <a:pPr marL="0" indent="0" algn="ctr">
              <a:lnSpc>
                <a:spcPct val="160000"/>
              </a:lnSpc>
              <a:spcBef>
                <a:spcPts val="0"/>
              </a:spcBef>
              <a:buNone/>
            </a:pPr>
            <a:endParaRPr lang="it-IT" sz="2000"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837B9891-261D-4885-AFCD-EAC45B0768D5}"/>
              </a:ext>
            </a:extLst>
          </p:cNvPr>
          <p:cNvSpPr>
            <a:spLocks noGrp="1"/>
          </p:cNvSpPr>
          <p:nvPr>
            <p:ph type="sldNum" sz="quarter" idx="12"/>
          </p:nvPr>
        </p:nvSpPr>
        <p:spPr/>
        <p:txBody>
          <a:bodyPr/>
          <a:lstStyle/>
          <a:p>
            <a:fld id="{CB5F59B9-0A9D-4A6F-A2D0-7071837465A7}" type="slidenum">
              <a:rPr lang="it-IT" smtClean="0"/>
              <a:t>5</a:t>
            </a:fld>
            <a:endParaRPr lang="it-IT"/>
          </a:p>
        </p:txBody>
      </p:sp>
    </p:spTree>
    <p:extLst>
      <p:ext uri="{BB962C8B-B14F-4D97-AF65-F5344CB8AC3E}">
        <p14:creationId xmlns:p14="http://schemas.microsoft.com/office/powerpoint/2010/main" val="2788874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Autofit/>
          </a:bodyPr>
          <a:lstStyle/>
          <a:p>
            <a:pPr marL="0" indent="0" algn="ctr">
              <a:lnSpc>
                <a:spcPct val="107000"/>
              </a:lnSpc>
              <a:spcAft>
                <a:spcPts val="800"/>
              </a:spcAft>
              <a:buNone/>
            </a:pPr>
            <a:r>
              <a:rPr lang="it-IT" sz="2400" b="1" kern="0" dirty="0">
                <a:effectLst/>
                <a:ea typeface="Times New Roman" panose="02020603050405020304" pitchFamily="18" charset="0"/>
                <a:cs typeface="Times New Roman" panose="02020603050405020304" pitchFamily="18" charset="0"/>
              </a:rPr>
              <a:t>ENTE SENZA SCOPO DI LUCRO CHE PERDE DELLA QUALIFICA DI ETS</a:t>
            </a:r>
          </a:p>
          <a:p>
            <a:pPr marL="0" indent="0" algn="ctr">
              <a:lnSpc>
                <a:spcPct val="107000"/>
              </a:lnSpc>
              <a:spcAft>
                <a:spcPts val="800"/>
              </a:spcAft>
              <a:buNone/>
            </a:pPr>
            <a:endParaRPr lang="it-IT" sz="800" kern="100" dirty="0">
              <a:effectLst/>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it-IT" sz="2200" kern="0" dirty="0">
              <a:effectLst/>
              <a:ea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L’art. 50 del CTS pone un principio di carattere generale:</a:t>
            </a:r>
            <a:br>
              <a:rPr lang="it-IT" sz="2200" kern="0" dirty="0">
                <a:effectLst/>
                <a:ea typeface="Times New Roman" panose="02020603050405020304" pitchFamily="18" charset="0"/>
                <a:cs typeface="Times New Roman" panose="02020603050405020304" pitchFamily="18" charset="0"/>
              </a:rPr>
            </a:br>
            <a:r>
              <a:rPr lang="it-IT" sz="2200" kern="0" dirty="0">
                <a:effectLst/>
                <a:ea typeface="Times New Roman" panose="02020603050405020304" pitchFamily="18" charset="0"/>
                <a:cs typeface="Times New Roman" panose="02020603050405020304" pitchFamily="18" charset="0"/>
              </a:rPr>
              <a:t>- c. 1</a:t>
            </a:r>
            <a:r>
              <a:rPr lang="it-IT" sz="2200" kern="0" dirty="0">
                <a:ea typeface="Times New Roman" panose="02020603050405020304" pitchFamily="18" charset="0"/>
                <a:cs typeface="Times New Roman" panose="02020603050405020304" pitchFamily="18" charset="0"/>
              </a:rPr>
              <a:t>: «la cancellazione di un ente dal RUN avviene (…) per </a:t>
            </a:r>
            <a:r>
              <a:rPr lang="it-IT" sz="2200" i="1" kern="0" dirty="0">
                <a:effectLst/>
                <a:ea typeface="Times New Roman" panose="02020603050405020304" pitchFamily="18" charset="0"/>
                <a:cs typeface="Times New Roman" panose="02020603050405020304" pitchFamily="18" charset="0"/>
              </a:rPr>
              <a:t>carenza dei requisiti necessari per la permanenza nel registro</a:t>
            </a:r>
            <a:r>
              <a:rPr lang="it-IT" sz="2200" kern="0" dirty="0">
                <a:effectLst/>
                <a:ea typeface="Times New Roman" panose="02020603050405020304" pitchFamily="18" charset="0"/>
                <a:cs typeface="Times New Roman" panose="02020603050405020304" pitchFamily="18" charset="0"/>
              </a:rPr>
              <a:t>;</a:t>
            </a:r>
            <a:endParaRPr lang="it-IT" sz="2200" kern="100" dirty="0">
              <a:effectLst/>
              <a:ea typeface="Calibri" panose="020F0502020204030204" pitchFamily="34" charset="0"/>
              <a:cs typeface="Times New Roman" panose="02020603050405020304" pitchFamily="18" charset="0"/>
            </a:endParaRPr>
          </a:p>
          <a:p>
            <a:pPr marL="0" indent="0" algn="just">
              <a:lnSpc>
                <a:spcPct val="150000"/>
              </a:lnSpc>
              <a:spcBef>
                <a:spcPts val="0"/>
              </a:spcBef>
              <a:buNone/>
            </a:pPr>
            <a:r>
              <a:rPr lang="it-IT" sz="2200" kern="0" dirty="0">
                <a:effectLst/>
                <a:ea typeface="Times New Roman" panose="02020603050405020304" pitchFamily="18" charset="0"/>
                <a:cs typeface="Times New Roman" panose="02020603050405020304" pitchFamily="18" charset="0"/>
              </a:rPr>
              <a:t>- c. 2: «</a:t>
            </a:r>
            <a:r>
              <a:rPr lang="it-IT" sz="2200" i="1" kern="0" dirty="0">
                <a:effectLst/>
                <a:ea typeface="Times New Roman" panose="02020603050405020304" pitchFamily="18" charset="0"/>
                <a:cs typeface="Times New Roman" panose="02020603050405020304" pitchFamily="18" charset="0"/>
              </a:rPr>
              <a:t>L'ente cancellato dal RUNTS per mancanza dei requisiti che </a:t>
            </a:r>
            <a:r>
              <a:rPr lang="it-IT" sz="2200" i="1" u="sng" kern="0" dirty="0">
                <a:effectLst/>
                <a:ea typeface="Times New Roman" panose="02020603050405020304" pitchFamily="18" charset="0"/>
                <a:cs typeface="Times New Roman" panose="02020603050405020304" pitchFamily="18" charset="0"/>
              </a:rPr>
              <a:t>vuole continuare a operare ai sensi del c.c.</a:t>
            </a:r>
            <a:r>
              <a:rPr lang="it-IT" sz="2200" i="1" kern="0" dirty="0">
                <a:effectLst/>
                <a:ea typeface="Times New Roman" panose="02020603050405020304" pitchFamily="18" charset="0"/>
                <a:cs typeface="Times New Roman" panose="02020603050405020304" pitchFamily="18" charset="0"/>
              </a:rPr>
              <a:t> deve preventivamente devolvere il proprio patrimonio ex art. 9, limitatamente all'incremento patrimoniale realizzato negli esercizi in cui è stato iscritto nel RUNTS</a:t>
            </a:r>
            <a:r>
              <a:rPr lang="it-IT" sz="2200" i="1" kern="0" dirty="0">
                <a:ea typeface="Times New Roman" panose="02020603050405020304" pitchFamily="18" charset="0"/>
                <a:cs typeface="Times New Roman" panose="02020603050405020304" pitchFamily="18" charset="0"/>
              </a:rPr>
              <a:t>».</a:t>
            </a:r>
            <a:endParaRPr lang="it-IT" sz="2200" kern="100" dirty="0">
              <a:effectLst/>
              <a:ea typeface="Calibri" panose="020F0502020204030204" pitchFamily="34" charset="0"/>
              <a:cs typeface="Times New Roman" panose="02020603050405020304" pitchFamily="18" charset="0"/>
            </a:endParaRPr>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98A68939-4BBD-7F5F-DE17-6703ADA94B17}"/>
              </a:ext>
            </a:extLst>
          </p:cNvPr>
          <p:cNvSpPr>
            <a:spLocks noGrp="1"/>
          </p:cNvSpPr>
          <p:nvPr>
            <p:ph type="sldNum" sz="quarter" idx="12"/>
          </p:nvPr>
        </p:nvSpPr>
        <p:spPr/>
        <p:txBody>
          <a:bodyPr/>
          <a:lstStyle/>
          <a:p>
            <a:fld id="{CB5F59B9-0A9D-4A6F-A2D0-7071837465A7}" type="slidenum">
              <a:rPr lang="it-IT" smtClean="0"/>
              <a:t>6</a:t>
            </a:fld>
            <a:endParaRPr lang="it-IT"/>
          </a:p>
        </p:txBody>
      </p:sp>
    </p:spTree>
    <p:extLst>
      <p:ext uri="{BB962C8B-B14F-4D97-AF65-F5344CB8AC3E}">
        <p14:creationId xmlns:p14="http://schemas.microsoft.com/office/powerpoint/2010/main" val="3058629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Autofit/>
          </a:bodyPr>
          <a:lstStyle/>
          <a:p>
            <a:pPr marL="0" indent="0" algn="ctr">
              <a:lnSpc>
                <a:spcPct val="150000"/>
              </a:lnSpc>
              <a:buNone/>
            </a:pPr>
            <a:r>
              <a:rPr lang="it-IT" sz="2400" b="1" dirty="0"/>
              <a:t>PASSAGGIO DA ASSOCIAZIONE NON RICONOSCIUTA </a:t>
            </a:r>
            <a:r>
              <a:rPr lang="it-IT" sz="2400" b="1" dirty="0">
                <a:cs typeface="Calibri" panose="020F0502020204030204" pitchFamily="34" charset="0"/>
              </a:rPr>
              <a:t>↔ </a:t>
            </a:r>
            <a:r>
              <a:rPr lang="it-IT" sz="2400" b="1" dirty="0"/>
              <a:t>RICONOSCIUTA (ETS)</a:t>
            </a:r>
          </a:p>
          <a:p>
            <a:pPr marL="0" indent="0" algn="ctr">
              <a:lnSpc>
                <a:spcPct val="150000"/>
              </a:lnSpc>
              <a:buNone/>
            </a:pPr>
            <a:endParaRPr lang="it-IT" sz="2400" dirty="0">
              <a:solidFill>
                <a:srgbClr val="3F3F3F"/>
              </a:solidFill>
              <a:effectLst/>
              <a:ea typeface="Times New Roman" panose="02020603050405020304" pitchFamily="18" charset="0"/>
            </a:endParaRPr>
          </a:p>
          <a:p>
            <a:pPr marL="0" indent="0" algn="ctr">
              <a:lnSpc>
                <a:spcPct val="150000"/>
              </a:lnSpc>
              <a:spcBef>
                <a:spcPts val="0"/>
              </a:spcBef>
              <a:spcAft>
                <a:spcPts val="800"/>
              </a:spcAft>
              <a:buNone/>
            </a:pPr>
            <a:r>
              <a:rPr lang="it-IT" sz="2200" dirty="0">
                <a:solidFill>
                  <a:srgbClr val="3F3F3F"/>
                </a:solidFill>
                <a:effectLst/>
                <a:ea typeface="Times New Roman" panose="02020603050405020304" pitchFamily="18" charset="0"/>
              </a:rPr>
              <a:t>Alcuni hanno interpretano l’espressione «</a:t>
            </a:r>
            <a:r>
              <a:rPr lang="it-IT" sz="2200" i="1" kern="0" dirty="0">
                <a:solidFill>
                  <a:srgbClr val="19191A"/>
                </a:solidFill>
                <a:effectLst/>
                <a:ea typeface="Times New Roman" panose="02020603050405020304" pitchFamily="18" charset="0"/>
                <a:cs typeface="Calibri" panose="020F0502020204030204" pitchFamily="34" charset="0"/>
              </a:rPr>
              <a:t>associazioni riconosciute e non riconosciute</a:t>
            </a:r>
            <a:r>
              <a:rPr lang="it-IT" sz="2200" kern="0" dirty="0">
                <a:solidFill>
                  <a:srgbClr val="19191A"/>
                </a:solidFill>
                <a:effectLst/>
                <a:ea typeface="Times New Roman" panose="02020603050405020304" pitchFamily="18" charset="0"/>
                <a:cs typeface="Calibri" panose="020F0502020204030204" pitchFamily="34" charset="0"/>
              </a:rPr>
              <a:t>» </a:t>
            </a:r>
            <a:r>
              <a:rPr lang="it-IT" sz="2200" dirty="0">
                <a:solidFill>
                  <a:srgbClr val="3F3F3F"/>
                </a:solidFill>
                <a:effectLst/>
                <a:ea typeface="Times New Roman" panose="02020603050405020304" pitchFamily="18" charset="0"/>
              </a:rPr>
              <a:t>nel senso che la norma individuerebbe 3 tipologie di enti</a:t>
            </a:r>
            <a:r>
              <a:rPr lang="it-IT" sz="2200" dirty="0">
                <a:solidFill>
                  <a:srgbClr val="3F3F3F"/>
                </a:solidFill>
                <a:ea typeface="Times New Roman" panose="02020603050405020304" pitchFamily="18" charset="0"/>
              </a:rPr>
              <a:t> che possono operare reciproche trasformazioni:</a:t>
            </a:r>
            <a:endParaRPr lang="it-IT" sz="2200" dirty="0">
              <a:solidFill>
                <a:srgbClr val="3F3F3F"/>
              </a:solidFill>
              <a:effectLst/>
              <a:ea typeface="Times New Roman" panose="02020603050405020304" pitchFamily="18" charset="0"/>
            </a:endParaRPr>
          </a:p>
          <a:p>
            <a:pPr marL="0" indent="0" algn="ctr">
              <a:lnSpc>
                <a:spcPct val="150000"/>
              </a:lnSpc>
              <a:spcBef>
                <a:spcPts val="0"/>
              </a:spcBef>
              <a:spcAft>
                <a:spcPts val="800"/>
              </a:spcAft>
              <a:buNone/>
            </a:pPr>
            <a:r>
              <a:rPr lang="it-IT" sz="2200" dirty="0">
                <a:solidFill>
                  <a:srgbClr val="3F3F3F"/>
                </a:solidFill>
                <a:effectLst/>
                <a:ea typeface="Times New Roman" panose="02020603050405020304" pitchFamily="18" charset="0"/>
              </a:rPr>
              <a:t>1) ass. riconosciute</a:t>
            </a:r>
            <a:r>
              <a:rPr lang="it-IT" sz="2200" dirty="0">
                <a:solidFill>
                  <a:srgbClr val="3F3F3F"/>
                </a:solidFill>
                <a:ea typeface="Times New Roman" panose="02020603050405020304" pitchFamily="18" charset="0"/>
              </a:rPr>
              <a:t> </a:t>
            </a:r>
            <a:r>
              <a:rPr lang="it-IT" sz="2200" dirty="0">
                <a:solidFill>
                  <a:srgbClr val="3F3F3F"/>
                </a:solidFill>
                <a:effectLst/>
                <a:ea typeface="Times New Roman" panose="02020603050405020304" pitchFamily="18" charset="0"/>
              </a:rPr>
              <a:t>2) ass. non riconosciute, 3) fondazioni </a:t>
            </a:r>
          </a:p>
          <a:p>
            <a:pPr marL="0" indent="0" algn="ctr">
              <a:lnSpc>
                <a:spcPct val="150000"/>
              </a:lnSpc>
              <a:spcBef>
                <a:spcPts val="0"/>
              </a:spcBef>
              <a:spcAft>
                <a:spcPts val="800"/>
              </a:spcAft>
              <a:buNone/>
            </a:pPr>
            <a:endParaRPr lang="it-IT" sz="800" kern="100" dirty="0">
              <a:effectLst/>
              <a:ea typeface="Calibri" panose="020F0502020204030204" pitchFamily="34" charset="0"/>
              <a:cs typeface="Calibri" panose="020F0502020204030204" pitchFamily="34" charset="0"/>
            </a:endParaRPr>
          </a:p>
          <a:p>
            <a:pPr marL="0" indent="0" algn="ctr">
              <a:lnSpc>
                <a:spcPct val="150000"/>
              </a:lnSpc>
              <a:spcBef>
                <a:spcPts val="0"/>
              </a:spcBef>
              <a:spcAft>
                <a:spcPts val="800"/>
              </a:spcAft>
              <a:buNone/>
            </a:pPr>
            <a:r>
              <a:rPr lang="it-IT" sz="2200" b="1" u="sng" kern="100" dirty="0">
                <a:effectLst/>
                <a:ea typeface="Calibri" panose="020F0502020204030204" pitchFamily="34" charset="0"/>
                <a:cs typeface="Calibri" panose="020F0502020204030204" pitchFamily="34" charset="0"/>
              </a:rPr>
              <a:t>Massima 5 (2021) della Commissione Terzo Settore del Consiglio notarile di Milano</a:t>
            </a:r>
            <a:endParaRPr lang="it-IT" sz="2200" b="1" u="sng" kern="100" dirty="0">
              <a:effectLst/>
              <a:ea typeface="Calibri" panose="020F0502020204030204" pitchFamily="34" charset="0"/>
              <a:cs typeface="Times New Roman" panose="02020603050405020304" pitchFamily="18" charset="0"/>
            </a:endParaRPr>
          </a:p>
          <a:p>
            <a:pPr marL="0" indent="0" algn="ctr">
              <a:lnSpc>
                <a:spcPct val="150000"/>
              </a:lnSpc>
              <a:spcBef>
                <a:spcPts val="0"/>
              </a:spcBef>
              <a:buNone/>
            </a:pPr>
            <a:r>
              <a:rPr lang="it-IT" sz="2200" dirty="0">
                <a:solidFill>
                  <a:srgbClr val="3F3F3F"/>
                </a:solidFill>
                <a:effectLst/>
                <a:ea typeface="Times New Roman" panose="02020603050405020304" pitchFamily="18" charset="0"/>
              </a:rPr>
              <a:t>Anche dopo l’introduzione dell’art. 42-bis risulta confermata la tradizionale opinione che esclude l’acquisizione della PG dal novero delle operazioni di trasformazione</a:t>
            </a:r>
            <a:r>
              <a:rPr lang="it-IT" sz="2000" dirty="0">
                <a:solidFill>
                  <a:srgbClr val="3F3F3F"/>
                </a:solidFill>
                <a:effectLst/>
                <a:ea typeface="Times New Roman" panose="02020603050405020304" pitchFamily="18" charset="0"/>
              </a:rPr>
              <a:t>.</a:t>
            </a:r>
          </a:p>
          <a:p>
            <a:pPr marL="0" indent="0" algn="just">
              <a:lnSpc>
                <a:spcPct val="150000"/>
              </a:lnSpc>
              <a:spcBef>
                <a:spcPts val="0"/>
              </a:spcBef>
              <a:buNone/>
            </a:pPr>
            <a:endParaRPr lang="it-IT" sz="2000" dirty="0">
              <a:effectLst/>
              <a:ea typeface="Times New Roman" panose="02020603050405020304" pitchFamily="18" charset="0"/>
            </a:endParaRPr>
          </a:p>
          <a:p>
            <a:pPr marL="0" indent="0" algn="ctr">
              <a:lnSpc>
                <a:spcPct val="150000"/>
              </a:lnSpc>
              <a:spcBef>
                <a:spcPts val="0"/>
              </a:spcBef>
              <a:buNone/>
            </a:pPr>
            <a:endParaRPr lang="it-IT" sz="2000" dirty="0">
              <a:solidFill>
                <a:srgbClr val="3F3F3F"/>
              </a:solidFill>
              <a:effectLst/>
              <a:ea typeface="Times New Roman" panose="02020603050405020304" pitchFamily="18" charset="0"/>
            </a:endParaRPr>
          </a:p>
          <a:p>
            <a:pPr marL="0" indent="0" algn="just">
              <a:lnSpc>
                <a:spcPct val="150000"/>
              </a:lnSpc>
              <a:buNone/>
            </a:pPr>
            <a:endParaRPr lang="it-IT" sz="2000" dirty="0">
              <a:effectLst/>
              <a:ea typeface="Times New Roman" panose="02020603050405020304" pitchFamily="18" charset="0"/>
            </a:endParaRPr>
          </a:p>
          <a:p>
            <a:pPr marL="0" indent="0" algn="just">
              <a:lnSpc>
                <a:spcPct val="150000"/>
              </a:lnSpc>
              <a:buNone/>
            </a:pPr>
            <a:endParaRPr lang="it-IT" sz="2000" dirty="0">
              <a:effectLst/>
              <a:ea typeface="Times New Roman" panose="02020603050405020304" pitchFamily="18" charset="0"/>
            </a:endParaRPr>
          </a:p>
          <a:p>
            <a:pPr marL="0" indent="0" algn="ctr">
              <a:lnSpc>
                <a:spcPct val="150000"/>
              </a:lnSpc>
              <a:buNone/>
            </a:pPr>
            <a:endParaRPr lang="it-IT" sz="2000"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5B1BE092-26CB-16EF-8242-12026C675D6E}"/>
              </a:ext>
            </a:extLst>
          </p:cNvPr>
          <p:cNvSpPr>
            <a:spLocks noGrp="1"/>
          </p:cNvSpPr>
          <p:nvPr>
            <p:ph type="sldNum" sz="quarter" idx="12"/>
          </p:nvPr>
        </p:nvSpPr>
        <p:spPr/>
        <p:txBody>
          <a:bodyPr/>
          <a:lstStyle/>
          <a:p>
            <a:fld id="{CB5F59B9-0A9D-4A6F-A2D0-7071837465A7}" type="slidenum">
              <a:rPr lang="it-IT" smtClean="0"/>
              <a:t>7</a:t>
            </a:fld>
            <a:endParaRPr lang="it-IT"/>
          </a:p>
        </p:txBody>
      </p:sp>
    </p:spTree>
    <p:extLst>
      <p:ext uri="{BB962C8B-B14F-4D97-AF65-F5344CB8AC3E}">
        <p14:creationId xmlns:p14="http://schemas.microsoft.com/office/powerpoint/2010/main" val="266201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dissolve">
                                      <p:cBhvr>
                                        <p:cTn id="7" dur="500"/>
                                        <p:tgtEl>
                                          <p:spTgt spid="3">
                                            <p:txEl>
                                              <p:pRg st="5" end="5"/>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dissolve">
                                      <p:cBhvr>
                                        <p:cTn id="1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528506" y="486561"/>
            <a:ext cx="11140580" cy="5690402"/>
          </a:xfrm>
        </p:spPr>
        <p:txBody>
          <a:bodyPr>
            <a:noAutofit/>
          </a:bodyPr>
          <a:lstStyle/>
          <a:p>
            <a:pPr marL="0" indent="0" algn="ctr">
              <a:lnSpc>
                <a:spcPct val="150000"/>
              </a:lnSpc>
              <a:buNone/>
            </a:pPr>
            <a:r>
              <a:rPr lang="it-IT" sz="2400" b="1" dirty="0"/>
              <a:t>PASSAGGIO DA ASSOCIAZIONE NON RICONOSCIUTA </a:t>
            </a:r>
            <a:r>
              <a:rPr lang="it-IT" sz="2400" b="1" dirty="0">
                <a:cs typeface="Calibri" panose="020F0502020204030204" pitchFamily="34" charset="0"/>
              </a:rPr>
              <a:t>↔ </a:t>
            </a:r>
            <a:r>
              <a:rPr lang="it-IT" sz="2400" b="1" dirty="0"/>
              <a:t>RICONOSCIUTA (ETS)</a:t>
            </a:r>
            <a:endParaRPr lang="it-IT" sz="2400" b="1" dirty="0">
              <a:solidFill>
                <a:srgbClr val="3F3F3F"/>
              </a:solidFill>
            </a:endParaRPr>
          </a:p>
          <a:p>
            <a:pPr marL="0" indent="0" algn="ctr">
              <a:lnSpc>
                <a:spcPct val="150000"/>
              </a:lnSpc>
              <a:buNone/>
            </a:pPr>
            <a:endParaRPr lang="it-IT" sz="800" kern="100" dirty="0">
              <a:effectLst/>
              <a:ea typeface="Calibri" panose="020F0502020204030204" pitchFamily="34" charset="0"/>
              <a:cs typeface="Calibri" panose="020F0502020204030204" pitchFamily="34" charset="0"/>
            </a:endParaRPr>
          </a:p>
          <a:p>
            <a:pPr marL="0" indent="0" algn="ctr">
              <a:lnSpc>
                <a:spcPct val="150000"/>
              </a:lnSpc>
              <a:spcBef>
                <a:spcPts val="0"/>
              </a:spcBef>
              <a:spcAft>
                <a:spcPts val="800"/>
              </a:spcAft>
              <a:buNone/>
            </a:pPr>
            <a:r>
              <a:rPr lang="it-IT" sz="2000" b="1" u="sng" kern="100" dirty="0">
                <a:effectLst/>
                <a:ea typeface="Calibri" panose="020F0502020204030204" pitchFamily="34" charset="0"/>
                <a:cs typeface="Calibri" panose="020F0502020204030204" pitchFamily="34" charset="0"/>
              </a:rPr>
              <a:t>Massima 5 (2021) della Commissione Terzo Settore del Consiglio notarile di Milano</a:t>
            </a:r>
            <a:endParaRPr lang="it-IT" sz="2000" dirty="0">
              <a:effectLst/>
              <a:ea typeface="Times New Roman" panose="02020603050405020304" pitchFamily="18" charset="0"/>
            </a:endParaRPr>
          </a:p>
          <a:p>
            <a:pPr marL="0" indent="0" algn="ctr">
              <a:lnSpc>
                <a:spcPct val="150000"/>
              </a:lnSpc>
              <a:spcBef>
                <a:spcPts val="0"/>
              </a:spcBef>
              <a:buNone/>
            </a:pPr>
            <a:r>
              <a:rPr lang="it-IT" sz="2000" u="sng" dirty="0">
                <a:solidFill>
                  <a:srgbClr val="3F3F3F"/>
                </a:solidFill>
                <a:effectLst/>
                <a:ea typeface="Times New Roman" panose="02020603050405020304" pitchFamily="18" charset="0"/>
              </a:rPr>
              <a:t>Art. 22, co. 5, CTS</a:t>
            </a:r>
            <a:r>
              <a:rPr lang="it-IT" sz="2000" dirty="0">
                <a:solidFill>
                  <a:srgbClr val="3F3F3F"/>
                </a:solidFill>
                <a:effectLst/>
                <a:ea typeface="Times New Roman" panose="02020603050405020304" pitchFamily="18" charset="0"/>
              </a:rPr>
              <a:t> </a:t>
            </a:r>
            <a:r>
              <a:rPr lang="it-IT" sz="2000" i="1" dirty="0">
                <a:solidFill>
                  <a:srgbClr val="3F3F3F"/>
                </a:solidFill>
                <a:effectLst/>
                <a:ea typeface="Times New Roman" panose="02020603050405020304" pitchFamily="18" charset="0"/>
              </a:rPr>
              <a:t>(quando il patrimonio minimo è diminuito di oltre un 1/3 è necessario deliberarne la ricostituzione “oppure la trasformazione, la prosecuzione dell’attività in forma di associazione non riconosciuta …)</a:t>
            </a:r>
            <a:r>
              <a:rPr lang="it-IT" sz="2000" dirty="0">
                <a:solidFill>
                  <a:srgbClr val="3F3F3F"/>
                </a:solidFill>
                <a:effectLst/>
                <a:ea typeface="Times New Roman" panose="02020603050405020304" pitchFamily="18" charset="0"/>
              </a:rPr>
              <a:t> </a:t>
            </a:r>
            <a:r>
              <a:rPr lang="it-IT" sz="2000" u="sng" dirty="0">
                <a:solidFill>
                  <a:srgbClr val="3F3F3F"/>
                </a:solidFill>
                <a:effectLst/>
                <a:ea typeface="Times New Roman" panose="02020603050405020304" pitchFamily="18" charset="0"/>
              </a:rPr>
              <a:t>chiaramente distingue</a:t>
            </a:r>
            <a:r>
              <a:rPr lang="it-IT" sz="2000" dirty="0">
                <a:solidFill>
                  <a:srgbClr val="3F3F3F"/>
                </a:solidFill>
                <a:effectLst/>
                <a:ea typeface="Times New Roman" panose="02020603050405020304" pitchFamily="18" charset="0"/>
              </a:rPr>
              <a:t> la trasformazione dalla prosecuzione come associazione non riconosciuta, sicché la continuazione sarebbe altro rispetto alla trasformazione.</a:t>
            </a:r>
          </a:p>
          <a:p>
            <a:pPr marL="0" indent="0" algn="just">
              <a:lnSpc>
                <a:spcPct val="150000"/>
              </a:lnSpc>
              <a:spcBef>
                <a:spcPts val="0"/>
              </a:spcBef>
              <a:buNone/>
            </a:pPr>
            <a:endParaRPr lang="it-IT" sz="2000" dirty="0">
              <a:solidFill>
                <a:srgbClr val="3F3F3F"/>
              </a:solidFill>
              <a:effectLst/>
              <a:ea typeface="Times New Roman" panose="02020603050405020304" pitchFamily="18" charset="0"/>
            </a:endParaRPr>
          </a:p>
          <a:p>
            <a:pPr marL="0" indent="0" algn="ctr">
              <a:lnSpc>
                <a:spcPct val="150000"/>
              </a:lnSpc>
              <a:spcBef>
                <a:spcPts val="0"/>
              </a:spcBef>
              <a:buNone/>
            </a:pPr>
            <a:r>
              <a:rPr lang="it-IT" sz="2000" dirty="0">
                <a:solidFill>
                  <a:srgbClr val="3F3F3F"/>
                </a:solidFill>
                <a:effectLst/>
                <a:ea typeface="Times New Roman" panose="02020603050405020304" pitchFamily="18" charset="0"/>
              </a:rPr>
              <a:t>La reciprocità di trasformazioni si realizza tra associazioni (riconosciute o non riconosciute) e fondazioni.</a:t>
            </a:r>
          </a:p>
          <a:p>
            <a:pPr marL="0" indent="0" algn="ctr">
              <a:lnSpc>
                <a:spcPct val="150000"/>
              </a:lnSpc>
              <a:spcBef>
                <a:spcPts val="0"/>
              </a:spcBef>
              <a:buNone/>
            </a:pPr>
            <a:r>
              <a:rPr lang="it-IT" sz="2000" dirty="0">
                <a:solidFill>
                  <a:srgbClr val="3F3F3F"/>
                </a:solidFill>
                <a:ea typeface="Times New Roman" panose="02020603050405020304" pitchFamily="18" charset="0"/>
                <a:cs typeface="Calibri" panose="020F0502020204030204" pitchFamily="34" charset="0"/>
              </a:rPr>
              <a:t>→</a:t>
            </a:r>
            <a:r>
              <a:rPr lang="it-IT" sz="2000" dirty="0">
                <a:solidFill>
                  <a:srgbClr val="3F3F3F"/>
                </a:solidFill>
                <a:ea typeface="Times New Roman" panose="02020603050405020304" pitchFamily="18" charset="0"/>
              </a:rPr>
              <a:t> l’acquisto della PG non è da sussumere nel concetto normativo di trasformazione </a:t>
            </a:r>
            <a:r>
              <a:rPr lang="it-IT" sz="2000" dirty="0">
                <a:solidFill>
                  <a:srgbClr val="3F3F3F"/>
                </a:solidFill>
                <a:ea typeface="Times New Roman" panose="02020603050405020304" pitchFamily="18" charset="0"/>
                <a:cs typeface="Calibri" panose="020F0502020204030204" pitchFamily="34" charset="0"/>
              </a:rPr>
              <a:t>→  NO al </a:t>
            </a:r>
            <a:r>
              <a:rPr lang="it-IT" sz="2000" dirty="0">
                <a:solidFill>
                  <a:srgbClr val="3F3F3F"/>
                </a:solidFill>
                <a:ea typeface="Times New Roman" panose="02020603050405020304" pitchFamily="18" charset="0"/>
              </a:rPr>
              <a:t>42 </a:t>
            </a:r>
            <a:r>
              <a:rPr lang="it-IT" sz="2000" i="1" dirty="0">
                <a:solidFill>
                  <a:srgbClr val="3F3F3F"/>
                </a:solidFill>
                <a:ea typeface="Times New Roman" panose="02020603050405020304" pitchFamily="18" charset="0"/>
              </a:rPr>
              <a:t>bis</a:t>
            </a:r>
            <a:endParaRPr lang="it-IT" sz="2000" dirty="0">
              <a:ea typeface="Times New Roman" panose="02020603050405020304" pitchFamily="18" charset="0"/>
            </a:endParaRPr>
          </a:p>
          <a:p>
            <a:pPr marL="0" indent="0" algn="ctr">
              <a:lnSpc>
                <a:spcPct val="150000"/>
              </a:lnSpc>
              <a:spcBef>
                <a:spcPts val="0"/>
              </a:spcBef>
              <a:buNone/>
            </a:pPr>
            <a:r>
              <a:rPr lang="it-IT" sz="2000" dirty="0">
                <a:solidFill>
                  <a:srgbClr val="3F3F3F"/>
                </a:solidFill>
                <a:effectLst/>
                <a:ea typeface="Times New Roman" panose="02020603050405020304" pitchFamily="18" charset="0"/>
              </a:rPr>
              <a:t>(in tal senso già la Circ. Ministero del Lavoro 20/2018)</a:t>
            </a:r>
          </a:p>
          <a:p>
            <a:pPr marL="0" indent="0" algn="ctr">
              <a:lnSpc>
                <a:spcPct val="150000"/>
              </a:lnSpc>
              <a:spcBef>
                <a:spcPts val="0"/>
              </a:spcBef>
              <a:buNone/>
            </a:pPr>
            <a:endParaRPr lang="it-IT" sz="2000" dirty="0">
              <a:solidFill>
                <a:srgbClr val="3F3F3F"/>
              </a:solidFill>
              <a:effectLst/>
              <a:ea typeface="Times New Roman" panose="02020603050405020304" pitchFamily="18" charset="0"/>
            </a:endParaRPr>
          </a:p>
          <a:p>
            <a:pPr marL="0" indent="0" algn="just">
              <a:lnSpc>
                <a:spcPct val="150000"/>
              </a:lnSpc>
              <a:buNone/>
            </a:pPr>
            <a:endParaRPr lang="it-IT" sz="2000" dirty="0">
              <a:effectLst/>
              <a:ea typeface="Times New Roman" panose="02020603050405020304" pitchFamily="18" charset="0"/>
            </a:endParaRPr>
          </a:p>
          <a:p>
            <a:pPr marL="0" indent="0" algn="just">
              <a:lnSpc>
                <a:spcPct val="150000"/>
              </a:lnSpc>
              <a:buNone/>
            </a:pPr>
            <a:endParaRPr lang="it-IT" sz="2000" dirty="0">
              <a:effectLst/>
              <a:ea typeface="Times New Roman" panose="02020603050405020304" pitchFamily="18" charset="0"/>
            </a:endParaRPr>
          </a:p>
          <a:p>
            <a:pPr marL="0" indent="0" algn="ctr">
              <a:lnSpc>
                <a:spcPct val="150000"/>
              </a:lnSpc>
              <a:buNone/>
            </a:pPr>
            <a:endParaRPr lang="it-IT" sz="2000"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5B1BE092-26CB-16EF-8242-12026C675D6E}"/>
              </a:ext>
            </a:extLst>
          </p:cNvPr>
          <p:cNvSpPr>
            <a:spLocks noGrp="1"/>
          </p:cNvSpPr>
          <p:nvPr>
            <p:ph type="sldNum" sz="quarter" idx="12"/>
          </p:nvPr>
        </p:nvSpPr>
        <p:spPr/>
        <p:txBody>
          <a:bodyPr/>
          <a:lstStyle/>
          <a:p>
            <a:fld id="{CB5F59B9-0A9D-4A6F-A2D0-7071837465A7}" type="slidenum">
              <a:rPr lang="it-IT" smtClean="0"/>
              <a:t>8</a:t>
            </a:fld>
            <a:endParaRPr lang="it-IT"/>
          </a:p>
        </p:txBody>
      </p:sp>
    </p:spTree>
    <p:extLst>
      <p:ext uri="{BB962C8B-B14F-4D97-AF65-F5344CB8AC3E}">
        <p14:creationId xmlns:p14="http://schemas.microsoft.com/office/powerpoint/2010/main" val="2755370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7C5C59-2249-BEA2-6A6C-3A43C3F7D24D}"/>
              </a:ext>
            </a:extLst>
          </p:cNvPr>
          <p:cNvSpPr>
            <a:spLocks noGrp="1"/>
          </p:cNvSpPr>
          <p:nvPr>
            <p:ph idx="1"/>
          </p:nvPr>
        </p:nvSpPr>
        <p:spPr>
          <a:xfrm>
            <a:off x="354563" y="486561"/>
            <a:ext cx="11457991" cy="5690402"/>
          </a:xfrm>
        </p:spPr>
        <p:txBody>
          <a:bodyPr>
            <a:normAutofit/>
          </a:bodyPr>
          <a:lstStyle/>
          <a:p>
            <a:pPr marL="0" indent="0" algn="ctr">
              <a:lnSpc>
                <a:spcPct val="107000"/>
              </a:lnSpc>
              <a:spcAft>
                <a:spcPts val="800"/>
              </a:spcAft>
              <a:buNone/>
            </a:pPr>
            <a:r>
              <a:rPr lang="it-IT" sz="2400" b="1" dirty="0"/>
              <a:t>PASSAGGIO DA ASSOCIAZIONE NON RICONOSCIUTA </a:t>
            </a:r>
            <a:r>
              <a:rPr lang="it-IT" sz="2400" b="1" dirty="0">
                <a:latin typeface="Calibri" panose="020F0502020204030204" pitchFamily="34" charset="0"/>
                <a:cs typeface="Calibri" panose="020F0502020204030204" pitchFamily="34" charset="0"/>
              </a:rPr>
              <a:t>→ </a:t>
            </a:r>
            <a:r>
              <a:rPr lang="it-IT" sz="2400" b="1" dirty="0"/>
              <a:t>RICONOSCIUTA (ETS)</a:t>
            </a:r>
            <a:endParaRPr lang="it-IT" sz="2200" b="1" kern="0" dirty="0">
              <a:effectLst/>
              <a:latin typeface="Calibri" panose="020F0502020204030204" pitchFamily="34" charset="0"/>
              <a:ea typeface="Times New Roman" panose="02020603050405020304" pitchFamily="18" charset="0"/>
              <a:cs typeface="Calibri" panose="020F0502020204030204" pitchFamily="34" charset="0"/>
            </a:endParaRPr>
          </a:p>
          <a:p>
            <a:pPr marL="0" indent="0" algn="ctr">
              <a:lnSpc>
                <a:spcPct val="107000"/>
              </a:lnSpc>
              <a:spcAft>
                <a:spcPts val="800"/>
              </a:spcAft>
              <a:buNone/>
            </a:pPr>
            <a:r>
              <a:rPr lang="it-IT" sz="1600" i="1" kern="0" dirty="0">
                <a:effectLst/>
                <a:latin typeface="Calibri" panose="020F0502020204030204" pitchFamily="34" charset="0"/>
                <a:ea typeface="Times New Roman" panose="02020603050405020304" pitchFamily="18" charset="0"/>
                <a:cs typeface="Calibri" panose="020F0502020204030204" pitchFamily="34" charset="0"/>
              </a:rPr>
              <a:t>Studio CNN n. 9-2023/CTS </a:t>
            </a:r>
            <a:r>
              <a:rPr lang="it-IT" sz="1600" b="1" kern="0" dirty="0">
                <a:effectLst/>
                <a:latin typeface="Calibri" panose="020F0502020204030204" pitchFamily="34" charset="0"/>
                <a:ea typeface="Times New Roman" panose="02020603050405020304" pitchFamily="18" charset="0"/>
                <a:cs typeface="Calibri" panose="020F0502020204030204" pitchFamily="34" charset="0"/>
              </a:rPr>
              <a:t>(</a:t>
            </a:r>
            <a:r>
              <a:rPr lang="it-IT" sz="1600" i="1" kern="0" dirty="0">
                <a:effectLst/>
                <a:latin typeface="Calibri" panose="020F0502020204030204" pitchFamily="34" charset="0"/>
                <a:ea typeface="Times New Roman" panose="02020603050405020304" pitchFamily="18" charset="0"/>
                <a:cs typeface="Calibri" panose="020F0502020204030204" pitchFamily="34" charset="0"/>
              </a:rPr>
              <a:t>Federico Magliulo)</a:t>
            </a:r>
          </a:p>
          <a:p>
            <a:pPr marL="0" indent="0" algn="ctr">
              <a:lnSpc>
                <a:spcPct val="107000"/>
              </a:lnSpc>
              <a:spcAft>
                <a:spcPts val="800"/>
              </a:spcAft>
              <a:buNone/>
            </a:pPr>
            <a:endParaRPr lang="it-IT" sz="800" i="1" kern="0" dirty="0">
              <a:effectLst/>
              <a:latin typeface="Calibri" panose="020F0502020204030204" pitchFamily="34" charset="0"/>
              <a:ea typeface="Times New Roman" panose="02020603050405020304" pitchFamily="18" charset="0"/>
              <a:cs typeface="Calibri" panose="020F0502020204030204" pitchFamily="34" charset="0"/>
            </a:endParaRPr>
          </a:p>
          <a:p>
            <a:pPr marL="0" indent="0" algn="ctr">
              <a:lnSpc>
                <a:spcPct val="107000"/>
              </a:lnSpc>
              <a:spcAft>
                <a:spcPts val="800"/>
              </a:spcAft>
              <a:buNone/>
            </a:pPr>
            <a:endParaRPr lang="it-IT" sz="800" i="1" kern="0" dirty="0">
              <a:effectLst/>
              <a:latin typeface="Calibri" panose="020F0502020204030204" pitchFamily="34" charset="0"/>
              <a:ea typeface="Times New Roman" panose="02020603050405020304" pitchFamily="18" charset="0"/>
              <a:cs typeface="Calibri" panose="020F0502020204030204" pitchFamily="34" charset="0"/>
            </a:endParaRPr>
          </a:p>
          <a:p>
            <a:pPr marL="0" indent="0" algn="ctr">
              <a:lnSpc>
                <a:spcPct val="120000"/>
              </a:lnSpc>
              <a:spcBef>
                <a:spcPts val="0"/>
              </a:spcBef>
              <a:buNone/>
            </a:pPr>
            <a:r>
              <a:rPr lang="it-IT" sz="2400" kern="0" dirty="0">
                <a:latin typeface="Calibri" panose="020F0502020204030204" pitchFamily="34" charset="0"/>
                <a:ea typeface="Times New Roman" panose="02020603050405020304" pitchFamily="18" charset="0"/>
                <a:cs typeface="Calibri" panose="020F0502020204030204" pitchFamily="34" charset="0"/>
              </a:rPr>
              <a:t>L</a:t>
            </a:r>
            <a:r>
              <a:rPr lang="it-IT" sz="2400" kern="0" dirty="0">
                <a:effectLst/>
                <a:latin typeface="Calibri" panose="020F0502020204030204" pitchFamily="34" charset="0"/>
                <a:ea typeface="Times New Roman" panose="02020603050405020304" pitchFamily="18" charset="0"/>
                <a:cs typeface="Calibri" panose="020F0502020204030204" pitchFamily="34" charset="0"/>
              </a:rPr>
              <a:t>a deliberazione dell’assemblea di un’associazione non riconosciuta di conseguire la qualifica di ETS con personalità giuridica non </a:t>
            </a:r>
            <a:r>
              <a:rPr lang="it-IT" sz="2400" dirty="0">
                <a:solidFill>
                  <a:srgbClr val="3F3F3F"/>
                </a:solidFill>
                <a:ea typeface="Times New Roman" panose="02020603050405020304" pitchFamily="18" charset="0"/>
              </a:rPr>
              <a:t>è da sussumere nel concetto normativo di trasformazione …</a:t>
            </a:r>
            <a:endParaRPr lang="it-IT" sz="2400" kern="0" dirty="0">
              <a:effectLst/>
              <a:latin typeface="Calibri" panose="020F0502020204030204" pitchFamily="34" charset="0"/>
              <a:ea typeface="Times New Roman" panose="02020603050405020304" pitchFamily="18" charset="0"/>
              <a:cs typeface="Calibri" panose="020F0502020204030204" pitchFamily="34" charset="0"/>
            </a:endParaRPr>
          </a:p>
          <a:p>
            <a:pPr marL="0" indent="0" algn="ctr">
              <a:lnSpc>
                <a:spcPct val="120000"/>
              </a:lnSpc>
              <a:spcBef>
                <a:spcPts val="0"/>
              </a:spcBef>
              <a:buNone/>
            </a:pPr>
            <a:br>
              <a:rPr lang="it-IT" sz="2400" kern="0" dirty="0">
                <a:effectLst/>
                <a:latin typeface="Calibri" panose="020F0502020204030204" pitchFamily="34" charset="0"/>
                <a:ea typeface="Times New Roman" panose="02020603050405020304" pitchFamily="18" charset="0"/>
                <a:cs typeface="Calibri" panose="020F0502020204030204" pitchFamily="34" charset="0"/>
              </a:rPr>
            </a:br>
            <a:r>
              <a:rPr lang="it-IT" sz="2400" u="sng" kern="0" dirty="0">
                <a:effectLst/>
                <a:latin typeface="Calibri" panose="020F0502020204030204" pitchFamily="34" charset="0"/>
                <a:ea typeface="Times New Roman" panose="02020603050405020304" pitchFamily="18" charset="0"/>
                <a:cs typeface="Calibri" panose="020F0502020204030204" pitchFamily="34" charset="0"/>
              </a:rPr>
              <a:t>Questa Commissione ritiene che quest’ultima tesi sia preferibile</a:t>
            </a:r>
            <a:r>
              <a:rPr lang="it-IT" sz="2400" kern="0" dirty="0">
                <a:effectLst/>
                <a:latin typeface="Calibri" panose="020F0502020204030204" pitchFamily="34" charset="0"/>
                <a:ea typeface="Times New Roman" panose="02020603050405020304" pitchFamily="18" charset="0"/>
                <a:cs typeface="Calibri" panose="020F0502020204030204" pitchFamily="34" charset="0"/>
              </a:rPr>
              <a:t>, </a:t>
            </a:r>
          </a:p>
          <a:p>
            <a:pPr marL="0" indent="0" algn="ctr">
              <a:lnSpc>
                <a:spcPct val="120000"/>
              </a:lnSpc>
              <a:spcBef>
                <a:spcPts val="0"/>
              </a:spcBef>
              <a:buNone/>
            </a:pPr>
            <a:r>
              <a:rPr lang="it-IT" sz="2400" kern="0" dirty="0">
                <a:effectLst/>
                <a:latin typeface="Calibri" panose="020F0502020204030204" pitchFamily="34" charset="0"/>
                <a:ea typeface="Times New Roman" panose="02020603050405020304" pitchFamily="18" charset="0"/>
                <a:cs typeface="Calibri" panose="020F0502020204030204" pitchFamily="34" charset="0"/>
              </a:rPr>
              <a:t>siccome sorretta da più solidi argomenti. </a:t>
            </a:r>
            <a:endParaRPr lang="it-IT"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it-IT"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lang="it-IT" dirty="0"/>
          </a:p>
        </p:txBody>
      </p:sp>
      <p:sp>
        <p:nvSpPr>
          <p:cNvPr id="4" name="Segnaposto piè di pagina 3">
            <a:extLst>
              <a:ext uri="{FF2B5EF4-FFF2-40B4-BE49-F238E27FC236}">
                <a16:creationId xmlns:a16="http://schemas.microsoft.com/office/drawing/2014/main" id="{D3A13DC2-F35E-F15E-EC13-BC11D5185BF0}"/>
              </a:ext>
            </a:extLst>
          </p:cNvPr>
          <p:cNvSpPr>
            <a:spLocks noGrp="1"/>
          </p:cNvSpPr>
          <p:nvPr>
            <p:ph type="ftr" sz="quarter" idx="11"/>
          </p:nvPr>
        </p:nvSpPr>
        <p:spPr>
          <a:xfrm>
            <a:off x="528507" y="6356350"/>
            <a:ext cx="11140580" cy="365125"/>
          </a:xfrm>
        </p:spPr>
        <p:txBody>
          <a:bodyPr/>
          <a:lstStyle/>
          <a:p>
            <a:pPr algn="just"/>
            <a:r>
              <a:rPr lang="it-IT" sz="1000" dirty="0"/>
              <a:t> NOTAIO GIANDOMENICO BONITO                                                                        LA TRASFORMAZIONE DEGLI ENTI SENZA SCOPO DI LUCRO                                                                                            17 MAGGIO 2023</a:t>
            </a:r>
          </a:p>
        </p:txBody>
      </p:sp>
      <p:sp>
        <p:nvSpPr>
          <p:cNvPr id="2" name="Segnaposto numero diapositiva 1">
            <a:extLst>
              <a:ext uri="{FF2B5EF4-FFF2-40B4-BE49-F238E27FC236}">
                <a16:creationId xmlns:a16="http://schemas.microsoft.com/office/drawing/2014/main" id="{8B0932D2-3015-94F7-CAC0-974B4129AA77}"/>
              </a:ext>
            </a:extLst>
          </p:cNvPr>
          <p:cNvSpPr>
            <a:spLocks noGrp="1"/>
          </p:cNvSpPr>
          <p:nvPr>
            <p:ph type="sldNum" sz="quarter" idx="12"/>
          </p:nvPr>
        </p:nvSpPr>
        <p:spPr/>
        <p:txBody>
          <a:bodyPr/>
          <a:lstStyle/>
          <a:p>
            <a:fld id="{CB5F59B9-0A9D-4A6F-A2D0-7071837465A7}" type="slidenum">
              <a:rPr lang="it-IT" smtClean="0"/>
              <a:t>9</a:t>
            </a:fld>
            <a:endParaRPr lang="it-IT"/>
          </a:p>
        </p:txBody>
      </p:sp>
    </p:spTree>
    <p:extLst>
      <p:ext uri="{BB962C8B-B14F-4D97-AF65-F5344CB8AC3E}">
        <p14:creationId xmlns:p14="http://schemas.microsoft.com/office/powerpoint/2010/main" val="317681927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8473</TotalTime>
  <Words>4044</Words>
  <Application>Microsoft Office PowerPoint</Application>
  <PresentationFormat>Widescreen</PresentationFormat>
  <Paragraphs>379</Paragraphs>
  <Slides>35</Slides>
  <Notes>2</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35</vt:i4>
      </vt:variant>
    </vt:vector>
  </HeadingPairs>
  <TitlesOfParts>
    <vt:vector size="42" baseType="lpstr">
      <vt:lpstr>Arial</vt:lpstr>
      <vt:lpstr>Calibri</vt:lpstr>
      <vt:lpstr>Calibri Light</vt:lpstr>
      <vt:lpstr>Times</vt:lpstr>
      <vt:lpstr>Times New Roman</vt:lpstr>
      <vt:lpstr>Verdana</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Notaio Bonito</dc:creator>
  <cp:lastModifiedBy>Notaio Bonito</cp:lastModifiedBy>
  <cp:revision>245</cp:revision>
  <cp:lastPrinted>2023-05-17T07:46:36Z</cp:lastPrinted>
  <dcterms:created xsi:type="dcterms:W3CDTF">2023-05-03T06:55:46Z</dcterms:created>
  <dcterms:modified xsi:type="dcterms:W3CDTF">2023-05-17T08:49:26Z</dcterms:modified>
</cp:coreProperties>
</file>