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notesMasterIdLst>
    <p:notesMasterId r:id="rId18"/>
  </p:notesMasterIdLst>
  <p:sldIdLst>
    <p:sldId id="256" r:id="rId2"/>
    <p:sldId id="375" r:id="rId3"/>
    <p:sldId id="366" r:id="rId4"/>
    <p:sldId id="367" r:id="rId5"/>
    <p:sldId id="316" r:id="rId6"/>
    <p:sldId id="372" r:id="rId7"/>
    <p:sldId id="373" r:id="rId8"/>
    <p:sldId id="369" r:id="rId9"/>
    <p:sldId id="370" r:id="rId10"/>
    <p:sldId id="371" r:id="rId11"/>
    <p:sldId id="376" r:id="rId12"/>
    <p:sldId id="377" r:id="rId13"/>
    <p:sldId id="331" r:id="rId14"/>
    <p:sldId id="368" r:id="rId15"/>
    <p:sldId id="378" r:id="rId16"/>
    <p:sldId id="374" r:id="rId1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0149C35E-E258-4AB8-A238-A9623D318205}">
          <p14:sldIdLst>
            <p14:sldId id="256"/>
            <p14:sldId id="375"/>
            <p14:sldId id="366"/>
            <p14:sldId id="367"/>
            <p14:sldId id="316"/>
            <p14:sldId id="372"/>
            <p14:sldId id="373"/>
            <p14:sldId id="369"/>
            <p14:sldId id="370"/>
            <p14:sldId id="371"/>
            <p14:sldId id="376"/>
            <p14:sldId id="377"/>
            <p14:sldId id="331"/>
            <p14:sldId id="368"/>
            <p14:sldId id="378"/>
            <p14:sldId id="374"/>
          </p14:sldIdLst>
        </p14:section>
      </p14:sectionLst>
    </p:ex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946" autoAdjust="0"/>
    <p:restoredTop sz="93923" autoAdjust="0"/>
  </p:normalViewPr>
  <p:slideViewPr>
    <p:cSldViewPr snapToGrid="0">
      <p:cViewPr varScale="1">
        <p:scale>
          <a:sx n="103" d="100"/>
          <a:sy n="103" d="100"/>
        </p:scale>
        <p:origin x="114" y="20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55" d="100"/>
          <a:sy n="55" d="100"/>
        </p:scale>
        <p:origin x="2880"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582144D-61A8-4149-8843-2582247D4252}" type="datetimeFigureOut">
              <a:rPr lang="it-IT" smtClean="0"/>
              <a:t>08/05/2024</a:t>
            </a:fld>
            <a:endParaRPr lang="it-IT" dirty="0"/>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B7B2F2E-EA5A-4F73-82E1-4CE0ABFCCA06}" type="slidenum">
              <a:rPr lang="it-IT" smtClean="0"/>
              <a:t>‹N›</a:t>
            </a:fld>
            <a:endParaRPr lang="it-IT" dirty="0"/>
          </a:p>
        </p:txBody>
      </p:sp>
    </p:spTree>
    <p:extLst>
      <p:ext uri="{BB962C8B-B14F-4D97-AF65-F5344CB8AC3E}">
        <p14:creationId xmlns:p14="http://schemas.microsoft.com/office/powerpoint/2010/main" val="247711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a:t>
            </a:fld>
            <a:endParaRPr lang="it-IT" dirty="0"/>
          </a:p>
        </p:txBody>
      </p:sp>
    </p:spTree>
    <p:extLst>
      <p:ext uri="{BB962C8B-B14F-4D97-AF65-F5344CB8AC3E}">
        <p14:creationId xmlns:p14="http://schemas.microsoft.com/office/powerpoint/2010/main" val="191854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10</a:t>
            </a:fld>
            <a:endParaRPr lang="it-IT" dirty="0"/>
          </a:p>
        </p:txBody>
      </p:sp>
    </p:spTree>
    <p:extLst>
      <p:ext uri="{BB962C8B-B14F-4D97-AF65-F5344CB8AC3E}">
        <p14:creationId xmlns:p14="http://schemas.microsoft.com/office/powerpoint/2010/main" val="2928358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11</a:t>
            </a:fld>
            <a:endParaRPr lang="it-IT" dirty="0"/>
          </a:p>
        </p:txBody>
      </p:sp>
    </p:spTree>
    <p:extLst>
      <p:ext uri="{BB962C8B-B14F-4D97-AF65-F5344CB8AC3E}">
        <p14:creationId xmlns:p14="http://schemas.microsoft.com/office/powerpoint/2010/main" val="1522160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12</a:t>
            </a:fld>
            <a:endParaRPr lang="it-IT" dirty="0"/>
          </a:p>
        </p:txBody>
      </p:sp>
    </p:spTree>
    <p:extLst>
      <p:ext uri="{BB962C8B-B14F-4D97-AF65-F5344CB8AC3E}">
        <p14:creationId xmlns:p14="http://schemas.microsoft.com/office/powerpoint/2010/main" val="257577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13</a:t>
            </a:fld>
            <a:endParaRPr lang="it-IT" dirty="0"/>
          </a:p>
        </p:txBody>
      </p:sp>
    </p:spTree>
    <p:extLst>
      <p:ext uri="{BB962C8B-B14F-4D97-AF65-F5344CB8AC3E}">
        <p14:creationId xmlns:p14="http://schemas.microsoft.com/office/powerpoint/2010/main" val="3743680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14</a:t>
            </a:fld>
            <a:endParaRPr lang="it-IT" dirty="0"/>
          </a:p>
        </p:txBody>
      </p:sp>
    </p:spTree>
    <p:extLst>
      <p:ext uri="{BB962C8B-B14F-4D97-AF65-F5344CB8AC3E}">
        <p14:creationId xmlns:p14="http://schemas.microsoft.com/office/powerpoint/2010/main" val="2234037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15</a:t>
            </a:fld>
            <a:endParaRPr lang="it-IT" dirty="0"/>
          </a:p>
        </p:txBody>
      </p:sp>
    </p:spTree>
    <p:extLst>
      <p:ext uri="{BB962C8B-B14F-4D97-AF65-F5344CB8AC3E}">
        <p14:creationId xmlns:p14="http://schemas.microsoft.com/office/powerpoint/2010/main" val="3657749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16</a:t>
            </a:fld>
            <a:endParaRPr lang="it-IT" dirty="0"/>
          </a:p>
        </p:txBody>
      </p:sp>
    </p:spTree>
    <p:extLst>
      <p:ext uri="{BB962C8B-B14F-4D97-AF65-F5344CB8AC3E}">
        <p14:creationId xmlns:p14="http://schemas.microsoft.com/office/powerpoint/2010/main" val="3457967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2</a:t>
            </a:fld>
            <a:endParaRPr lang="it-IT" dirty="0"/>
          </a:p>
        </p:txBody>
      </p:sp>
    </p:spTree>
    <p:extLst>
      <p:ext uri="{BB962C8B-B14F-4D97-AF65-F5344CB8AC3E}">
        <p14:creationId xmlns:p14="http://schemas.microsoft.com/office/powerpoint/2010/main" val="1668497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3</a:t>
            </a:fld>
            <a:endParaRPr lang="it-IT" dirty="0"/>
          </a:p>
        </p:txBody>
      </p:sp>
    </p:spTree>
    <p:extLst>
      <p:ext uri="{BB962C8B-B14F-4D97-AF65-F5344CB8AC3E}">
        <p14:creationId xmlns:p14="http://schemas.microsoft.com/office/powerpoint/2010/main" val="1970500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4</a:t>
            </a:fld>
            <a:endParaRPr lang="it-IT" dirty="0"/>
          </a:p>
        </p:txBody>
      </p:sp>
    </p:spTree>
    <p:extLst>
      <p:ext uri="{BB962C8B-B14F-4D97-AF65-F5344CB8AC3E}">
        <p14:creationId xmlns:p14="http://schemas.microsoft.com/office/powerpoint/2010/main" val="245076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5</a:t>
            </a:fld>
            <a:endParaRPr lang="it-IT" dirty="0"/>
          </a:p>
        </p:txBody>
      </p:sp>
    </p:spTree>
    <p:extLst>
      <p:ext uri="{BB962C8B-B14F-4D97-AF65-F5344CB8AC3E}">
        <p14:creationId xmlns:p14="http://schemas.microsoft.com/office/powerpoint/2010/main" val="2105764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6</a:t>
            </a:fld>
            <a:endParaRPr lang="it-IT" dirty="0"/>
          </a:p>
        </p:txBody>
      </p:sp>
    </p:spTree>
    <p:extLst>
      <p:ext uri="{BB962C8B-B14F-4D97-AF65-F5344CB8AC3E}">
        <p14:creationId xmlns:p14="http://schemas.microsoft.com/office/powerpoint/2010/main" val="2679530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7</a:t>
            </a:fld>
            <a:endParaRPr lang="it-IT" dirty="0"/>
          </a:p>
        </p:txBody>
      </p:sp>
    </p:spTree>
    <p:extLst>
      <p:ext uri="{BB962C8B-B14F-4D97-AF65-F5344CB8AC3E}">
        <p14:creationId xmlns:p14="http://schemas.microsoft.com/office/powerpoint/2010/main" val="2478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8</a:t>
            </a:fld>
            <a:endParaRPr lang="it-IT" dirty="0"/>
          </a:p>
        </p:txBody>
      </p:sp>
    </p:spTree>
    <p:extLst>
      <p:ext uri="{BB962C8B-B14F-4D97-AF65-F5344CB8AC3E}">
        <p14:creationId xmlns:p14="http://schemas.microsoft.com/office/powerpoint/2010/main" val="2423901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B7B2F2E-EA5A-4F73-82E1-4CE0ABFCCA06}" type="slidenum">
              <a:rPr lang="it-IT" smtClean="0"/>
              <a:t>9</a:t>
            </a:fld>
            <a:endParaRPr lang="it-IT" dirty="0"/>
          </a:p>
        </p:txBody>
      </p:sp>
    </p:spTree>
    <p:extLst>
      <p:ext uri="{BB962C8B-B14F-4D97-AF65-F5344CB8AC3E}">
        <p14:creationId xmlns:p14="http://schemas.microsoft.com/office/powerpoint/2010/main" val="2490011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9C71183-3867-4E70-B3E2-D21CE0615430}"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2641413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F454129-7DDC-4CE4-BBB9-E0847DC81EA6}"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15873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124B0EDD-9BAE-4982-B6CA-8F14953FC469}"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F27ED1-96AF-47FD-BD47-BFE61FCB808F}" type="slidenum">
              <a:rPr lang="it-IT" smtClean="0"/>
              <a:t>‹N›</a:t>
            </a:fld>
            <a:endParaRPr lang="it-IT"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1045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9E2412E8-F7B8-43B3-96A9-9F9C5E5FCE0F}"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2392222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195F03E-5B2B-4636-948C-5A61DF892CAC}"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F27ED1-96AF-47FD-BD47-BFE61FCB808F}" type="slidenum">
              <a:rPr lang="it-IT" smtClean="0"/>
              <a:t>‹N›</a:t>
            </a:fld>
            <a:endParaRPr lang="it-IT"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1658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1DDF48A6-9F47-41B5-8EFC-506C9E8A5282}"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948324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A5BECD5-A00B-46E5-A040-B20CC11C5208}"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1510088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69D235A-1A39-49C4-9962-BABE4B0651B7}"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145859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78B81ED-2C8A-4DBC-8068-06C5349A3FD7}"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278410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17BF15DD-F803-4014-B142-D8CB7F00B51B}" type="datetime1">
              <a:rPr lang="it-IT" smtClean="0"/>
              <a:t>08/05/2024</a:t>
            </a:fld>
            <a:endParaRPr lang="it-IT" dirty="0"/>
          </a:p>
        </p:txBody>
      </p:sp>
      <p:sp>
        <p:nvSpPr>
          <p:cNvPr id="5" name="Footer Placeholder 4"/>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3929326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22736FC-1DD0-45F2-9995-5A8A4E27E811}"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719831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0ADAA7C-B88D-4A68-BBB0-B0195506EED2}" type="datetime1">
              <a:rPr lang="it-IT" smtClean="0"/>
              <a:t>08/05/2024</a:t>
            </a:fld>
            <a:endParaRPr lang="it-IT" dirty="0"/>
          </a:p>
        </p:txBody>
      </p:sp>
      <p:sp>
        <p:nvSpPr>
          <p:cNvPr id="8" name="Footer Placeholder 7"/>
          <p:cNvSpPr>
            <a:spLocks noGrp="1"/>
          </p:cNvSpPr>
          <p:nvPr>
            <p:ph type="ftr" sz="quarter" idx="11"/>
          </p:nvPr>
        </p:nvSpPr>
        <p:spPr/>
        <p:txBody>
          <a:bodyPr/>
          <a:lstStyle/>
          <a:p>
            <a:r>
              <a:rPr lang="it-IT"/>
              <a:t>Notaio Monica TARDIVO 1 dicembre 2021</a:t>
            </a:r>
            <a:endParaRPr lang="it-IT"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822316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BEF48C9-4159-4237-8B5B-F9AB1CBE35C2}" type="datetime1">
              <a:rPr lang="it-IT" smtClean="0"/>
              <a:t>08/05/2024</a:t>
            </a:fld>
            <a:endParaRPr lang="it-IT" dirty="0"/>
          </a:p>
        </p:txBody>
      </p:sp>
      <p:sp>
        <p:nvSpPr>
          <p:cNvPr id="4" name="Footer Placeholder 3"/>
          <p:cNvSpPr>
            <a:spLocks noGrp="1"/>
          </p:cNvSpPr>
          <p:nvPr>
            <p:ph type="ftr" sz="quarter" idx="11"/>
          </p:nvPr>
        </p:nvSpPr>
        <p:spPr/>
        <p:txBody>
          <a:bodyPr/>
          <a:lstStyle/>
          <a:p>
            <a:r>
              <a:rPr lang="it-IT"/>
              <a:t>Notaio Monica TARDIVO 1 dicembre 2021</a:t>
            </a:r>
            <a:endParaRPr lang="it-IT"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193390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6FF10-74A4-4CE1-ACC2-27166F0F5277}" type="datetime1">
              <a:rPr lang="it-IT" smtClean="0"/>
              <a:t>08/05/2024</a:t>
            </a:fld>
            <a:endParaRPr lang="it-IT" dirty="0"/>
          </a:p>
        </p:txBody>
      </p:sp>
      <p:sp>
        <p:nvSpPr>
          <p:cNvPr id="3" name="Footer Placeholder 2"/>
          <p:cNvSpPr>
            <a:spLocks noGrp="1"/>
          </p:cNvSpPr>
          <p:nvPr>
            <p:ph type="ftr" sz="quarter" idx="11"/>
          </p:nvPr>
        </p:nvSpPr>
        <p:spPr/>
        <p:txBody>
          <a:bodyPr/>
          <a:lstStyle/>
          <a:p>
            <a:r>
              <a:rPr lang="it-IT"/>
              <a:t>Notaio Monica TARDIVO 1 dicembre 2021</a:t>
            </a:r>
            <a:endParaRPr lang="it-IT"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24687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92A4AC7-7DE0-481E-9BDB-5B598666F415}"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1831813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3E735F2-E2EF-4528-AAA0-700EA9F427D1}" type="datetime1">
              <a:rPr lang="it-IT" smtClean="0"/>
              <a:t>08/05/2024</a:t>
            </a:fld>
            <a:endParaRPr lang="it-IT" dirty="0"/>
          </a:p>
        </p:txBody>
      </p:sp>
      <p:sp>
        <p:nvSpPr>
          <p:cNvPr id="6" name="Footer Placeholder 5"/>
          <p:cNvSpPr>
            <a:spLocks noGrp="1"/>
          </p:cNvSpPr>
          <p:nvPr>
            <p:ph type="ftr" sz="quarter" idx="11"/>
          </p:nvPr>
        </p:nvSpPr>
        <p:spPr/>
        <p:txBody>
          <a:bodyPr/>
          <a:lstStyle/>
          <a:p>
            <a:r>
              <a:rPr lang="it-IT"/>
              <a:t>Notaio Monica TARDIVO 1 dicembre 2021</a:t>
            </a:r>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3F27ED1-96AF-47FD-BD47-BFE61FCB808F}" type="slidenum">
              <a:rPr lang="it-IT" smtClean="0"/>
              <a:t>‹N›</a:t>
            </a:fld>
            <a:endParaRPr lang="it-IT" dirty="0"/>
          </a:p>
        </p:txBody>
      </p:sp>
    </p:spTree>
    <p:extLst>
      <p:ext uri="{BB962C8B-B14F-4D97-AF65-F5344CB8AC3E}">
        <p14:creationId xmlns:p14="http://schemas.microsoft.com/office/powerpoint/2010/main" val="2177584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9FA02F-07E2-48BB-8293-38DCB7E2902F}" type="datetime1">
              <a:rPr lang="it-IT" smtClean="0"/>
              <a:t>08/05/2024</a:t>
            </a:fld>
            <a:endParaRPr lang="it-IT"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a:t>Notaio Monica TARDIVO 1 dicembre 2021</a:t>
            </a:r>
            <a:endParaRPr lang="it-IT"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3F27ED1-96AF-47FD-BD47-BFE61FCB808F}" type="slidenum">
              <a:rPr lang="it-IT" smtClean="0"/>
              <a:t>‹N›</a:t>
            </a:fld>
            <a:endParaRPr lang="it-IT" dirty="0"/>
          </a:p>
        </p:txBody>
      </p:sp>
    </p:spTree>
    <p:extLst>
      <p:ext uri="{BB962C8B-B14F-4D97-AF65-F5344CB8AC3E}">
        <p14:creationId xmlns:p14="http://schemas.microsoft.com/office/powerpoint/2010/main" val="242191930"/>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19470" y="1819469"/>
            <a:ext cx="9433302" cy="2920752"/>
          </a:xfrm>
        </p:spPr>
        <p:txBody>
          <a:bodyPr>
            <a:normAutofit/>
          </a:bodyPr>
          <a:lstStyle/>
          <a:p>
            <a:pPr algn="ctr"/>
            <a:r>
              <a:rPr lang="it-IT" sz="4000" b="1" dirty="0">
                <a:solidFill>
                  <a:schemeClr val="tx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Novità fiscali. La proposta di riforma del Tus. La tassazione del trust. Le donazioni informali</a:t>
            </a:r>
            <a:endParaRPr lang="it-IT" sz="4000" dirty="0">
              <a:solidFill>
                <a:schemeClr val="tx1"/>
              </a:solidFill>
              <a:latin typeface="Verdana" panose="020B0604030504040204" pitchFamily="34" charset="0"/>
              <a:ea typeface="Verdana" panose="020B0604030504040204" pitchFamily="34" charset="0"/>
            </a:endParaRPr>
          </a:p>
        </p:txBody>
      </p:sp>
      <p:sp>
        <p:nvSpPr>
          <p:cNvPr id="5" name="Segnaposto numero diapositiva 4">
            <a:extLst>
              <a:ext uri="{FF2B5EF4-FFF2-40B4-BE49-F238E27FC236}">
                <a16:creationId xmlns:a16="http://schemas.microsoft.com/office/drawing/2014/main" id="{BE2DB036-00C8-4B97-AED4-194806152439}"/>
              </a:ext>
            </a:extLst>
          </p:cNvPr>
          <p:cNvSpPr>
            <a:spLocks noGrp="1"/>
          </p:cNvSpPr>
          <p:nvPr>
            <p:ph type="sldNum" sz="quarter" idx="12"/>
          </p:nvPr>
        </p:nvSpPr>
        <p:spPr/>
        <p:txBody>
          <a:bodyPr/>
          <a:lstStyle/>
          <a:p>
            <a:fld id="{83F27ED1-96AF-47FD-BD47-BFE61FCB808F}" type="slidenum">
              <a:rPr lang="it-IT" smtClean="0"/>
              <a:t>1</a:t>
            </a:fld>
            <a:endParaRPr lang="it-IT" dirty="0"/>
          </a:p>
        </p:txBody>
      </p:sp>
      <p:sp>
        <p:nvSpPr>
          <p:cNvPr id="6" name="Segnaposto piè di pagina 5">
            <a:extLst>
              <a:ext uri="{FF2B5EF4-FFF2-40B4-BE49-F238E27FC236}">
                <a16:creationId xmlns:a16="http://schemas.microsoft.com/office/drawing/2014/main" id="{1A5D5BFE-A3B9-47BE-9A39-A108B2EEFFAF}"/>
              </a:ext>
            </a:extLst>
          </p:cNvPr>
          <p:cNvSpPr>
            <a:spLocks noGrp="1"/>
          </p:cNvSpPr>
          <p:nvPr>
            <p:ph type="ftr" sz="quarter" idx="11"/>
          </p:nvPr>
        </p:nvSpPr>
        <p:spPr/>
        <p:txBody>
          <a:bodyPr/>
          <a:lstStyle/>
          <a:p>
            <a:r>
              <a:rPr lang="it-IT" sz="1400" dirty="0"/>
              <a:t>Notaio Francesco PENE VIDARI</a:t>
            </a:r>
          </a:p>
          <a:p>
            <a:r>
              <a:rPr lang="it-IT" sz="1400" dirty="0"/>
              <a:t>8 maggio 2024</a:t>
            </a:r>
          </a:p>
          <a:p>
            <a:endParaRPr lang="it-IT" sz="1400" dirty="0"/>
          </a:p>
        </p:txBody>
      </p:sp>
      <p:pic>
        <p:nvPicPr>
          <p:cNvPr id="2" name="Immagine 1">
            <a:extLst>
              <a:ext uri="{FF2B5EF4-FFF2-40B4-BE49-F238E27FC236}">
                <a16:creationId xmlns:a16="http://schemas.microsoft.com/office/drawing/2014/main" id="{4BF5ABA7-054C-69A7-A573-13D79DAFDD43}"/>
              </a:ext>
            </a:extLst>
          </p:cNvPr>
          <p:cNvPicPr>
            <a:picLocks noChangeAspect="1"/>
          </p:cNvPicPr>
          <p:nvPr/>
        </p:nvPicPr>
        <p:blipFill>
          <a:blip r:embed="rId3"/>
          <a:stretch>
            <a:fillRect/>
          </a:stretch>
        </p:blipFill>
        <p:spPr>
          <a:xfrm>
            <a:off x="8591107" y="5948483"/>
            <a:ext cx="3048000" cy="552450"/>
          </a:xfrm>
          <a:prstGeom prst="rect">
            <a:avLst/>
          </a:prstGeom>
        </p:spPr>
      </p:pic>
    </p:spTree>
    <p:extLst>
      <p:ext uri="{BB962C8B-B14F-4D97-AF65-F5344CB8AC3E}">
        <p14:creationId xmlns:p14="http://schemas.microsoft.com/office/powerpoint/2010/main" val="2114921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66122" y="213672"/>
            <a:ext cx="9627183" cy="5366968"/>
          </a:xfrm>
        </p:spPr>
        <p:txBody>
          <a:bodyPr>
            <a:normAutofit fontScale="92500" lnSpcReduction="10000"/>
          </a:bodyPr>
          <a:lstStyle/>
          <a:p>
            <a:pPr algn="ctr"/>
            <a:r>
              <a:rPr lang="it-IT" sz="3600" b="1" dirty="0">
                <a:latin typeface="Verdana" panose="020B0604030504040204" pitchFamily="34" charset="0"/>
                <a:ea typeface="Verdana" panose="020B0604030504040204" pitchFamily="34" charset="0"/>
              </a:rPr>
              <a:t>La proposta di riforma del Tus</a:t>
            </a:r>
          </a:p>
          <a:p>
            <a:pPr algn="just">
              <a:lnSpc>
                <a:spcPct val="107000"/>
              </a:lnSpc>
              <a:spcAft>
                <a:spcPts val="800"/>
              </a:spcAft>
            </a:pPr>
            <a:endParaRPr lang="it-IT" sz="18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1700" dirty="0">
                <a:latin typeface="Verdana" panose="020B0604030504040204" pitchFamily="34" charset="0"/>
                <a:ea typeface="Verdana" panose="020B0604030504040204" pitchFamily="34" charset="0"/>
                <a:cs typeface="Times New Roman" panose="02020603050405020304" pitchFamily="18" charset="0"/>
              </a:rPr>
              <a:t>Q</a:t>
            </a:r>
            <a:r>
              <a:rPr lang="it-IT" sz="1700" dirty="0">
                <a:effectLst/>
                <a:latin typeface="Verdana" panose="020B0604030504040204" pitchFamily="34" charset="0"/>
                <a:ea typeface="Verdana" panose="020B0604030504040204" pitchFamily="34" charset="0"/>
                <a:cs typeface="Times New Roman" panose="02020603050405020304" pitchFamily="18" charset="0"/>
              </a:rPr>
              <a:t>uando dai controlli effettuati emerge una maggiore imposta l’ufficio notifica un apposito avviso di liquidazione nel termine di decadenza di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due anni </a:t>
            </a:r>
            <a:r>
              <a:rPr lang="it-IT" sz="1700" dirty="0">
                <a:effectLst/>
                <a:latin typeface="Verdana" panose="020B0604030504040204" pitchFamily="34" charset="0"/>
                <a:ea typeface="Verdana" panose="020B0604030504040204" pitchFamily="34" charset="0"/>
                <a:cs typeface="Times New Roman" panose="02020603050405020304" pitchFamily="18" charset="0"/>
              </a:rPr>
              <a:t>dalla data di presentazione della dichiarazione di successione, dal quale risultano le correzioni e le esclusioni effettuate. </a:t>
            </a:r>
          </a:p>
          <a:p>
            <a:pPr algn="just">
              <a:lnSpc>
                <a:spcPct val="107000"/>
              </a:lnSpc>
              <a:spcAft>
                <a:spcPts val="800"/>
              </a:spcAft>
            </a:pPr>
            <a:r>
              <a:rPr lang="it-IT" sz="1700" dirty="0">
                <a:effectLst/>
                <a:latin typeface="Verdana" panose="020B0604030504040204" pitchFamily="34" charset="0"/>
                <a:ea typeface="Verdana" panose="020B0604030504040204" pitchFamily="34" charset="0"/>
                <a:cs typeface="Times New Roman" panose="02020603050405020304" pitchFamily="18" charset="0"/>
              </a:rPr>
              <a:t>Se il contribuente provvede a pagare le somme dovute entro il termine per la proposizione del ricorso, l’ammontare delle sanzioni amministrative dovute è ridotto ad un terzo (1/3 del 30% dovuto quindi 10%). </a:t>
            </a:r>
          </a:p>
          <a:p>
            <a:pPr algn="just">
              <a:lnSpc>
                <a:spcPct val="107000"/>
              </a:lnSpc>
              <a:spcAft>
                <a:spcPts val="800"/>
              </a:spcAft>
            </a:pPr>
            <a:r>
              <a:rPr lang="it-IT" sz="1700" dirty="0">
                <a:effectLst/>
                <a:latin typeface="Verdana" panose="020B0604030504040204" pitchFamily="34" charset="0"/>
                <a:ea typeface="Verdana" panose="020B0604030504040204" pitchFamily="34" charset="0"/>
                <a:cs typeface="Times New Roman" panose="02020603050405020304" pitchFamily="18" charset="0"/>
              </a:rPr>
              <a:t>La norma non indica la misura degli interessi in quanto questa è determinata ai sensi dell’art. 6, comma 3, del decreto del Ministro dell’Economia e delle finanze del 21 maggio 2009 il quale stabilisce che gli interessi relativi alle somme dovute per le imposte sulle successioni e per le imposte ipotecarie e catastali sono fissati nella misura del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2,5 per cento </a:t>
            </a:r>
            <a:r>
              <a:rPr lang="it-IT" sz="1700" dirty="0">
                <a:effectLst/>
                <a:latin typeface="Verdana" panose="020B0604030504040204" pitchFamily="34" charset="0"/>
                <a:ea typeface="Verdana" panose="020B0604030504040204" pitchFamily="34" charset="0"/>
                <a:cs typeface="Times New Roman" panose="02020603050405020304" pitchFamily="18" charset="0"/>
              </a:rPr>
              <a:t>per ogni semestre compiuto.</a:t>
            </a:r>
          </a:p>
          <a:p>
            <a:pPr algn="just">
              <a:lnSpc>
                <a:spcPct val="107000"/>
              </a:lnSpc>
              <a:spcAft>
                <a:spcPts val="800"/>
              </a:spcAft>
            </a:pPr>
            <a:r>
              <a:rPr lang="it-IT" sz="1700" dirty="0">
                <a:effectLst/>
                <a:latin typeface="Verdana" panose="020B0604030504040204" pitchFamily="34" charset="0"/>
                <a:ea typeface="Verdana" panose="020B0604030504040204" pitchFamily="34" charset="0"/>
                <a:cs typeface="Times New Roman" panose="02020603050405020304" pitchFamily="18" charset="0"/>
              </a:rPr>
              <a:t>Le modifiche, inoltre, non incidono sui poteri dell’ufficio di rettificare e liquidare la maggiore imposta ai sensi dell’art. 34, per il caso in cui la dichiarazione sia incompleta o infedele. </a:t>
            </a:r>
            <a:endParaRPr lang="it-IT" sz="1700" dirty="0">
              <a:effectLst/>
              <a:latin typeface="Verdana" panose="020B0604030504040204" pitchFamily="34" charset="0"/>
              <a:ea typeface="Verdana" panose="020B0604030504040204" pitchFamily="34" charset="0"/>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10</a:t>
            </a:fld>
            <a:endParaRPr lang="it-IT" dirty="0"/>
          </a:p>
        </p:txBody>
      </p:sp>
    </p:spTree>
    <p:extLst>
      <p:ext uri="{BB962C8B-B14F-4D97-AF65-F5344CB8AC3E}">
        <p14:creationId xmlns:p14="http://schemas.microsoft.com/office/powerpoint/2010/main" val="3707588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66122" y="213672"/>
            <a:ext cx="9627183" cy="5366968"/>
          </a:xfrm>
        </p:spPr>
        <p:txBody>
          <a:bodyPr>
            <a:normAutofit/>
          </a:bodyPr>
          <a:lstStyle/>
          <a:p>
            <a:pPr algn="ctr"/>
            <a:r>
              <a:rPr lang="it-IT" sz="3600" b="1" dirty="0">
                <a:latin typeface="Verdana" panose="020B0604030504040204" pitchFamily="34" charset="0"/>
                <a:ea typeface="Verdana" panose="020B0604030504040204" pitchFamily="34" charset="0"/>
              </a:rPr>
              <a:t>La proposta di riforma del Tus</a:t>
            </a:r>
          </a:p>
          <a:p>
            <a:pPr algn="just">
              <a:lnSpc>
                <a:spcPct val="107000"/>
              </a:lnSpc>
              <a:spcAft>
                <a:spcPts val="800"/>
              </a:spcAft>
            </a:pPr>
            <a:endParaRPr lang="it-IT" sz="18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endParaRPr lang="it-IT" sz="16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Grazie alla disciplina dettata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dall’articolo 38 comma 1 come sostituito</a:t>
            </a:r>
            <a:r>
              <a:rPr lang="it-IT" sz="1600" dirty="0">
                <a:effectLst/>
                <a:latin typeface="Verdana" panose="020B0604030504040204" pitchFamily="34" charset="0"/>
                <a:ea typeface="Verdana" panose="020B0604030504040204" pitchFamily="34" charset="0"/>
                <a:cs typeface="Times New Roman" panose="02020603050405020304" pitchFamily="18" charset="0"/>
              </a:rPr>
              <a:t>, il contribuente può eseguir</a:t>
            </a:r>
            <a:r>
              <a:rPr lang="it-IT" sz="1600" dirty="0">
                <a:latin typeface="Verdana" panose="020B0604030504040204" pitchFamily="34" charset="0"/>
                <a:ea typeface="Verdana" panose="020B0604030504040204" pitchFamily="34" charset="0"/>
                <a:cs typeface="Times New Roman" panose="02020603050405020304" pitchFamily="18" charset="0"/>
              </a:rPr>
              <a:t>e il pagamento dell’imposta sulle successioni autoliquidate ai sensi dell’articolo 33, nella misura </a:t>
            </a:r>
            <a:r>
              <a:rPr lang="it-IT" sz="1600" b="1" dirty="0">
                <a:latin typeface="Verdana" panose="020B0604030504040204" pitchFamily="34" charset="0"/>
                <a:ea typeface="Verdana" panose="020B0604030504040204" pitchFamily="34" charset="0"/>
                <a:cs typeface="Times New Roman" panose="02020603050405020304" pitchFamily="18" charset="0"/>
              </a:rPr>
              <a:t>non inferiore al 20% </a:t>
            </a:r>
            <a:r>
              <a:rPr lang="it-IT" sz="1600" dirty="0">
                <a:latin typeface="Verdana" panose="020B0604030504040204" pitchFamily="34" charset="0"/>
                <a:ea typeface="Verdana" panose="020B0604030504040204" pitchFamily="34" charset="0"/>
                <a:cs typeface="Times New Roman" panose="02020603050405020304" pitchFamily="18" charset="0"/>
              </a:rPr>
              <a:t>entro il termine di cui all’articolo 37 (90 giorni),</a:t>
            </a: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per il rimanente importo</a:t>
            </a: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in numero di </a:t>
            </a:r>
            <a:r>
              <a:rPr lang="it-IT" sz="1600" b="1" dirty="0">
                <a:latin typeface="Verdana" panose="020B0604030504040204" pitchFamily="34" charset="0"/>
                <a:ea typeface="Verdana" panose="020B0604030504040204" pitchFamily="34" charset="0"/>
                <a:cs typeface="Times New Roman" panose="02020603050405020304" pitchFamily="18" charset="0"/>
              </a:rPr>
              <a:t>otto rate trimestrali </a:t>
            </a:r>
            <a:r>
              <a:rPr lang="it-IT" sz="1600" dirty="0">
                <a:latin typeface="Verdana" panose="020B0604030504040204" pitchFamily="34" charset="0"/>
                <a:ea typeface="Verdana" panose="020B0604030504040204" pitchFamily="34" charset="0"/>
                <a:cs typeface="Times New Roman" panose="02020603050405020304" pitchFamily="18" charset="0"/>
              </a:rPr>
              <a:t>ovvero per importi superiori a ventimila euro in </a:t>
            </a:r>
            <a:r>
              <a:rPr lang="it-IT" sz="1600" b="1" dirty="0">
                <a:latin typeface="Verdana" panose="020B0604030504040204" pitchFamily="34" charset="0"/>
                <a:ea typeface="Verdana" panose="020B0604030504040204" pitchFamily="34" charset="0"/>
                <a:cs typeface="Times New Roman" panose="02020603050405020304" pitchFamily="18" charset="0"/>
              </a:rPr>
              <a:t>numero massimo di dodici rate trimestrali</a:t>
            </a:r>
            <a:r>
              <a:rPr lang="it-IT" sz="1600" dirty="0">
                <a:latin typeface="Verdana" panose="020B0604030504040204" pitchFamily="34" charset="0"/>
                <a:ea typeface="Verdana" panose="020B0604030504040204" pitchFamily="34" charset="0"/>
                <a:cs typeface="Times New Roman" panose="02020603050405020304" pitchFamily="18" charset="0"/>
              </a:rPr>
              <a:t> fornendo </a:t>
            </a:r>
            <a:r>
              <a:rPr lang="it-IT" sz="1600" b="1" dirty="0">
                <a:latin typeface="Verdana" panose="020B0604030504040204" pitchFamily="34" charset="0"/>
                <a:ea typeface="Verdana" panose="020B0604030504040204" pitchFamily="34" charset="0"/>
                <a:cs typeface="Times New Roman" panose="02020603050405020304" pitchFamily="18" charset="0"/>
              </a:rPr>
              <a:t>apposita comunicazione </a:t>
            </a:r>
            <a:r>
              <a:rPr lang="it-IT" sz="1600" dirty="0">
                <a:latin typeface="Verdana" panose="020B0604030504040204" pitchFamily="34" charset="0"/>
                <a:ea typeface="Verdana" panose="020B0604030504040204" pitchFamily="34" charset="0"/>
                <a:cs typeface="Times New Roman" panose="02020603050405020304" pitchFamily="18" charset="0"/>
              </a:rPr>
              <a:t>in sede di dichiarazione di successione (la dilazione non è permessa per importi inferiori a mille euro). </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p>
          <a:p>
            <a:pPr algn="just">
              <a:lnSpc>
                <a:spcPct val="107000"/>
              </a:lnSpc>
              <a:spcAft>
                <a:spcPts val="800"/>
              </a:spcAft>
            </a:pPr>
            <a:endParaRPr lang="it-IT" sz="1700" dirty="0">
              <a:effectLst/>
              <a:latin typeface="Verdana" panose="020B0604030504040204" pitchFamily="34" charset="0"/>
              <a:ea typeface="Verdana" panose="020B0604030504040204" pitchFamily="34" charset="0"/>
              <a:cs typeface="Times New Roman" panose="02020603050405020304" pitchFamily="18" charset="0"/>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11</a:t>
            </a:fld>
            <a:endParaRPr lang="it-IT" dirty="0"/>
          </a:p>
        </p:txBody>
      </p:sp>
    </p:spTree>
    <p:extLst>
      <p:ext uri="{BB962C8B-B14F-4D97-AF65-F5344CB8AC3E}">
        <p14:creationId xmlns:p14="http://schemas.microsoft.com/office/powerpoint/2010/main" val="4281621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740951" y="167019"/>
            <a:ext cx="9627183" cy="5366968"/>
          </a:xfrm>
        </p:spPr>
        <p:txBody>
          <a:bodyPr>
            <a:normAutofit/>
          </a:bodyPr>
          <a:lstStyle/>
          <a:p>
            <a:pPr algn="ctr"/>
            <a:endParaRPr lang="it-IT" sz="3600" b="1" dirty="0">
              <a:latin typeface="Verdana" panose="020B0604030504040204" pitchFamily="34" charset="0"/>
              <a:ea typeface="Verdana" panose="020B0604030504040204" pitchFamily="34" charset="0"/>
            </a:endParaRPr>
          </a:p>
          <a:p>
            <a:pPr algn="ctr"/>
            <a:r>
              <a:rPr lang="it-IT" sz="3600" b="1" dirty="0">
                <a:latin typeface="Verdana" panose="020B0604030504040204" pitchFamily="34" charset="0"/>
                <a:ea typeface="Verdana" panose="020B0604030504040204" pitchFamily="34" charset="0"/>
              </a:rPr>
              <a:t>La proposta di riforma del Tus</a:t>
            </a:r>
          </a:p>
          <a:p>
            <a:pPr algn="just">
              <a:lnSpc>
                <a:spcPct val="107000"/>
              </a:lnSpc>
              <a:spcAft>
                <a:spcPts val="800"/>
              </a:spcAft>
            </a:pPr>
            <a:endParaRPr lang="it-IT" sz="1800" dirty="0">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Calcolo dell’imposta:</a:t>
            </a:r>
          </a:p>
          <a:p>
            <a:pPr algn="ctr">
              <a:lnSpc>
                <a:spcPct val="107000"/>
              </a:lnSpc>
              <a:spcAft>
                <a:spcPts val="800"/>
              </a:spcAft>
            </a:pPr>
            <a:endParaRPr lang="it-IT" sz="1600" dirty="0">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in molti casi può non essere operazione complessa</a:t>
            </a:r>
          </a:p>
          <a:p>
            <a:pPr marL="285750" indent="-285750" algn="ctr">
              <a:lnSpc>
                <a:spcPct val="107000"/>
              </a:lnSpc>
              <a:spcAft>
                <a:spcPts val="800"/>
              </a:spcAft>
              <a:buFontTx/>
              <a:buChar char="-"/>
            </a:pPr>
            <a:endParaRPr lang="it-IT" sz="1600" dirty="0">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in alcuni casi invece possono esserci vari fattori di non facile gestione </a:t>
            </a:r>
          </a:p>
          <a:p>
            <a:pPr algn="ctr">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come per esempio </a:t>
            </a:r>
          </a:p>
          <a:p>
            <a:pPr algn="ctr">
              <a:lnSpc>
                <a:spcPct val="107000"/>
              </a:lnSpc>
              <a:spcAft>
                <a:spcPts val="800"/>
              </a:spcAft>
            </a:pPr>
            <a:r>
              <a:rPr lang="it-IT" sz="1600" b="1" dirty="0">
                <a:latin typeface="Verdana" panose="020B0604030504040204" pitchFamily="34" charset="0"/>
                <a:ea typeface="Verdana" panose="020B0604030504040204" pitchFamily="34" charset="0"/>
                <a:cs typeface="Times New Roman" panose="02020603050405020304" pitchFamily="18" charset="0"/>
              </a:rPr>
              <a:t>passività deducibili, riduzioni o detrazioni </a:t>
            </a:r>
          </a:p>
          <a:p>
            <a:pPr marL="285750" indent="-285750" algn="just">
              <a:lnSpc>
                <a:spcPct val="107000"/>
              </a:lnSpc>
              <a:spcAft>
                <a:spcPts val="800"/>
              </a:spcAft>
              <a:buFontTx/>
              <a:buChar char="-"/>
            </a:pPr>
            <a:endParaRPr lang="it-IT" sz="1700" dirty="0">
              <a:effectLst/>
              <a:latin typeface="Verdana" panose="020B0604030504040204" pitchFamily="34" charset="0"/>
              <a:ea typeface="Verdana" panose="020B0604030504040204" pitchFamily="34" charset="0"/>
              <a:cs typeface="Times New Roman" panose="02020603050405020304" pitchFamily="18" charset="0"/>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12</a:t>
            </a:fld>
            <a:endParaRPr lang="it-IT" dirty="0"/>
          </a:p>
        </p:txBody>
      </p:sp>
    </p:spTree>
    <p:extLst>
      <p:ext uri="{BB962C8B-B14F-4D97-AF65-F5344CB8AC3E}">
        <p14:creationId xmlns:p14="http://schemas.microsoft.com/office/powerpoint/2010/main" val="1545689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2096844" y="616688"/>
            <a:ext cx="9396461" cy="6204745"/>
          </a:xfrm>
        </p:spPr>
        <p:txBody>
          <a:bodyPr>
            <a:normAutofit/>
          </a:bodyPr>
          <a:lstStyle/>
          <a:p>
            <a:pPr lvl="0" algn="ctr"/>
            <a:r>
              <a:rPr lang="it-IT" sz="3600" b="1" dirty="0">
                <a:latin typeface="Verdana" panose="020B0604030504040204" pitchFamily="34" charset="0"/>
                <a:ea typeface="Verdana" panose="020B0604030504040204" pitchFamily="34" charset="0"/>
              </a:rPr>
              <a:t>La tassazione del trust</a:t>
            </a:r>
            <a:endParaRPr lang="it-IT" sz="3600" b="1" dirty="0">
              <a:effectLst/>
              <a:latin typeface="Verdana" panose="020B0604030504040204" pitchFamily="34" charset="0"/>
              <a:ea typeface="Verdana" panose="020B0604030504040204" pitchFamily="34" charset="0"/>
            </a:endParaRPr>
          </a:p>
          <a:p>
            <a:pPr lvl="0" algn="just"/>
            <a:endParaRPr lang="it-IT" sz="1800" dirty="0">
              <a:effectLst/>
              <a:latin typeface="Verdana" panose="020B0604030504040204" pitchFamily="34" charset="0"/>
              <a:ea typeface="Verdana" panose="020B0604030504040204" pitchFamily="34" charset="0"/>
            </a:endParaRP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R</a:t>
            </a:r>
            <a:r>
              <a:rPr lang="it-IT" sz="1600" dirty="0">
                <a:effectLst/>
                <a:latin typeface="Verdana" panose="020B0604030504040204" pitchFamily="34" charset="0"/>
                <a:ea typeface="Verdana" panose="020B0604030504040204" pitchFamily="34" charset="0"/>
                <a:cs typeface="Times New Roman" panose="02020603050405020304" pitchFamily="18" charset="0"/>
              </a:rPr>
              <a:t>azionalizzazione e sistematizzazione della disciplina per definire in via normativa la rilevanza dell’istituto ai fini dell’applicazione dell’imposta di successione e donazione attualmente rimessa alla prassi e alla giurisprudenza.</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Il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nuovo comma 2-</a:t>
            </a:r>
            <a:r>
              <a:rPr lang="it-IT" sz="1600" b="1" i="1" dirty="0">
                <a:effectLst/>
                <a:latin typeface="Verdana" panose="020B0604030504040204" pitchFamily="34" charset="0"/>
                <a:ea typeface="Verdana" panose="020B0604030504040204" pitchFamily="34" charset="0"/>
                <a:cs typeface="Times New Roman" panose="02020603050405020304" pitchFamily="18" charset="0"/>
              </a:rPr>
              <a:t>bis</a:t>
            </a:r>
            <a:r>
              <a:rPr lang="it-IT" sz="1600" b="1" dirty="0">
                <a:effectLst/>
                <a:latin typeface="Verdana" panose="020B0604030504040204" pitchFamily="34" charset="0"/>
                <a:ea typeface="Verdana" panose="020B0604030504040204" pitchFamily="34" charset="0"/>
                <a:cs typeface="Times New Roman" panose="02020603050405020304" pitchFamily="18" charset="0"/>
              </a:rPr>
              <a:t> dell’articolo 2 </a:t>
            </a:r>
            <a:r>
              <a:rPr lang="it-IT" sz="1600" dirty="0">
                <a:effectLst/>
                <a:latin typeface="Verdana" panose="020B0604030504040204" pitchFamily="34" charset="0"/>
                <a:ea typeface="Verdana" panose="020B0604030504040204" pitchFamily="34" charset="0"/>
                <a:cs typeface="Times New Roman" panose="02020603050405020304" pitchFamily="18" charset="0"/>
              </a:rPr>
              <a:t>prevede, segnatamente, che, qualora il disponente del trust sia residente nello Stato al momento della separazione patrimoniale, l’imposta è dovuta in relazione a tutti i beni e diritti trasferiti ai beneficiari mentre, qualora il disponente non sia residente in Italia al momento della separazione patrimoniale, l’imposta è dovuta limitatamente ai beni e diritti trasferiti al beneficiario esistenti nel territorio dello Stato.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Il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nuovo art. 4-</a:t>
            </a:r>
            <a:r>
              <a:rPr lang="it-IT" sz="1600" b="1" i="1" dirty="0">
                <a:effectLst/>
                <a:latin typeface="Verdana" panose="020B0604030504040204" pitchFamily="34" charset="0"/>
                <a:ea typeface="Verdana" panose="020B0604030504040204" pitchFamily="34" charset="0"/>
                <a:cs typeface="Times New Roman" panose="02020603050405020304" pitchFamily="18" charset="0"/>
              </a:rPr>
              <a:t>bis</a:t>
            </a:r>
            <a:r>
              <a:rPr lang="it-IT" sz="1600" b="1" dirty="0">
                <a:effectLst/>
                <a:latin typeface="Verdana" panose="020B0604030504040204" pitchFamily="34" charset="0"/>
                <a:ea typeface="Verdana" panose="020B0604030504040204" pitchFamily="34" charset="0"/>
                <a:cs typeface="Times New Roman" panose="02020603050405020304" pitchFamily="18" charset="0"/>
              </a:rPr>
              <a:t> </a:t>
            </a:r>
            <a:r>
              <a:rPr lang="it-IT" sz="1600" dirty="0">
                <a:effectLst/>
                <a:latin typeface="Verdana" panose="020B0604030504040204" pitchFamily="34" charset="0"/>
                <a:ea typeface="Verdana" panose="020B0604030504040204" pitchFamily="34" charset="0"/>
                <a:cs typeface="Times New Roman" panose="02020603050405020304" pitchFamily="18" charset="0"/>
              </a:rPr>
              <a:t>inserito nel Tus indica la fattispecie fiscalmente rilevante, individuandola nel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trasferimento “finale” </a:t>
            </a:r>
            <a:r>
              <a:rPr lang="it-IT" sz="1600" dirty="0">
                <a:effectLst/>
                <a:latin typeface="Verdana" panose="020B0604030504040204" pitchFamily="34" charset="0"/>
                <a:ea typeface="Verdana" panose="020B0604030504040204" pitchFamily="34" charset="0"/>
                <a:cs typeface="Times New Roman" panose="02020603050405020304" pitchFamily="18" charset="0"/>
              </a:rPr>
              <a:t>a favore dei beneficiari, in linea con l’orientamento consolidato nella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giurisprudenza di legittimità </a:t>
            </a:r>
            <a:r>
              <a:rPr lang="it-IT" sz="1600" dirty="0">
                <a:effectLst/>
                <a:latin typeface="Verdana" panose="020B0604030504040204" pitchFamily="34" charset="0"/>
                <a:ea typeface="Verdana" panose="020B0604030504040204" pitchFamily="34" charset="0"/>
                <a:cs typeface="Times New Roman" panose="02020603050405020304" pitchFamily="18" charset="0"/>
              </a:rPr>
              <a:t>e accolto anche dall’</a:t>
            </a:r>
            <a:r>
              <a:rPr lang="it-IT" sz="1600" b="1" dirty="0">
                <a:effectLst/>
                <a:latin typeface="Verdana" panose="020B0604030504040204" pitchFamily="34" charset="0"/>
                <a:ea typeface="Verdana" panose="020B0604030504040204" pitchFamily="34" charset="0"/>
                <a:cs typeface="Times New Roman" panose="02020603050405020304" pitchFamily="18" charset="0"/>
              </a:rPr>
              <a:t>Agenzia delle Entrate con la circolare n. 34 del 2022</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p>
          <a:p>
            <a:endParaRPr lang="it-IT" dirty="0">
              <a:latin typeface="Verdana" panose="020B0604030504040204" pitchFamily="34" charset="0"/>
              <a:ea typeface="Verdana" panose="020B0604030504040204" pitchFamily="34" charset="0"/>
            </a:endParaRPr>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13</a:t>
            </a:fld>
            <a:endParaRPr lang="it-IT" dirty="0"/>
          </a:p>
        </p:txBody>
      </p:sp>
    </p:spTree>
    <p:extLst>
      <p:ext uri="{BB962C8B-B14F-4D97-AF65-F5344CB8AC3E}">
        <p14:creationId xmlns:p14="http://schemas.microsoft.com/office/powerpoint/2010/main" val="4052346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2096844" y="616688"/>
            <a:ext cx="9396461" cy="6204745"/>
          </a:xfrm>
        </p:spPr>
        <p:txBody>
          <a:bodyPr>
            <a:normAutofit/>
          </a:bodyPr>
          <a:lstStyle/>
          <a:p>
            <a:pPr lvl="0" algn="ctr"/>
            <a:r>
              <a:rPr lang="it-IT" sz="3600" b="1" dirty="0">
                <a:latin typeface="Verdana" panose="020B0604030504040204" pitchFamily="34" charset="0"/>
                <a:ea typeface="Verdana" panose="020B0604030504040204" pitchFamily="34" charset="0"/>
              </a:rPr>
              <a:t>La tassazione del trust</a:t>
            </a:r>
            <a:endParaRPr lang="it-IT" sz="3600" b="1" dirty="0">
              <a:effectLst/>
              <a:latin typeface="Verdana" panose="020B0604030504040204" pitchFamily="34" charset="0"/>
              <a:ea typeface="Verdana" panose="020B0604030504040204" pitchFamily="34" charset="0"/>
            </a:endParaRPr>
          </a:p>
          <a:p>
            <a:pPr lvl="0" algn="just"/>
            <a:endParaRPr lang="it-IT" sz="1800" dirty="0">
              <a:effectLst/>
              <a:latin typeface="Verdana" panose="020B0604030504040204" pitchFamily="34" charset="0"/>
              <a:ea typeface="Verdana" panose="020B0604030504040204" pitchFamily="34" charset="0"/>
            </a:endParaRP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È, tuttavia, introdotta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(art. 4-</a:t>
            </a:r>
            <a:r>
              <a:rPr lang="it-IT" sz="1600" b="1" i="1" dirty="0">
                <a:effectLst/>
                <a:latin typeface="Verdana" panose="020B0604030504040204" pitchFamily="34" charset="0"/>
                <a:ea typeface="Verdana" panose="020B0604030504040204" pitchFamily="34" charset="0"/>
                <a:cs typeface="Times New Roman" panose="02020603050405020304" pitchFamily="18" charset="0"/>
              </a:rPr>
              <a:t>bis</a:t>
            </a:r>
            <a:r>
              <a:rPr lang="it-IT" sz="1600" b="1" dirty="0">
                <a:effectLst/>
                <a:latin typeface="Verdana" panose="020B0604030504040204" pitchFamily="34" charset="0"/>
                <a:ea typeface="Verdana" panose="020B0604030504040204" pitchFamily="34" charset="0"/>
                <a:cs typeface="Times New Roman" panose="02020603050405020304" pitchFamily="18" charset="0"/>
              </a:rPr>
              <a:t>, comma 3) </a:t>
            </a:r>
            <a:r>
              <a:rPr lang="it-IT" sz="1600" dirty="0">
                <a:effectLst/>
                <a:latin typeface="Verdana" panose="020B0604030504040204" pitchFamily="34" charset="0"/>
                <a:ea typeface="Verdana" panose="020B0604030504040204" pitchFamily="34" charset="0"/>
                <a:cs typeface="Times New Roman" panose="02020603050405020304" pitchFamily="18" charset="0"/>
              </a:rPr>
              <a:t>la possibilità per il disponente, ovvero nel caso di trust testamentari per il </a:t>
            </a:r>
            <a:r>
              <a:rPr lang="it-IT" sz="1600" i="1" dirty="0">
                <a:effectLst/>
                <a:latin typeface="Verdana" panose="020B0604030504040204" pitchFamily="34" charset="0"/>
                <a:ea typeface="Verdana" panose="020B0604030504040204" pitchFamily="34" charset="0"/>
                <a:cs typeface="Times New Roman" panose="02020603050405020304" pitchFamily="18" charset="0"/>
              </a:rPr>
              <a:t>trustee</a:t>
            </a:r>
            <a:r>
              <a:rPr lang="it-IT" sz="1600" dirty="0">
                <a:effectLst/>
                <a:latin typeface="Verdana" panose="020B0604030504040204" pitchFamily="34" charset="0"/>
                <a:ea typeface="Verdana" panose="020B0604030504040204" pitchFamily="34" charset="0"/>
                <a:cs typeface="Times New Roman" panose="02020603050405020304" pitchFamily="18" charset="0"/>
              </a:rPr>
              <a:t>, di versare il tributo in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modo volontario e anticipato</a:t>
            </a:r>
            <a:r>
              <a:rPr lang="it-IT" sz="1600" dirty="0">
                <a:effectLst/>
                <a:latin typeface="Verdana" panose="020B0604030504040204" pitchFamily="34" charset="0"/>
                <a:ea typeface="Verdana" panose="020B0604030504040204" pitchFamily="34" charset="0"/>
                <a:cs typeface="Times New Roman" panose="02020603050405020304" pitchFamily="18" charset="0"/>
              </a:rPr>
              <a:t>, al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momento del conferimento dei beni ovvero dell’apertura della successione</a:t>
            </a:r>
            <a:r>
              <a:rPr lang="it-IT" sz="1600" dirty="0">
                <a:effectLst/>
                <a:latin typeface="Verdana" panose="020B0604030504040204" pitchFamily="34" charset="0"/>
                <a:ea typeface="Verdana" panose="020B0604030504040204" pitchFamily="34" charset="0"/>
                <a:cs typeface="Times New Roman" panose="02020603050405020304" pitchFamily="18" charset="0"/>
              </a:rPr>
              <a:t>, consentendo così ai contribuenti una più certa programmazione fiscale e all’Erario un incasso anticipato rispetto al momento in cui saranno trasferiti i beni e i diritti ai beneficiari.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In tal caso l’imposta è determinata con riferimento al valore dei beni al momento del conferimento e al rapporto esistente tra disponente e beneficiario in tale momento, con la precisazione che, qualora i beneficiari non siano individuati, si applica l’aliquota più elevata senza tener conto franchigie.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La possibilità di opzione per il pagamento anticipato dell’imposta è estesa anche ai trust già costituiti in modo da garantire una parità di trattamento.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Per finalità di coordinamento, la norma fa salva la disciplina prevista per i </a:t>
            </a:r>
            <a:r>
              <a:rPr lang="it-IT" sz="1600" i="1" dirty="0">
                <a:effectLst/>
                <a:latin typeface="Verdana" panose="020B0604030504040204" pitchFamily="34" charset="0"/>
                <a:ea typeface="Verdana" panose="020B0604030504040204" pitchFamily="34" charset="0"/>
                <a:cs typeface="Times New Roman" panose="02020603050405020304" pitchFamily="18" charset="0"/>
              </a:rPr>
              <a:t>trust</a:t>
            </a:r>
            <a:r>
              <a:rPr lang="it-IT" sz="1600" dirty="0">
                <a:effectLst/>
                <a:latin typeface="Verdana" panose="020B0604030504040204" pitchFamily="34" charset="0"/>
                <a:ea typeface="Verdana" panose="020B0604030504040204" pitchFamily="34" charset="0"/>
                <a:cs typeface="Times New Roman" panose="02020603050405020304" pitchFamily="18" charset="0"/>
              </a:rPr>
              <a:t>, i vincoli di destinazione e i fondi speciali composti di beni sottoposti a vincolo di destinazione dall’articolo 6 della legge 22 giugno 2016, n. 112 recante “Disposizioni in materia di assistenza in favore delle persone con disabilità grave prive del sostegno familiare”.</a:t>
            </a:r>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14</a:t>
            </a:fld>
            <a:endParaRPr lang="it-IT" dirty="0"/>
          </a:p>
        </p:txBody>
      </p:sp>
    </p:spTree>
    <p:extLst>
      <p:ext uri="{BB962C8B-B14F-4D97-AF65-F5344CB8AC3E}">
        <p14:creationId xmlns:p14="http://schemas.microsoft.com/office/powerpoint/2010/main" val="249280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2096844" y="616688"/>
            <a:ext cx="9396461" cy="6204745"/>
          </a:xfrm>
        </p:spPr>
        <p:txBody>
          <a:bodyPr>
            <a:normAutofit/>
          </a:bodyPr>
          <a:lstStyle/>
          <a:p>
            <a:pPr lvl="0" algn="ctr"/>
            <a:r>
              <a:rPr lang="it-IT" sz="3600" b="1" dirty="0">
                <a:effectLst/>
                <a:latin typeface="Verdana" panose="020B0604030504040204" pitchFamily="34" charset="0"/>
                <a:ea typeface="Verdana" panose="020B0604030504040204" pitchFamily="34" charset="0"/>
              </a:rPr>
              <a:t>Le donazioni informali </a:t>
            </a:r>
          </a:p>
          <a:p>
            <a:pPr lvl="0" algn="just"/>
            <a:endParaRPr lang="it-IT" sz="1800" dirty="0">
              <a:effectLst/>
              <a:latin typeface="Verdana" panose="020B0604030504040204" pitchFamily="34" charset="0"/>
              <a:ea typeface="Verdana" panose="020B0604030504040204" pitchFamily="34" charset="0"/>
            </a:endParaRP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Il decreto modifica anche le disposizioni del Titolo III del TUS, concernente l’applicazione dell’imposta sulle donazioni.</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Le modifiche sono principalmente rivolte a dare unitarietà alla normativa, riproducendo all’interno del Testo unico, analogamente a quanto previsto per l’imposta di successione, le disposizioni dell’art. 2, del decreto-legge n. 262 del 2006, che intervengono in materia di imposta di donazione con i commi 49 e 49-</a:t>
            </a:r>
            <a:r>
              <a:rPr lang="it-IT" sz="1600" i="1" dirty="0">
                <a:effectLst/>
                <a:latin typeface="Verdana" panose="020B0604030504040204" pitchFamily="34" charset="0"/>
                <a:ea typeface="Verdana" panose="020B0604030504040204" pitchFamily="34" charset="0"/>
                <a:cs typeface="Times New Roman" panose="02020603050405020304" pitchFamily="18" charset="0"/>
              </a:rPr>
              <a:t>bis</a:t>
            </a:r>
            <a:r>
              <a:rPr lang="it-IT" sz="1600" dirty="0">
                <a:effectLst/>
                <a:latin typeface="Verdana" panose="020B0604030504040204" pitchFamily="34" charset="0"/>
                <a:ea typeface="Verdana" panose="020B0604030504040204" pitchFamily="34" charset="0"/>
                <a:cs typeface="Times New Roman" panose="02020603050405020304" pitchFamily="18" charset="0"/>
              </a:rPr>
              <a:t>.</a:t>
            </a:r>
          </a:p>
          <a:p>
            <a:pPr algn="just">
              <a:lnSpc>
                <a:spcPct val="107000"/>
              </a:lnSpc>
              <a:spcAft>
                <a:spcPts val="800"/>
              </a:spcAft>
            </a:pPr>
            <a:r>
              <a:rPr lang="it-IT" sz="1600" b="1" dirty="0">
                <a:effectLst/>
                <a:latin typeface="Verdana" panose="020B0604030504040204" pitchFamily="34" charset="0"/>
                <a:ea typeface="Verdana" panose="020B0604030504040204" pitchFamily="34" charset="0"/>
                <a:cs typeface="Times New Roman" panose="02020603050405020304" pitchFamily="18" charset="0"/>
              </a:rPr>
              <a:t>Sono quindi riportate nell’art. 56, concernente la determinazione dell'imposta, le aliquote e le franchigie, previste in misura analoga a quelle stabilite per l’imposta di successione.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è inserita nel comma 4 dell’articolo 56 la previsione precedentemente prevista dall’art. 55, relativa alla detrazione delle imposte pagate all’estero in dipendenza della stessa donazione ed in relazione ai beni ivi esistenti, precisando che la detrazione opera fino a concorrenza della parte dell’imposta sulle donazioni proporzionale al valore dei beni stessi.</a:t>
            </a:r>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15</a:t>
            </a:fld>
            <a:endParaRPr lang="it-IT" dirty="0"/>
          </a:p>
        </p:txBody>
      </p:sp>
    </p:spTree>
    <p:extLst>
      <p:ext uri="{BB962C8B-B14F-4D97-AF65-F5344CB8AC3E}">
        <p14:creationId xmlns:p14="http://schemas.microsoft.com/office/powerpoint/2010/main" val="4286018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576874" y="419878"/>
            <a:ext cx="9776472" cy="6709465"/>
          </a:xfrm>
        </p:spPr>
        <p:txBody>
          <a:bodyPr>
            <a:normAutofit/>
          </a:bodyPr>
          <a:lstStyle/>
          <a:p>
            <a:pPr lvl="0" algn="ctr"/>
            <a:r>
              <a:rPr lang="it-IT" sz="3600" b="1" dirty="0">
                <a:effectLst/>
                <a:latin typeface="Verdana" panose="020B0604030504040204" pitchFamily="34" charset="0"/>
                <a:ea typeface="Verdana" panose="020B0604030504040204" pitchFamily="34" charset="0"/>
              </a:rPr>
              <a:t>Le donazioni informali </a:t>
            </a:r>
          </a:p>
          <a:p>
            <a:pPr lvl="0" algn="just"/>
            <a:endParaRPr lang="it-IT" sz="1800" dirty="0">
              <a:effectLst/>
              <a:latin typeface="Verdana" panose="020B0604030504040204" pitchFamily="34" charset="0"/>
              <a:ea typeface="Verdana" panose="020B0604030504040204" pitchFamily="34" charset="0"/>
            </a:endParaRPr>
          </a:p>
          <a:p>
            <a:pPr algn="just" fontAlgn="base">
              <a:lnSpc>
                <a:spcPct val="107000"/>
              </a:lnSpc>
              <a:spcAft>
                <a:spcPts val="800"/>
              </a:spcAft>
            </a:pPr>
            <a:r>
              <a:rPr lang="it-IT" sz="1600" b="1" dirty="0">
                <a:latin typeface="Verdana" panose="020B0604030504040204" pitchFamily="34" charset="0"/>
                <a:ea typeface="Verdana" panose="020B0604030504040204" pitchFamily="34" charset="0"/>
                <a:cs typeface="Times New Roman" panose="02020603050405020304" pitchFamily="18" charset="0"/>
              </a:rPr>
              <a:t>Articolo 55, comma 1-bis del TUS </a:t>
            </a:r>
            <a:r>
              <a:rPr lang="it-IT" sz="1600" dirty="0">
                <a:latin typeface="Verdana" panose="020B0604030504040204" pitchFamily="34" charset="0"/>
                <a:ea typeface="Verdana" panose="020B0604030504040204" pitchFamily="34" charset="0"/>
                <a:cs typeface="Times New Roman" panose="02020603050405020304" pitchFamily="18" charset="0"/>
              </a:rPr>
              <a:t>come sostituito ove è contenuta la norma che sottopone a tassazione le </a:t>
            </a:r>
            <a:r>
              <a:rPr lang="it-IT" sz="1600" b="1" dirty="0">
                <a:latin typeface="Verdana" panose="020B0604030504040204" pitchFamily="34" charset="0"/>
                <a:ea typeface="Verdana" panose="020B0604030504040204" pitchFamily="34" charset="0"/>
                <a:cs typeface="Times New Roman" panose="02020603050405020304" pitchFamily="18" charset="0"/>
              </a:rPr>
              <a:t>donazioni indirette </a:t>
            </a:r>
            <a:r>
              <a:rPr lang="it-IT" sz="1600" dirty="0">
                <a:latin typeface="Verdana" panose="020B0604030504040204" pitchFamily="34" charset="0"/>
                <a:ea typeface="Verdana" panose="020B0604030504040204" pitchFamily="34" charset="0"/>
                <a:cs typeface="Times New Roman" panose="02020603050405020304" pitchFamily="18" charset="0"/>
              </a:rPr>
              <a:t>oggetto di atti per i quali è prescritta la registrazione: «Sono soggetti a registrazione </a:t>
            </a:r>
            <a:r>
              <a:rPr lang="it-IT" sz="1600" b="1" dirty="0">
                <a:latin typeface="Verdana" panose="020B0604030504040204" pitchFamily="34" charset="0"/>
                <a:ea typeface="Verdana" panose="020B0604030504040204" pitchFamily="34" charset="0"/>
                <a:cs typeface="Times New Roman" panose="02020603050405020304" pitchFamily="18" charset="0"/>
              </a:rPr>
              <a:t>in temine fisso </a:t>
            </a:r>
            <a:r>
              <a:rPr lang="it-IT" sz="1600" dirty="0">
                <a:latin typeface="Verdana" panose="020B0604030504040204" pitchFamily="34" charset="0"/>
                <a:ea typeface="Verdana" panose="020B0604030504040204" pitchFamily="34" charset="0"/>
                <a:cs typeface="Times New Roman" panose="02020603050405020304" pitchFamily="18" charset="0"/>
              </a:rPr>
              <a:t>anche gli atti aventi ad oggetto donazioni, dirette o indirette, nonché gli atti di istituzione e di dotazione dei trust formati all’estero nei confronti di beneficiari residenti nello Stato»;</a:t>
            </a:r>
          </a:p>
          <a:p>
            <a:pPr algn="just" fontAlgn="base">
              <a:lnSpc>
                <a:spcPct val="107000"/>
              </a:lnSpc>
              <a:spcAft>
                <a:spcPts val="800"/>
              </a:spcAft>
            </a:pPr>
            <a:r>
              <a:rPr lang="it-IT" sz="1600" b="1" dirty="0">
                <a:latin typeface="Verdana" panose="020B0604030504040204" pitchFamily="34" charset="0"/>
                <a:ea typeface="Verdana" panose="020B0604030504040204" pitchFamily="34" charset="0"/>
                <a:cs typeface="Times New Roman" panose="02020603050405020304" pitchFamily="18" charset="0"/>
              </a:rPr>
              <a:t>Articolo 56-bis, comma 1, del TUS come sostituito</a:t>
            </a:r>
            <a:r>
              <a:rPr lang="it-IT" sz="1600" dirty="0">
                <a:latin typeface="Verdana" panose="020B0604030504040204" pitchFamily="34" charset="0"/>
                <a:ea typeface="Verdana" panose="020B0604030504040204" pitchFamily="34" charset="0"/>
                <a:cs typeface="Times New Roman" panose="02020603050405020304" pitchFamily="18" charset="0"/>
              </a:rPr>
              <a:t>, il quale dispone che l’accertamento delle donazioni indirette può essere effettuato </a:t>
            </a:r>
            <a:r>
              <a:rPr lang="it-IT" sz="1600" b="1" dirty="0">
                <a:latin typeface="Verdana" panose="020B0604030504040204" pitchFamily="34" charset="0"/>
                <a:ea typeface="Verdana" panose="020B0604030504040204" pitchFamily="34" charset="0"/>
                <a:cs typeface="Times New Roman" panose="02020603050405020304" pitchFamily="18" charset="0"/>
              </a:rPr>
              <a:t>«esclusivamente» </a:t>
            </a:r>
            <a:r>
              <a:rPr lang="it-IT" sz="1600" dirty="0">
                <a:latin typeface="Verdana" panose="020B0604030504040204" pitchFamily="34" charset="0"/>
                <a:ea typeface="Verdana" panose="020B0604030504040204" pitchFamily="34" charset="0"/>
                <a:cs typeface="Times New Roman" panose="02020603050405020304" pitchFamily="18" charset="0"/>
              </a:rPr>
              <a:t>quando esse sono confessate dal contribuente «nell’ambito di procedimenti diretti all’accertamento di tributi».</a:t>
            </a:r>
          </a:p>
          <a:p>
            <a:pPr algn="just" fontAlgn="base">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Ad esse si applica </a:t>
            </a:r>
            <a:r>
              <a:rPr lang="it-IT" sz="1600" b="1" dirty="0">
                <a:latin typeface="Verdana" panose="020B0604030504040204" pitchFamily="34" charset="0"/>
                <a:ea typeface="Verdana" panose="020B0604030504040204" pitchFamily="34" charset="0"/>
                <a:cs typeface="Times New Roman" panose="02020603050405020304" pitchFamily="18" charset="0"/>
              </a:rPr>
              <a:t>l'aliquota dell’8%, </a:t>
            </a:r>
            <a:r>
              <a:rPr lang="it-IT" sz="1600" dirty="0">
                <a:latin typeface="Verdana" panose="020B0604030504040204" pitchFamily="34" charset="0"/>
                <a:ea typeface="Verdana" panose="020B0604030504040204" pitchFamily="34" charset="0"/>
                <a:cs typeface="Times New Roman" panose="02020603050405020304" pitchFamily="18" charset="0"/>
              </a:rPr>
              <a:t>vale a dire l’aliquota d’imposta più elevata, ma per la sola parte che eccede la franchigia ove prevista, mentre qualora le liberalità indirette siano registrate volontariamente, tornano applicabili le aliquote e le franchigie secondo quanto previsto dall’art. 56. </a:t>
            </a:r>
          </a:p>
          <a:p>
            <a:pPr algn="just" fontAlgn="base">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Dalla combinazione dei due articoli, come confermato dalla </a:t>
            </a:r>
            <a:r>
              <a:rPr lang="it-IT" sz="1600" b="1" dirty="0">
                <a:latin typeface="Verdana" panose="020B0604030504040204" pitchFamily="34" charset="0"/>
                <a:ea typeface="Verdana" panose="020B0604030504040204" pitchFamily="34" charset="0"/>
                <a:cs typeface="Times New Roman" panose="02020603050405020304" pitchFamily="18" charset="0"/>
              </a:rPr>
              <a:t>Cassazione (sentenza n. 7.742 del 2024)</a:t>
            </a:r>
            <a:r>
              <a:rPr lang="it-IT" sz="1600" dirty="0">
                <a:latin typeface="Verdana" panose="020B0604030504040204" pitchFamily="34" charset="0"/>
                <a:ea typeface="Verdana" panose="020B0604030504040204" pitchFamily="34" charset="0"/>
                <a:cs typeface="Times New Roman" panose="02020603050405020304" pitchFamily="18" charset="0"/>
              </a:rPr>
              <a:t>: per le donazioni indirette non vi è, di per sé, un obbligo di registrazione a meno che non risultino da atti soggetti a registrazione (bonifico bancario tra padre e figlio). </a:t>
            </a:r>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16</a:t>
            </a:fld>
            <a:endParaRPr lang="it-IT" dirty="0"/>
          </a:p>
        </p:txBody>
      </p:sp>
    </p:spTree>
    <p:extLst>
      <p:ext uri="{BB962C8B-B14F-4D97-AF65-F5344CB8AC3E}">
        <p14:creationId xmlns:p14="http://schemas.microsoft.com/office/powerpoint/2010/main" val="1987999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517972" y="233264"/>
            <a:ext cx="9762478" cy="5491283"/>
          </a:xfrm>
        </p:spPr>
        <p:txBody>
          <a:bodyPr>
            <a:normAutofit/>
          </a:bodyPr>
          <a:lstStyle/>
          <a:p>
            <a:pPr algn="ctr"/>
            <a:endParaRPr lang="it-IT" sz="3600" b="1" dirty="0">
              <a:latin typeface="Verdana" panose="020B0604030504040204" pitchFamily="34" charset="0"/>
              <a:ea typeface="Verdana" panose="020B0604030504040204" pitchFamily="34" charset="0"/>
            </a:endParaRPr>
          </a:p>
          <a:p>
            <a:pPr algn="ctr"/>
            <a:endParaRPr lang="it-IT" sz="1600" dirty="0">
              <a:latin typeface="Verdana" panose="020B0604030504040204" pitchFamily="34" charset="0"/>
              <a:ea typeface="Verdana" panose="020B0604030504040204" pitchFamily="34" charset="0"/>
            </a:endParaRPr>
          </a:p>
          <a:p>
            <a:pPr algn="ctr"/>
            <a:endParaRPr lang="it-IT" sz="1600" dirty="0">
              <a:latin typeface="Verdana" panose="020B0604030504040204" pitchFamily="34" charset="0"/>
              <a:ea typeface="Verdana" panose="020B0604030504040204" pitchFamily="34" charset="0"/>
            </a:endParaRPr>
          </a:p>
          <a:p>
            <a:pPr algn="ctr"/>
            <a:r>
              <a:rPr lang="it-IT" sz="1600" dirty="0">
                <a:latin typeface="Verdana" panose="020B0604030504040204" pitchFamily="34" charset="0"/>
                <a:ea typeface="Verdana" panose="020B0604030504040204" pitchFamily="34" charset="0"/>
              </a:rPr>
              <a:t>Art. 10 Legge 9 agosto 2023 </a:t>
            </a:r>
            <a:r>
              <a:rPr lang="it-IT" sz="1600" b="1" dirty="0">
                <a:latin typeface="Verdana" panose="020B0604030504040204" pitchFamily="34" charset="0"/>
                <a:ea typeface="Verdana" panose="020B0604030504040204" pitchFamily="34" charset="0"/>
              </a:rPr>
              <a:t>delega al Governo </a:t>
            </a:r>
            <a:r>
              <a:rPr lang="it-IT" sz="1600" dirty="0">
                <a:latin typeface="Verdana" panose="020B0604030504040204" pitchFamily="34" charset="0"/>
                <a:ea typeface="Verdana" panose="020B0604030504040204" pitchFamily="34" charset="0"/>
              </a:rPr>
              <a:t>per la riforma fiscale</a:t>
            </a:r>
          </a:p>
          <a:p>
            <a:pPr algn="ctr"/>
            <a:endParaRPr lang="it-IT" sz="1600" dirty="0">
              <a:latin typeface="Verdana" panose="020B0604030504040204" pitchFamily="34" charset="0"/>
              <a:ea typeface="Verdana" panose="020B0604030504040204" pitchFamily="34" charset="0"/>
            </a:endParaRPr>
          </a:p>
          <a:p>
            <a:pPr algn="ctr"/>
            <a:endParaRPr lang="it-IT" sz="1600" dirty="0">
              <a:latin typeface="Verdana" panose="020B0604030504040204" pitchFamily="34" charset="0"/>
              <a:ea typeface="Verdana" panose="020B0604030504040204" pitchFamily="34" charset="0"/>
            </a:endParaRPr>
          </a:p>
          <a:p>
            <a:pPr algn="ctr"/>
            <a:r>
              <a:rPr lang="it-IT" sz="1600" dirty="0">
                <a:latin typeface="Verdana" panose="020B0604030504040204" pitchFamily="34" charset="0"/>
                <a:ea typeface="Verdana" panose="020B0604030504040204" pitchFamily="34" charset="0"/>
              </a:rPr>
              <a:t>Principi di semplificazione e razionalizzazione - razionalizzazione dei tributi indiretti diversi dall’imposta sul valore aggiunto</a:t>
            </a:r>
          </a:p>
          <a:p>
            <a:pPr algn="ctr"/>
            <a:endParaRPr lang="it-IT" sz="1600" dirty="0">
              <a:latin typeface="Verdana" panose="020B0604030504040204" pitchFamily="34" charset="0"/>
              <a:ea typeface="Verdana" panose="020B0604030504040204" pitchFamily="34" charset="0"/>
            </a:endParaRPr>
          </a:p>
          <a:p>
            <a:pPr algn="ctr"/>
            <a:endParaRPr lang="it-IT" sz="1600" dirty="0">
              <a:latin typeface="Verdana" panose="020B0604030504040204" pitchFamily="34" charset="0"/>
              <a:ea typeface="Verdana" panose="020B0604030504040204" pitchFamily="34" charset="0"/>
            </a:endParaRPr>
          </a:p>
        </p:txBody>
      </p:sp>
      <p:sp>
        <p:nvSpPr>
          <p:cNvPr id="5" name="Segnaposto numero diapositiva 4">
            <a:extLst>
              <a:ext uri="{FF2B5EF4-FFF2-40B4-BE49-F238E27FC236}">
                <a16:creationId xmlns:a16="http://schemas.microsoft.com/office/drawing/2014/main" id="{BE2DB036-00C8-4B97-AED4-194806152439}"/>
              </a:ext>
            </a:extLst>
          </p:cNvPr>
          <p:cNvSpPr>
            <a:spLocks noGrp="1"/>
          </p:cNvSpPr>
          <p:nvPr>
            <p:ph type="sldNum" sz="quarter" idx="12"/>
          </p:nvPr>
        </p:nvSpPr>
        <p:spPr/>
        <p:txBody>
          <a:bodyPr/>
          <a:lstStyle/>
          <a:p>
            <a:fld id="{83F27ED1-96AF-47FD-BD47-BFE61FCB808F}" type="slidenum">
              <a:rPr lang="it-IT" smtClean="0"/>
              <a:t>2</a:t>
            </a:fld>
            <a:endParaRPr lang="it-IT" dirty="0"/>
          </a:p>
        </p:txBody>
      </p:sp>
    </p:spTree>
    <p:extLst>
      <p:ext uri="{BB962C8B-B14F-4D97-AF65-F5344CB8AC3E}">
        <p14:creationId xmlns:p14="http://schemas.microsoft.com/office/powerpoint/2010/main" val="3246049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511559" y="457199"/>
            <a:ext cx="9762478" cy="5491283"/>
          </a:xfrm>
        </p:spPr>
        <p:txBody>
          <a:bodyPr>
            <a:normAutofit/>
          </a:bodyPr>
          <a:lstStyle/>
          <a:p>
            <a:pPr algn="ctr"/>
            <a:endParaRPr lang="it-IT" sz="3600" b="1" dirty="0">
              <a:latin typeface="Verdana" panose="020B0604030504040204" pitchFamily="34" charset="0"/>
              <a:ea typeface="Verdana" panose="020B0604030504040204" pitchFamily="34" charset="0"/>
            </a:endParaRPr>
          </a:p>
          <a:p>
            <a:pPr algn="ctr"/>
            <a:endParaRPr lang="it-IT" dirty="0">
              <a:latin typeface="Verdana" panose="020B0604030504040204" pitchFamily="34" charset="0"/>
              <a:ea typeface="Verdana" panose="020B0604030504040204" pitchFamily="34" charset="0"/>
            </a:endParaRPr>
          </a:p>
          <a:p>
            <a:pPr algn="ctr"/>
            <a:r>
              <a:rPr lang="it-IT" dirty="0">
                <a:latin typeface="Verdana" panose="020B0604030504040204" pitchFamily="34" charset="0"/>
                <a:ea typeface="Verdana" panose="020B0604030504040204" pitchFamily="34" charset="0"/>
              </a:rPr>
              <a:t>Modifiche a</a:t>
            </a:r>
          </a:p>
          <a:p>
            <a:pPr algn="ctr"/>
            <a:endParaRPr lang="it-IT" dirty="0">
              <a:latin typeface="Verdana" panose="020B0604030504040204" pitchFamily="34" charset="0"/>
              <a:ea typeface="Verdana" panose="020B0604030504040204" pitchFamily="34" charset="0"/>
            </a:endParaRPr>
          </a:p>
          <a:p>
            <a:pPr algn="ctr"/>
            <a:r>
              <a:rPr lang="it-IT" dirty="0">
                <a:latin typeface="Verdana" panose="020B0604030504040204" pitchFamily="34" charset="0"/>
                <a:ea typeface="Verdana" panose="020B0604030504040204" pitchFamily="34" charset="0"/>
              </a:rPr>
              <a:t>imposta di successione e donazione</a:t>
            </a:r>
          </a:p>
          <a:p>
            <a:pPr algn="ctr"/>
            <a:r>
              <a:rPr lang="it-IT" dirty="0">
                <a:latin typeface="Verdana" panose="020B0604030504040204" pitchFamily="34" charset="0"/>
                <a:ea typeface="Verdana" panose="020B0604030504040204" pitchFamily="34" charset="0"/>
              </a:rPr>
              <a:t>imposta di registro</a:t>
            </a:r>
          </a:p>
          <a:p>
            <a:pPr algn="ctr"/>
            <a:r>
              <a:rPr lang="it-IT" dirty="0">
                <a:latin typeface="Verdana" panose="020B0604030504040204" pitchFamily="34" charset="0"/>
                <a:ea typeface="Verdana" panose="020B0604030504040204" pitchFamily="34" charset="0"/>
              </a:rPr>
              <a:t>imposta di bollo</a:t>
            </a:r>
          </a:p>
          <a:p>
            <a:pPr algn="ctr"/>
            <a:r>
              <a:rPr lang="it-IT" dirty="0">
                <a:latin typeface="Verdana" panose="020B0604030504040204" pitchFamily="34" charset="0"/>
                <a:ea typeface="Verdana" panose="020B0604030504040204" pitchFamily="34" charset="0"/>
              </a:rPr>
              <a:t>tasse ipotecarie</a:t>
            </a:r>
          </a:p>
          <a:p>
            <a:pPr algn="ctr"/>
            <a:r>
              <a:rPr lang="it-IT" dirty="0">
                <a:latin typeface="Verdana" panose="020B0604030504040204" pitchFamily="34" charset="0"/>
                <a:ea typeface="Verdana" panose="020B0604030504040204" pitchFamily="34" charset="0"/>
              </a:rPr>
              <a:t>tributi speciali catastali e altri tributi speciali previsti per i servizi </a:t>
            </a:r>
          </a:p>
          <a:p>
            <a:pPr algn="ctr"/>
            <a:r>
              <a:rPr lang="it-IT" dirty="0">
                <a:latin typeface="Verdana" panose="020B0604030504040204" pitchFamily="34" charset="0"/>
                <a:ea typeface="Verdana" panose="020B0604030504040204" pitchFamily="34" charset="0"/>
              </a:rPr>
              <a:t>resi dagli uffici dell’Agenzia delle Entrate</a:t>
            </a:r>
          </a:p>
        </p:txBody>
      </p:sp>
      <p:sp>
        <p:nvSpPr>
          <p:cNvPr id="5" name="Segnaposto numero diapositiva 4">
            <a:extLst>
              <a:ext uri="{FF2B5EF4-FFF2-40B4-BE49-F238E27FC236}">
                <a16:creationId xmlns:a16="http://schemas.microsoft.com/office/drawing/2014/main" id="{BE2DB036-00C8-4B97-AED4-194806152439}"/>
              </a:ext>
            </a:extLst>
          </p:cNvPr>
          <p:cNvSpPr>
            <a:spLocks noGrp="1"/>
          </p:cNvSpPr>
          <p:nvPr>
            <p:ph type="sldNum" sz="quarter" idx="12"/>
          </p:nvPr>
        </p:nvSpPr>
        <p:spPr/>
        <p:txBody>
          <a:bodyPr/>
          <a:lstStyle/>
          <a:p>
            <a:fld id="{83F27ED1-96AF-47FD-BD47-BFE61FCB808F}" type="slidenum">
              <a:rPr lang="it-IT" smtClean="0"/>
              <a:t>3</a:t>
            </a:fld>
            <a:endParaRPr lang="it-IT" dirty="0"/>
          </a:p>
        </p:txBody>
      </p:sp>
    </p:spTree>
    <p:extLst>
      <p:ext uri="{BB962C8B-B14F-4D97-AF65-F5344CB8AC3E}">
        <p14:creationId xmlns:p14="http://schemas.microsoft.com/office/powerpoint/2010/main" val="2229398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511559" y="457199"/>
            <a:ext cx="9762478" cy="5491283"/>
          </a:xfrm>
        </p:spPr>
        <p:txBody>
          <a:bodyPr>
            <a:normAutofit/>
          </a:bodyPr>
          <a:lstStyle/>
          <a:p>
            <a:pPr algn="ctr"/>
            <a:endParaRPr lang="it-IT" sz="3600" b="1" dirty="0">
              <a:latin typeface="Verdana" panose="020B0604030504040204" pitchFamily="34" charset="0"/>
              <a:ea typeface="Verdana" panose="020B0604030504040204" pitchFamily="34" charset="0"/>
            </a:endParaRPr>
          </a:p>
          <a:p>
            <a:pPr algn="ctr"/>
            <a:endParaRPr lang="it-IT" dirty="0">
              <a:latin typeface="Verdana" panose="020B0604030504040204" pitchFamily="34" charset="0"/>
              <a:ea typeface="Verdana" panose="020B0604030504040204" pitchFamily="34" charset="0"/>
            </a:endParaRPr>
          </a:p>
          <a:p>
            <a:pPr algn="ctr"/>
            <a:r>
              <a:rPr lang="it-IT" dirty="0">
                <a:latin typeface="Verdana" panose="020B0604030504040204" pitchFamily="34" charset="0"/>
                <a:ea typeface="Verdana" panose="020B0604030504040204" pitchFamily="34" charset="0"/>
              </a:rPr>
              <a:t>Introduzione </a:t>
            </a:r>
          </a:p>
          <a:p>
            <a:pPr algn="ctr"/>
            <a:r>
              <a:rPr lang="it-IT" dirty="0">
                <a:latin typeface="Verdana" panose="020B0604030504040204" pitchFamily="34" charset="0"/>
                <a:ea typeface="Verdana" panose="020B0604030504040204" pitchFamily="34" charset="0"/>
              </a:rPr>
              <a:t>di</a:t>
            </a:r>
          </a:p>
          <a:p>
            <a:pPr algn="ctr"/>
            <a:endParaRPr lang="it-IT" dirty="0">
              <a:latin typeface="Verdana" panose="020B0604030504040204" pitchFamily="34" charset="0"/>
              <a:ea typeface="Verdana" panose="020B0604030504040204" pitchFamily="34" charset="0"/>
            </a:endParaRPr>
          </a:p>
          <a:p>
            <a:pPr algn="ctr"/>
            <a:r>
              <a:rPr lang="it-IT" dirty="0">
                <a:latin typeface="Verdana" panose="020B0604030504040204" pitchFamily="34" charset="0"/>
                <a:ea typeface="Verdana" panose="020B0604030504040204" pitchFamily="34" charset="0"/>
              </a:rPr>
              <a:t>semplificazioni alle modalità di accesso telematico alle banche dati </a:t>
            </a:r>
          </a:p>
          <a:p>
            <a:pPr algn="ctr"/>
            <a:r>
              <a:rPr lang="it-IT" dirty="0">
                <a:latin typeface="Verdana" panose="020B0604030504040204" pitchFamily="34" charset="0"/>
                <a:ea typeface="Verdana" panose="020B0604030504040204" pitchFamily="34" charset="0"/>
              </a:rPr>
              <a:t>ipotecaria e catastale e </a:t>
            </a:r>
          </a:p>
          <a:p>
            <a:pPr algn="ctr"/>
            <a:r>
              <a:rPr lang="it-IT" dirty="0">
                <a:latin typeface="Verdana" panose="020B0604030504040204" pitchFamily="34" charset="0"/>
                <a:ea typeface="Verdana" panose="020B0604030504040204" pitchFamily="34" charset="0"/>
              </a:rPr>
              <a:t>alle modalità di aggiornamento delle intestazioni catastali</a:t>
            </a:r>
          </a:p>
        </p:txBody>
      </p:sp>
      <p:sp>
        <p:nvSpPr>
          <p:cNvPr id="5" name="Segnaposto numero diapositiva 4">
            <a:extLst>
              <a:ext uri="{FF2B5EF4-FFF2-40B4-BE49-F238E27FC236}">
                <a16:creationId xmlns:a16="http://schemas.microsoft.com/office/drawing/2014/main" id="{BE2DB036-00C8-4B97-AED4-194806152439}"/>
              </a:ext>
            </a:extLst>
          </p:cNvPr>
          <p:cNvSpPr>
            <a:spLocks noGrp="1"/>
          </p:cNvSpPr>
          <p:nvPr>
            <p:ph type="sldNum" sz="quarter" idx="12"/>
          </p:nvPr>
        </p:nvSpPr>
        <p:spPr/>
        <p:txBody>
          <a:bodyPr/>
          <a:lstStyle/>
          <a:p>
            <a:fld id="{83F27ED1-96AF-47FD-BD47-BFE61FCB808F}" type="slidenum">
              <a:rPr lang="it-IT" smtClean="0"/>
              <a:t>4</a:t>
            </a:fld>
            <a:endParaRPr lang="it-IT" dirty="0"/>
          </a:p>
        </p:txBody>
      </p:sp>
    </p:spTree>
    <p:extLst>
      <p:ext uri="{BB962C8B-B14F-4D97-AF65-F5344CB8AC3E}">
        <p14:creationId xmlns:p14="http://schemas.microsoft.com/office/powerpoint/2010/main" val="405197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66122" y="213672"/>
            <a:ext cx="9627183" cy="5366968"/>
          </a:xfrm>
        </p:spPr>
        <p:txBody>
          <a:bodyPr>
            <a:normAutofit/>
          </a:bodyPr>
          <a:lstStyle/>
          <a:p>
            <a:pPr algn="ctr"/>
            <a:r>
              <a:rPr lang="it-IT" sz="3600" b="1" dirty="0">
                <a:latin typeface="Verdana" panose="020B0604030504040204" pitchFamily="34" charset="0"/>
                <a:ea typeface="Verdana" panose="020B0604030504040204" pitchFamily="34" charset="0"/>
              </a:rPr>
              <a:t>La proposta di riforma del Tus</a:t>
            </a:r>
            <a:endParaRPr lang="it-IT" sz="3600" b="1" dirty="0">
              <a:effectLst/>
              <a:latin typeface="Verdana" panose="020B0604030504040204" pitchFamily="34" charset="0"/>
              <a:ea typeface="Verdana" panose="020B0604030504040204" pitchFamily="34" charset="0"/>
            </a:endParaRPr>
          </a:p>
          <a:p>
            <a:pPr algn="just">
              <a:lnSpc>
                <a:spcPct val="107000"/>
              </a:lnSpc>
              <a:spcAft>
                <a:spcPts val="800"/>
              </a:spcAft>
            </a:pPr>
            <a:endParaRPr lang="it-IT" sz="18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endParaRPr lang="it-IT" sz="16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M</a:t>
            </a:r>
            <a:r>
              <a:rPr lang="it-IT" sz="1600" dirty="0">
                <a:effectLst/>
                <a:latin typeface="Verdana" panose="020B0604030504040204" pitchFamily="34" charset="0"/>
                <a:ea typeface="Verdana" panose="020B0604030504040204" pitchFamily="34" charset="0"/>
                <a:cs typeface="Times New Roman" panose="02020603050405020304" pitchFamily="18" charset="0"/>
              </a:rPr>
              <a:t>odifica dell’</a:t>
            </a:r>
            <a:r>
              <a:rPr lang="it-IT" sz="1600" b="1" dirty="0">
                <a:effectLst/>
                <a:latin typeface="Verdana" panose="020B0604030504040204" pitchFamily="34" charset="0"/>
                <a:ea typeface="Verdana" panose="020B0604030504040204" pitchFamily="34" charset="0"/>
                <a:cs typeface="Times New Roman" panose="02020603050405020304" pitchFamily="18" charset="0"/>
              </a:rPr>
              <a:t>art. 1 del TUS</a:t>
            </a:r>
            <a:r>
              <a:rPr lang="it-IT" sz="1600" dirty="0">
                <a:effectLst/>
                <a:latin typeface="Verdana" panose="020B0604030504040204" pitchFamily="34" charset="0"/>
                <a:ea typeface="Verdana" panose="020B0604030504040204" pitchFamily="34" charset="0"/>
                <a:cs typeface="Times New Roman" panose="02020603050405020304" pitchFamily="18" charset="0"/>
              </a:rPr>
              <a:t>, concernente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l’oggetto dell’imposta</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per uniformarlo alla previsione di cui all’art. 2, comma 47, del decreto-legge n. 262 del 2006 che, reintroducendo l’imposta sulle successioni e donazioni, soppressa dall’art. 13 della legge n. 383 del 2001, </a:t>
            </a: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Per cui</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l’imposta sulle successioni e donazioni si applica ai trasferimenti di beni e diritti per successione a causa di morte, per donazione o a titolo gratuito, compresi i trasferimenti derivanti da trust e da altri vincoli di destinazione</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p>
          <a:p>
            <a:pPr lvl="0" algn="just"/>
            <a:endParaRPr lang="it-IT" sz="1800" dirty="0">
              <a:effectLst/>
              <a:ea typeface="Bitstream Vera Sans"/>
            </a:endParaRPr>
          </a:p>
          <a:p>
            <a:pPr lvl="0" algn="just"/>
            <a:endParaRPr lang="it-IT" sz="1800" dirty="0">
              <a:effectLst/>
              <a:ea typeface="Bitstream Vera Sans"/>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5</a:t>
            </a:fld>
            <a:endParaRPr lang="it-IT" dirty="0"/>
          </a:p>
        </p:txBody>
      </p:sp>
    </p:spTree>
    <p:extLst>
      <p:ext uri="{BB962C8B-B14F-4D97-AF65-F5344CB8AC3E}">
        <p14:creationId xmlns:p14="http://schemas.microsoft.com/office/powerpoint/2010/main" val="1634637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75453" y="278986"/>
            <a:ext cx="9627183" cy="5366968"/>
          </a:xfrm>
        </p:spPr>
        <p:txBody>
          <a:bodyPr>
            <a:normAutofit/>
          </a:bodyPr>
          <a:lstStyle/>
          <a:p>
            <a:pPr algn="ctr"/>
            <a:r>
              <a:rPr lang="it-IT" sz="3600" b="1" dirty="0">
                <a:latin typeface="Verdana" panose="020B0604030504040204" pitchFamily="34" charset="0"/>
                <a:ea typeface="Verdana" panose="020B0604030504040204" pitchFamily="34" charset="0"/>
              </a:rPr>
              <a:t>La proposta di riforma del Tus</a:t>
            </a:r>
            <a:endParaRPr lang="it-IT" sz="3600" b="1" dirty="0">
              <a:effectLst/>
              <a:latin typeface="Verdana" panose="020B0604030504040204" pitchFamily="34" charset="0"/>
              <a:ea typeface="Verdana" panose="020B0604030504040204" pitchFamily="34" charset="0"/>
            </a:endParaRPr>
          </a:p>
          <a:p>
            <a:pPr algn="just">
              <a:lnSpc>
                <a:spcPct val="107000"/>
              </a:lnSpc>
              <a:spcAft>
                <a:spcPts val="800"/>
              </a:spcAft>
            </a:pPr>
            <a:endParaRPr lang="it-IT" sz="18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endParaRPr lang="it-IT" sz="16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1600" dirty="0">
                <a:latin typeface="Verdana" panose="020B0604030504040204" pitchFamily="34" charset="0"/>
                <a:ea typeface="Verdana" panose="020B0604030504040204" pitchFamily="34" charset="0"/>
                <a:cs typeface="Times New Roman" panose="02020603050405020304" pitchFamily="18" charset="0"/>
              </a:rPr>
              <a:t>M</a:t>
            </a:r>
            <a:r>
              <a:rPr lang="it-IT" sz="1600" dirty="0">
                <a:effectLst/>
                <a:latin typeface="Verdana" panose="020B0604030504040204" pitchFamily="34" charset="0"/>
                <a:ea typeface="Verdana" panose="020B0604030504040204" pitchFamily="34" charset="0"/>
                <a:cs typeface="Times New Roman" panose="02020603050405020304" pitchFamily="18" charset="0"/>
              </a:rPr>
              <a:t>odifica dell’</a:t>
            </a:r>
            <a:r>
              <a:rPr lang="it-IT" sz="1600" b="1" dirty="0">
                <a:effectLst/>
                <a:latin typeface="Verdana" panose="020B0604030504040204" pitchFamily="34" charset="0"/>
                <a:ea typeface="Verdana" panose="020B0604030504040204" pitchFamily="34" charset="0"/>
                <a:cs typeface="Times New Roman" panose="02020603050405020304" pitchFamily="18" charset="0"/>
              </a:rPr>
              <a:t>art. 2 del TUS</a:t>
            </a:r>
            <a:r>
              <a:rPr lang="it-IT" sz="1600" b="1" dirty="0">
                <a:latin typeface="Verdana" panose="020B0604030504040204" pitchFamily="34" charset="0"/>
                <a:ea typeface="Verdana" panose="020B0604030504040204" pitchFamily="34" charset="0"/>
                <a:cs typeface="Times New Roman" panose="02020603050405020304" pitchFamily="18" charset="0"/>
              </a:rPr>
              <a:t> - </a:t>
            </a:r>
            <a:r>
              <a:rPr lang="it-IT" sz="1600" dirty="0">
                <a:effectLst/>
                <a:latin typeface="Verdana" panose="020B0604030504040204" pitchFamily="34" charset="0"/>
                <a:ea typeface="Verdana" panose="020B0604030504040204" pitchFamily="34" charset="0"/>
                <a:cs typeface="Times New Roman" panose="02020603050405020304" pitchFamily="18" charset="0"/>
              </a:rPr>
              <a:t>inserimento del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comma 2 bis </a:t>
            </a:r>
            <a:r>
              <a:rPr lang="it-IT" sz="1600" dirty="0">
                <a:effectLst/>
                <a:latin typeface="Verdana" panose="020B0604030504040204" pitchFamily="34" charset="0"/>
                <a:ea typeface="Verdana" panose="020B0604030504040204" pitchFamily="34" charset="0"/>
                <a:cs typeface="Times New Roman" panose="02020603050405020304" pitchFamily="18" charset="0"/>
              </a:rPr>
              <a:t>per cui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«Per i trust e gli altri vincoli di destinazione, l’imposta è dovuta in relazione a tutti i beni e diritti trasferiti ai beneficiari, </a:t>
            </a:r>
            <a:r>
              <a:rPr lang="it-IT" sz="1600" b="1" dirty="0">
                <a:effectLst/>
                <a:latin typeface="Verdana" panose="020B0604030504040204" pitchFamily="34" charset="0"/>
                <a:ea typeface="Verdana" panose="020B0604030504040204" pitchFamily="34" charset="0"/>
                <a:cs typeface="Times New Roman" panose="02020603050405020304" pitchFamily="18" charset="0"/>
              </a:rPr>
              <a:t>qualora il disponente sia residente nello Stato al momento della separazione patrimoniale</a:t>
            </a:r>
            <a:r>
              <a:rPr lang="it-IT" sz="1600" dirty="0">
                <a:effectLst/>
                <a:latin typeface="Verdana" panose="020B0604030504040204" pitchFamily="34" charset="0"/>
                <a:ea typeface="Verdana" panose="020B0604030504040204" pitchFamily="34" charset="0"/>
                <a:cs typeface="Times New Roman" panose="02020603050405020304" pitchFamily="18" charset="0"/>
              </a:rPr>
              <a:t>. </a:t>
            </a:r>
          </a:p>
          <a:p>
            <a:pPr algn="just">
              <a:lnSpc>
                <a:spcPct val="107000"/>
              </a:lnSpc>
              <a:spcAft>
                <a:spcPts val="800"/>
              </a:spcAft>
            </a:pPr>
            <a:r>
              <a:rPr lang="it-IT" sz="1600" dirty="0">
                <a:effectLst/>
                <a:latin typeface="Verdana" panose="020B0604030504040204" pitchFamily="34" charset="0"/>
                <a:ea typeface="Verdana" panose="020B0604030504040204" pitchFamily="34" charset="0"/>
                <a:cs typeface="Times New Roman" panose="02020603050405020304" pitchFamily="18" charset="0"/>
              </a:rPr>
              <a:t>In caso di disponente non residente, l’imposta è dovuta limitatamente ai beni e diritti esistenti nel territorio dello Stato trasferiti al beneficiario.»  </a:t>
            </a:r>
            <a:endParaRPr lang="it-IT" sz="1600" dirty="0">
              <a:effectLst/>
              <a:latin typeface="Verdana" panose="020B0604030504040204" pitchFamily="34" charset="0"/>
              <a:ea typeface="Verdana" panose="020B0604030504040204" pitchFamily="34" charset="0"/>
            </a:endParaRPr>
          </a:p>
          <a:p>
            <a:pPr lvl="0" algn="just"/>
            <a:endParaRPr lang="it-IT" sz="1800" dirty="0">
              <a:effectLst/>
              <a:ea typeface="Bitstream Vera Sans"/>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6</a:t>
            </a:fld>
            <a:endParaRPr lang="it-IT" dirty="0"/>
          </a:p>
        </p:txBody>
      </p:sp>
    </p:spTree>
    <p:extLst>
      <p:ext uri="{BB962C8B-B14F-4D97-AF65-F5344CB8AC3E}">
        <p14:creationId xmlns:p14="http://schemas.microsoft.com/office/powerpoint/2010/main" val="398859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446246" y="213671"/>
            <a:ext cx="10047060" cy="5953863"/>
          </a:xfrm>
        </p:spPr>
        <p:txBody>
          <a:bodyPr>
            <a:normAutofit fontScale="62500" lnSpcReduction="20000"/>
          </a:bodyPr>
          <a:lstStyle/>
          <a:p>
            <a:pPr algn="ctr"/>
            <a:r>
              <a:rPr lang="it-IT" sz="3600" b="1" dirty="0">
                <a:latin typeface="Verdana" panose="020B0604030504040204" pitchFamily="34" charset="0"/>
                <a:ea typeface="Verdana" panose="020B0604030504040204" pitchFamily="34" charset="0"/>
              </a:rPr>
              <a:t>La proposta di riforma del Tus</a:t>
            </a:r>
            <a:endParaRPr lang="it-IT" sz="3600" b="1" dirty="0">
              <a:effectLst/>
              <a:latin typeface="Verdana" panose="020B0604030504040204" pitchFamily="34" charset="0"/>
              <a:ea typeface="Verdana" panose="020B0604030504040204" pitchFamily="34" charset="0"/>
            </a:endParaRPr>
          </a:p>
          <a:p>
            <a:pPr algn="just">
              <a:lnSpc>
                <a:spcPct val="107000"/>
              </a:lnSpc>
              <a:spcAft>
                <a:spcPts val="800"/>
              </a:spcAft>
            </a:pPr>
            <a:endParaRPr lang="it-IT" sz="18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2600" dirty="0">
                <a:effectLst/>
                <a:latin typeface="Verdana" panose="020B0604030504040204" pitchFamily="34" charset="0"/>
                <a:ea typeface="Verdana" panose="020B0604030504040204" pitchFamily="34" charset="0"/>
                <a:cs typeface="Times New Roman" panose="02020603050405020304" pitchFamily="18" charset="0"/>
              </a:rPr>
              <a:t>La nuova formulazione del </a:t>
            </a:r>
            <a:r>
              <a:rPr lang="it-IT" sz="2600" b="1" dirty="0">
                <a:effectLst/>
                <a:latin typeface="Verdana" panose="020B0604030504040204" pitchFamily="34" charset="0"/>
                <a:ea typeface="Verdana" panose="020B0604030504040204" pitchFamily="34" charset="0"/>
                <a:cs typeface="Times New Roman" panose="02020603050405020304" pitchFamily="18" charset="0"/>
              </a:rPr>
              <a:t>comma 4 ter dell’articolo 3 del TUS </a:t>
            </a:r>
            <a:r>
              <a:rPr lang="it-IT" sz="2600" dirty="0">
                <a:effectLst/>
                <a:latin typeface="Verdana" panose="020B0604030504040204" pitchFamily="34" charset="0"/>
                <a:ea typeface="Verdana" panose="020B0604030504040204" pitchFamily="34" charset="0"/>
                <a:cs typeface="Times New Roman" panose="02020603050405020304" pitchFamily="18" charset="0"/>
              </a:rPr>
              <a:t>indica le ipotesi in cui l’agevolazione è subordinata alla prosecuzione dell’attività e quelle in cui è subordinata al mantenimento della posizione di controllo o della titolarità della quota:</a:t>
            </a:r>
          </a:p>
          <a:p>
            <a:pPr algn="just">
              <a:lnSpc>
                <a:spcPct val="107000"/>
              </a:lnSpc>
              <a:spcAft>
                <a:spcPts val="800"/>
              </a:spcAft>
            </a:pPr>
            <a:r>
              <a:rPr lang="it-IT" sz="2600" dirty="0">
                <a:effectLst/>
                <a:latin typeface="Verdana" panose="020B0604030504040204" pitchFamily="34" charset="0"/>
                <a:ea typeface="Verdana" panose="020B0604030504040204" pitchFamily="34" charset="0"/>
                <a:cs typeface="Times New Roman" panose="02020603050405020304" pitchFamily="18" charset="0"/>
              </a:rPr>
              <a:t>- nel caso di trasferimento di azienda o di ramo di essa, il beneficio spetta a condizione che gli aventi causa proseguano l’esercizio dell’attività d’impresa per un periodo non inferiore a cinque anni dalla data del trasferimento;</a:t>
            </a:r>
          </a:p>
          <a:p>
            <a:pPr algn="just">
              <a:lnSpc>
                <a:spcPct val="107000"/>
              </a:lnSpc>
              <a:spcAft>
                <a:spcPts val="800"/>
              </a:spcAft>
            </a:pPr>
            <a:r>
              <a:rPr lang="it-IT" sz="2600" dirty="0">
                <a:effectLst/>
                <a:latin typeface="Verdana" panose="020B0604030504040204" pitchFamily="34" charset="0"/>
                <a:ea typeface="Verdana" panose="020B0604030504040204" pitchFamily="34" charset="0"/>
                <a:cs typeface="Times New Roman" panose="02020603050405020304" pitchFamily="18" charset="0"/>
              </a:rPr>
              <a:t>- in caso di trasferimento di quote sociali e azioni di società di capitali, di cui all’art. 73, comma 1, lettera a), del testo unico delle imposte sui redditi, il beneficio spetta a condizione che gli aventi causa mantengano il controllo per un periodo non inferiore a cinque anni dalla data del trasferimento; </a:t>
            </a:r>
          </a:p>
          <a:p>
            <a:pPr algn="just">
              <a:lnSpc>
                <a:spcPct val="107000"/>
              </a:lnSpc>
              <a:spcAft>
                <a:spcPts val="800"/>
              </a:spcAft>
            </a:pPr>
            <a:r>
              <a:rPr lang="it-IT" sz="2600" dirty="0">
                <a:effectLst/>
                <a:latin typeface="Verdana" panose="020B0604030504040204" pitchFamily="34" charset="0"/>
                <a:ea typeface="Verdana" panose="020B0604030504040204" pitchFamily="34" charset="0"/>
                <a:cs typeface="Times New Roman" panose="02020603050405020304" pitchFamily="18" charset="0"/>
              </a:rPr>
              <a:t>- in caso di trasferimento di quote di società di persone, il beneficio spetta a condizione che gli aventi causa detengano la titolarità del diritto per un periodo non inferiore a cinque anni dalla data del trasferimento.</a:t>
            </a:r>
          </a:p>
          <a:p>
            <a:pPr algn="just">
              <a:lnSpc>
                <a:spcPct val="107000"/>
              </a:lnSpc>
              <a:spcAft>
                <a:spcPts val="800"/>
              </a:spcAft>
            </a:pPr>
            <a:r>
              <a:rPr lang="it-IT" sz="2600" dirty="0">
                <a:effectLst/>
                <a:latin typeface="Verdana" panose="020B0604030504040204" pitchFamily="34" charset="0"/>
                <a:ea typeface="Verdana" panose="020B0604030504040204" pitchFamily="34" charset="0"/>
                <a:cs typeface="Times New Roman" panose="02020603050405020304" pitchFamily="18" charset="0"/>
              </a:rPr>
              <a:t>Il comma 4-</a:t>
            </a:r>
            <a:r>
              <a:rPr lang="it-IT" sz="2600" i="1" dirty="0">
                <a:effectLst/>
                <a:latin typeface="Verdana" panose="020B0604030504040204" pitchFamily="34" charset="0"/>
                <a:ea typeface="Verdana" panose="020B0604030504040204" pitchFamily="34" charset="0"/>
                <a:cs typeface="Times New Roman" panose="02020603050405020304" pitchFamily="18" charset="0"/>
              </a:rPr>
              <a:t>ter</a:t>
            </a:r>
            <a:r>
              <a:rPr lang="it-IT" sz="2600" dirty="0">
                <a:effectLst/>
                <a:latin typeface="Verdana" panose="020B0604030504040204" pitchFamily="34" charset="0"/>
                <a:ea typeface="Verdana" panose="020B0604030504040204" pitchFamily="34" charset="0"/>
                <a:cs typeface="Times New Roman" panose="02020603050405020304" pitchFamily="18" charset="0"/>
              </a:rPr>
              <a:t> dell’art. 3, infine, è integrato per stabilire che per i trasferimenti di azioni e quote sociali di società non residenti </a:t>
            </a:r>
            <a:r>
              <a:rPr lang="it-IT" sz="2600" b="1" dirty="0">
                <a:effectLst/>
                <a:latin typeface="Verdana" panose="020B0604030504040204" pitchFamily="34" charset="0"/>
                <a:ea typeface="Verdana" panose="020B0604030504040204" pitchFamily="34" charset="0"/>
                <a:cs typeface="Times New Roman" panose="02020603050405020304" pitchFamily="18" charset="0"/>
              </a:rPr>
              <a:t>l’agevolazione spetta solo se si tratta di società residenti in Paesi appartenenti all’Unione europea o nello Spazio economico europeo</a:t>
            </a:r>
            <a:r>
              <a:rPr lang="it-IT" sz="2600" dirty="0">
                <a:effectLst/>
                <a:latin typeface="Verdana" panose="020B0604030504040204" pitchFamily="34" charset="0"/>
                <a:ea typeface="Verdana" panose="020B0604030504040204" pitchFamily="34" charset="0"/>
                <a:cs typeface="Times New Roman" panose="02020603050405020304" pitchFamily="18" charset="0"/>
              </a:rPr>
              <a:t> o in Paesi che garantiscono un adeguato scambio di informazioni e alle medesime condizioni previste per i trasferimenti di quote sociali e azioni di soggetti residenti.</a:t>
            </a:r>
          </a:p>
          <a:p>
            <a:pPr lvl="0" algn="just"/>
            <a:endParaRPr lang="it-IT" sz="1800" dirty="0">
              <a:effectLst/>
              <a:ea typeface="Bitstream Vera Sans"/>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7</a:t>
            </a:fld>
            <a:endParaRPr lang="it-IT" dirty="0"/>
          </a:p>
        </p:txBody>
      </p:sp>
    </p:spTree>
    <p:extLst>
      <p:ext uri="{BB962C8B-B14F-4D97-AF65-F5344CB8AC3E}">
        <p14:creationId xmlns:p14="http://schemas.microsoft.com/office/powerpoint/2010/main" val="79806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866122" y="213672"/>
            <a:ext cx="9627183" cy="5366968"/>
          </a:xfrm>
        </p:spPr>
        <p:txBody>
          <a:bodyPr>
            <a:normAutofit fontScale="92500" lnSpcReduction="10000"/>
          </a:bodyPr>
          <a:lstStyle/>
          <a:p>
            <a:pPr algn="ctr"/>
            <a:r>
              <a:rPr lang="it-IT" sz="3600" b="1" dirty="0">
                <a:latin typeface="Verdana" panose="020B0604030504040204" pitchFamily="34" charset="0"/>
                <a:ea typeface="Verdana" panose="020B0604030504040204" pitchFamily="34" charset="0"/>
              </a:rPr>
              <a:t>La proposta di riforma del Tus</a:t>
            </a:r>
            <a:endParaRPr lang="it-IT" sz="4400" dirty="0">
              <a:effectLst/>
              <a:latin typeface="Verdana" panose="020B0604030504040204" pitchFamily="34" charset="0"/>
              <a:ea typeface="Verdana" panose="020B0604030504040204" pitchFamily="34" charset="0"/>
            </a:endParaRPr>
          </a:p>
          <a:p>
            <a:pPr algn="ctr">
              <a:lnSpc>
                <a:spcPct val="107000"/>
              </a:lnSpc>
              <a:spcAft>
                <a:spcPts val="800"/>
              </a:spcAft>
            </a:pPr>
            <a:endParaRPr lang="it-IT" sz="1800" i="1" dirty="0">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pPr>
            <a:r>
              <a:rPr lang="it-IT" sz="1700" i="1" dirty="0">
                <a:effectLst/>
                <a:latin typeface="Verdana" panose="020B0604030504040204" pitchFamily="34" charset="0"/>
                <a:ea typeface="Verdana" panose="020B0604030504040204" pitchFamily="34" charset="0"/>
                <a:cs typeface="Times New Roman" panose="02020603050405020304" pitchFamily="18" charset="0"/>
              </a:rPr>
              <a:t>Liquidazione dell’imposta sulle successioni</a:t>
            </a:r>
            <a:endParaRPr lang="it-IT" sz="1700" dirty="0">
              <a:effectLst/>
              <a:latin typeface="Verdana" panose="020B0604030504040204" pitchFamily="34" charset="0"/>
              <a:ea typeface="Verdana" panose="020B0604030504040204" pitchFamily="34" charset="0"/>
              <a:cs typeface="Times New Roman" panose="02020603050405020304" pitchFamily="18" charset="0"/>
            </a:endParaRPr>
          </a:p>
          <a:p>
            <a:pPr algn="just">
              <a:lnSpc>
                <a:spcPct val="107000"/>
              </a:lnSpc>
              <a:spcAft>
                <a:spcPts val="800"/>
              </a:spcAft>
            </a:pPr>
            <a:r>
              <a:rPr lang="it-IT" sz="1700" dirty="0">
                <a:latin typeface="Verdana" panose="020B0604030504040204" pitchFamily="34" charset="0"/>
                <a:ea typeface="Verdana" panose="020B0604030504040204" pitchFamily="34" charset="0"/>
                <a:cs typeface="Times New Roman" panose="02020603050405020304" pitchFamily="18" charset="0"/>
              </a:rPr>
              <a:t>E</a:t>
            </a:r>
            <a:r>
              <a:rPr lang="it-IT" sz="1700" dirty="0">
                <a:effectLst/>
                <a:latin typeface="Verdana" panose="020B0604030504040204" pitchFamily="34" charset="0"/>
                <a:ea typeface="Verdana" panose="020B0604030504040204" pitchFamily="34" charset="0"/>
                <a:cs typeface="Times New Roman" panose="02020603050405020304" pitchFamily="18" charset="0"/>
              </a:rPr>
              <a:t>stensione </a:t>
            </a:r>
            <a:r>
              <a:rPr lang="it-IT" sz="1700" dirty="0">
                <a:latin typeface="Verdana" panose="020B0604030504040204" pitchFamily="34" charset="0"/>
                <a:ea typeface="Verdana" panose="020B0604030504040204" pitchFamily="34" charset="0"/>
                <a:cs typeface="Times New Roman" panose="02020603050405020304" pitchFamily="18" charset="0"/>
              </a:rPr>
              <a:t>de</a:t>
            </a:r>
            <a:r>
              <a:rPr lang="it-IT" sz="1700" dirty="0">
                <a:effectLst/>
                <a:latin typeface="Verdana" panose="020B0604030504040204" pitchFamily="34" charset="0"/>
                <a:ea typeface="Verdana" panose="020B0604030504040204" pitchFamily="34" charset="0"/>
                <a:cs typeface="Times New Roman" panose="02020603050405020304" pitchFamily="18" charset="0"/>
              </a:rPr>
              <a:t>l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principio di autoliquidazione </a:t>
            </a:r>
            <a:r>
              <a:rPr lang="it-IT" sz="1700" dirty="0">
                <a:effectLst/>
                <a:latin typeface="Verdana" panose="020B0604030504040204" pitchFamily="34" charset="0"/>
                <a:ea typeface="Verdana" panose="020B0604030504040204" pitchFamily="34" charset="0"/>
                <a:cs typeface="Times New Roman" panose="02020603050405020304" pitchFamily="18" charset="0"/>
              </a:rPr>
              <a:t>all’imposta sulle successioni superando il sistema vigente che demanda la liquidazione all’Ufficio. </a:t>
            </a:r>
          </a:p>
          <a:p>
            <a:pPr algn="just">
              <a:lnSpc>
                <a:spcPct val="107000"/>
              </a:lnSpc>
              <a:spcAft>
                <a:spcPts val="800"/>
              </a:spcAft>
            </a:pPr>
            <a:r>
              <a:rPr lang="it-IT" sz="1700" dirty="0">
                <a:latin typeface="Verdana" panose="020B0604030504040204" pitchFamily="34" charset="0"/>
                <a:ea typeface="Verdana" panose="020B0604030504040204" pitchFamily="34" charset="0"/>
                <a:cs typeface="Times New Roman" panose="02020603050405020304" pitchFamily="18" charset="0"/>
              </a:rPr>
              <a:t>L</a:t>
            </a:r>
            <a:r>
              <a:rPr lang="it-IT" sz="1700" dirty="0">
                <a:effectLst/>
                <a:latin typeface="Verdana" panose="020B0604030504040204" pitchFamily="34" charset="0"/>
                <a:ea typeface="Verdana" panose="020B0604030504040204" pitchFamily="34" charset="0"/>
                <a:cs typeface="Times New Roman" panose="02020603050405020304" pitchFamily="18" charset="0"/>
              </a:rPr>
              <a:t>’imposta, ove dovuta, è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liquidata e versata direttamente dal contribuente</a:t>
            </a:r>
            <a:r>
              <a:rPr lang="it-IT" sz="1700" dirty="0">
                <a:effectLst/>
                <a:latin typeface="Verdana" panose="020B0604030504040204" pitchFamily="34" charset="0"/>
                <a:ea typeface="Verdana" panose="020B0604030504040204" pitchFamily="34" charset="0"/>
                <a:cs typeface="Times New Roman" panose="02020603050405020304" pitchFamily="18" charset="0"/>
              </a:rPr>
              <a:t>, senza attendere la liquidazione e l’invio del relativo avviso da parte dell’ufficio dell’Agenzia delle Entrate, analogamente a quanto già previsto per le altre imposte, comprese quelle connesse con la stessa imposta di successione, quali l’ipotecaria e catastale, l’imposta di bollo e le tasse ipotecarie dovute in relazione agli immobili e ai diritti reali immobiliari indicati nella dichiarazione di successione. </a:t>
            </a:r>
          </a:p>
          <a:p>
            <a:pPr algn="just">
              <a:lnSpc>
                <a:spcPct val="107000"/>
              </a:lnSpc>
              <a:spcAft>
                <a:spcPts val="800"/>
              </a:spcAft>
            </a:pPr>
            <a:r>
              <a:rPr lang="it-IT" sz="1700" dirty="0">
                <a:effectLst/>
                <a:latin typeface="Verdana" panose="020B0604030504040204" pitchFamily="34" charset="0"/>
                <a:ea typeface="Verdana" panose="020B0604030504040204" pitchFamily="34" charset="0"/>
                <a:cs typeface="Times New Roman" panose="02020603050405020304" pitchFamily="18" charset="0"/>
              </a:rPr>
              <a:t>Il procedimento della liquidazione dell’imposta, come disciplinato dal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novellato art. 27</a:t>
            </a:r>
            <a:r>
              <a:rPr lang="it-IT" sz="1700" dirty="0">
                <a:effectLst/>
                <a:latin typeface="Verdana" panose="020B0604030504040204" pitchFamily="34" charset="0"/>
                <a:ea typeface="Verdana" panose="020B0604030504040204" pitchFamily="34" charset="0"/>
                <a:cs typeface="Times New Roman" panose="02020603050405020304" pitchFamily="18" charset="0"/>
              </a:rPr>
              <a:t>, prevede che </a:t>
            </a:r>
            <a:r>
              <a:rPr lang="it-IT" sz="1700" b="1" dirty="0">
                <a:effectLst/>
                <a:latin typeface="Verdana" panose="020B0604030504040204" pitchFamily="34" charset="0"/>
                <a:ea typeface="Verdana" panose="020B0604030504040204" pitchFamily="34" charset="0"/>
                <a:cs typeface="Times New Roman" panose="02020603050405020304" pitchFamily="18" charset="0"/>
              </a:rPr>
              <a:t>l’imposta è liquidata dai soggetti obbligati al pagamento in base alla dichiarazione di successione</a:t>
            </a:r>
            <a:r>
              <a:rPr lang="it-IT" sz="1700" dirty="0">
                <a:effectLst/>
                <a:latin typeface="Verdana" panose="020B0604030504040204" pitchFamily="34" charset="0"/>
                <a:ea typeface="Verdana" panose="020B0604030504040204" pitchFamily="34" charset="0"/>
                <a:cs typeface="Times New Roman" panose="02020603050405020304" pitchFamily="18" charset="0"/>
              </a:rPr>
              <a:t> e che, successivamente, l’ufficio controlla la correttezza della liquidazione. </a:t>
            </a:r>
          </a:p>
          <a:p>
            <a:pPr lvl="0" algn="just"/>
            <a:endParaRPr lang="it-IT" sz="1800" dirty="0">
              <a:effectLst/>
              <a:ea typeface="Bitstream Vera Sans"/>
            </a:endParaRPr>
          </a:p>
          <a:p>
            <a:pPr lvl="0" algn="just"/>
            <a:endParaRPr lang="it-IT" sz="1800" dirty="0">
              <a:effectLst/>
              <a:ea typeface="Bitstream Vera Sans"/>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8</a:t>
            </a:fld>
            <a:endParaRPr lang="it-IT" dirty="0"/>
          </a:p>
        </p:txBody>
      </p:sp>
    </p:spTree>
    <p:extLst>
      <p:ext uri="{BB962C8B-B14F-4D97-AF65-F5344CB8AC3E}">
        <p14:creationId xmlns:p14="http://schemas.microsoft.com/office/powerpoint/2010/main" val="3002850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A09704-A0A9-4745-86B3-2BD9A7FDA34E}"/>
              </a:ext>
            </a:extLst>
          </p:cNvPr>
          <p:cNvSpPr>
            <a:spLocks noGrp="1"/>
          </p:cNvSpPr>
          <p:nvPr>
            <p:ph type="body" idx="1"/>
          </p:nvPr>
        </p:nvSpPr>
        <p:spPr>
          <a:xfrm>
            <a:off x="1707502" y="213671"/>
            <a:ext cx="9785803" cy="5833499"/>
          </a:xfrm>
        </p:spPr>
        <p:txBody>
          <a:bodyPr>
            <a:normAutofit fontScale="70000" lnSpcReduction="20000"/>
          </a:bodyPr>
          <a:lstStyle/>
          <a:p>
            <a:pPr algn="ctr"/>
            <a:r>
              <a:rPr lang="it-IT" sz="3600" b="1" dirty="0">
                <a:latin typeface="Verdana" panose="020B0604030504040204" pitchFamily="34" charset="0"/>
                <a:ea typeface="Verdana" panose="020B0604030504040204" pitchFamily="34" charset="0"/>
              </a:rPr>
              <a:t>La proposta di riforma del Tus</a:t>
            </a:r>
          </a:p>
          <a:p>
            <a:pPr algn="just"/>
            <a:endParaRPr lang="it-IT" sz="1800" dirty="0">
              <a:latin typeface="Verdana" panose="020B0604030504040204" pitchFamily="34" charset="0"/>
              <a:ea typeface="Verdana" panose="020B0604030504040204" pitchFamily="34" charset="0"/>
              <a:cs typeface="Times New Roman" panose="02020603050405020304" pitchFamily="18" charset="0"/>
            </a:endParaRPr>
          </a:p>
          <a:p>
            <a:pPr algn="just"/>
            <a:r>
              <a:rPr lang="it-IT" sz="2300" b="1" dirty="0">
                <a:latin typeface="Verdana" panose="020B0604030504040204" pitchFamily="34" charset="0"/>
                <a:ea typeface="Verdana" panose="020B0604030504040204" pitchFamily="34" charset="0"/>
                <a:cs typeface="Times New Roman" panose="02020603050405020304" pitchFamily="18" charset="0"/>
              </a:rPr>
              <a:t>Articolo 27 comma 7 come sostituito </a:t>
            </a:r>
          </a:p>
          <a:p>
            <a:pPr algn="just"/>
            <a:endParaRPr lang="it-IT" sz="2300" b="1" dirty="0">
              <a:latin typeface="Verdana" panose="020B0604030504040204" pitchFamily="34" charset="0"/>
              <a:ea typeface="Verdana" panose="020B0604030504040204" pitchFamily="34" charset="0"/>
              <a:cs typeface="Times New Roman" panose="02020603050405020304" pitchFamily="18" charset="0"/>
            </a:endParaRPr>
          </a:p>
          <a:p>
            <a:pPr algn="just"/>
            <a:r>
              <a:rPr lang="it-IT" sz="2300" b="1" dirty="0">
                <a:latin typeface="Verdana" panose="020B0604030504040204" pitchFamily="34" charset="0"/>
                <a:ea typeface="Verdana" panose="020B0604030504040204" pitchFamily="34" charset="0"/>
                <a:cs typeface="Times New Roman" panose="02020603050405020304" pitchFamily="18" charset="0"/>
              </a:rPr>
              <a:t>I</a:t>
            </a:r>
            <a:r>
              <a:rPr lang="it-IT" sz="2300" b="1" dirty="0">
                <a:effectLst/>
                <a:latin typeface="Verdana" panose="020B0604030504040204" pitchFamily="34" charset="0"/>
                <a:ea typeface="Verdana" panose="020B0604030504040204" pitchFamily="34" charset="0"/>
                <a:cs typeface="Times New Roman" panose="02020603050405020304" pitchFamily="18" charset="0"/>
              </a:rPr>
              <a:t>mposta principale</a:t>
            </a:r>
            <a:r>
              <a:rPr lang="it-IT" sz="2300" dirty="0">
                <a:effectLst/>
                <a:latin typeface="Verdana" panose="020B0604030504040204" pitchFamily="34" charset="0"/>
                <a:ea typeface="Verdana" panose="020B0604030504040204" pitchFamily="34" charset="0"/>
                <a:cs typeface="Times New Roman" panose="02020603050405020304" pitchFamily="18" charset="0"/>
              </a:rPr>
              <a:t>: è l’imposta autoliquidata dai soggetti obbligati al pagamento oltre a quella liquidata dall’ufficio sulla base della dichiarazione </a:t>
            </a:r>
          </a:p>
          <a:p>
            <a:pPr algn="just"/>
            <a:endParaRPr lang="it-IT" sz="2300" dirty="0">
              <a:latin typeface="Verdana" panose="020B0604030504040204" pitchFamily="34" charset="0"/>
              <a:ea typeface="Verdana" panose="020B0604030504040204" pitchFamily="34" charset="0"/>
              <a:cs typeface="Times New Roman" panose="02020603050405020304" pitchFamily="18" charset="0"/>
            </a:endParaRPr>
          </a:p>
          <a:p>
            <a:pPr algn="just"/>
            <a:r>
              <a:rPr lang="it-IT" sz="2300" b="1" dirty="0">
                <a:latin typeface="Verdana" panose="020B0604030504040204" pitchFamily="34" charset="0"/>
                <a:ea typeface="Verdana" panose="020B0604030504040204" pitchFamily="34" charset="0"/>
                <a:cs typeface="Times New Roman" panose="02020603050405020304" pitchFamily="18" charset="0"/>
              </a:rPr>
              <a:t>Imposta </a:t>
            </a:r>
            <a:r>
              <a:rPr lang="it-IT" sz="2300" b="1" dirty="0">
                <a:effectLst/>
                <a:latin typeface="Verdana" panose="020B0604030504040204" pitchFamily="34" charset="0"/>
                <a:ea typeface="Verdana" panose="020B0604030504040204" pitchFamily="34" charset="0"/>
                <a:cs typeface="Times New Roman" panose="02020603050405020304" pitchFamily="18" charset="0"/>
              </a:rPr>
              <a:t>complementare</a:t>
            </a:r>
            <a:r>
              <a:rPr lang="it-IT" sz="2300" dirty="0">
                <a:effectLst/>
                <a:latin typeface="Verdana" panose="020B0604030504040204" pitchFamily="34" charset="0"/>
                <a:ea typeface="Verdana" panose="020B0604030504040204" pitchFamily="34" charset="0"/>
                <a:cs typeface="Times New Roman" panose="02020603050405020304" pitchFamily="18" charset="0"/>
              </a:rPr>
              <a:t>: è l’imposta, o la maggiore imposta, liquidata dall’ufficio in base ad accertamenti d’ufficio o di rettifica. </a:t>
            </a:r>
          </a:p>
          <a:p>
            <a:pPr algn="just"/>
            <a:endParaRPr lang="it-IT" sz="2300" dirty="0">
              <a:latin typeface="Verdana" panose="020B0604030504040204" pitchFamily="34" charset="0"/>
              <a:ea typeface="Verdana" panose="020B0604030504040204" pitchFamily="34" charset="0"/>
              <a:cs typeface="Times New Roman" panose="02020603050405020304" pitchFamily="18" charset="0"/>
            </a:endParaRPr>
          </a:p>
          <a:p>
            <a:pPr algn="just"/>
            <a:r>
              <a:rPr lang="it-IT" sz="2300" dirty="0">
                <a:latin typeface="Verdana" panose="020B0604030504040204" pitchFamily="34" charset="0"/>
                <a:ea typeface="Verdana" panose="020B0604030504040204" pitchFamily="34" charset="0"/>
                <a:cs typeface="Times New Roman" panose="02020603050405020304" pitchFamily="18" charset="0"/>
              </a:rPr>
              <a:t>I</a:t>
            </a:r>
            <a:r>
              <a:rPr lang="it-IT" sz="2300" dirty="0">
                <a:effectLst/>
                <a:latin typeface="Verdana" panose="020B0604030504040204" pitchFamily="34" charset="0"/>
                <a:ea typeface="Verdana" panose="020B0604030504040204" pitchFamily="34" charset="0"/>
                <a:cs typeface="Times New Roman" panose="02020603050405020304" pitchFamily="18" charset="0"/>
              </a:rPr>
              <a:t> soggetti obbligati al pagamento autoliquidano l’imposta in base alla dichiarazione della successione sulla base dei medesimi criteri previsti in precedenza per la liquidazione da parte dell’ufficio, e, se nella dichiarazione della successione o nella dichiarazione sostitutiva o integrativa sono indicati beni immobili e diritti reali sugli stessi, liquidano e versano le imposte ipotecaria e catastale, di bollo e le tasse per i servizi ipotecari. </a:t>
            </a:r>
          </a:p>
          <a:p>
            <a:pPr algn="just"/>
            <a:endParaRPr lang="it-IT" sz="2300" dirty="0">
              <a:effectLst/>
              <a:latin typeface="Verdana" panose="020B0604030504040204" pitchFamily="34" charset="0"/>
              <a:ea typeface="Verdana" panose="020B0604030504040204" pitchFamily="34" charset="0"/>
              <a:cs typeface="Times New Roman" panose="02020603050405020304" pitchFamily="18" charset="0"/>
            </a:endParaRPr>
          </a:p>
          <a:p>
            <a:pPr algn="just"/>
            <a:r>
              <a:rPr lang="it-IT" sz="2300" dirty="0">
                <a:effectLst/>
                <a:latin typeface="Verdana" panose="020B0604030504040204" pitchFamily="34" charset="0"/>
                <a:ea typeface="Verdana" panose="020B0604030504040204" pitchFamily="34" charset="0"/>
                <a:cs typeface="Times New Roman" panose="02020603050405020304" pitchFamily="18" charset="0"/>
              </a:rPr>
              <a:t>Il </a:t>
            </a:r>
            <a:r>
              <a:rPr lang="it-IT" sz="2300" b="1" dirty="0">
                <a:effectLst/>
                <a:latin typeface="Verdana" panose="020B0604030504040204" pitchFamily="34" charset="0"/>
                <a:ea typeface="Verdana" panose="020B0604030504040204" pitchFamily="34" charset="0"/>
                <a:cs typeface="Times New Roman" panose="02020603050405020304" pitchFamily="18" charset="0"/>
              </a:rPr>
              <a:t>novellato comma 1 dell’art. 37 </a:t>
            </a:r>
            <a:r>
              <a:rPr lang="it-IT" sz="2300" dirty="0">
                <a:effectLst/>
                <a:latin typeface="Verdana" panose="020B0604030504040204" pitchFamily="34" charset="0"/>
                <a:ea typeface="Verdana" panose="020B0604030504040204" pitchFamily="34" charset="0"/>
                <a:cs typeface="Times New Roman" panose="02020603050405020304" pitchFamily="18" charset="0"/>
              </a:rPr>
              <a:t>prevede in proposito, analogamente a quanto stabilito dal comma 1-bis ora abrogato, che queste ultime imposte (imposte ipotecaria e catastale, di bollo e le tasse per i servizi ipotecari) sono versate entro il termine di presentazione della dichiarazione, anche se tale termine non coincide con quello per il pagamento dell’imposta sulla successione autoliquidata, entro novanta giorni dalla presentazione della dichiarazione di successione di cui all’articolo 31.</a:t>
            </a:r>
          </a:p>
          <a:p>
            <a:pPr lvl="0" algn="just"/>
            <a:endParaRPr lang="it-IT" sz="2300" dirty="0">
              <a:effectLst/>
              <a:latin typeface="Verdana" panose="020B0604030504040204" pitchFamily="34" charset="0"/>
              <a:ea typeface="Verdana" panose="020B0604030504040204" pitchFamily="34" charset="0"/>
            </a:endParaRPr>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sp>
        <p:nvSpPr>
          <p:cNvPr id="4" name="Segnaposto numero diapositiva 3">
            <a:extLst>
              <a:ext uri="{FF2B5EF4-FFF2-40B4-BE49-F238E27FC236}">
                <a16:creationId xmlns:a16="http://schemas.microsoft.com/office/drawing/2014/main" id="{76BCB82F-5935-41FE-951E-A789C4F34105}"/>
              </a:ext>
            </a:extLst>
          </p:cNvPr>
          <p:cNvSpPr>
            <a:spLocks noGrp="1"/>
          </p:cNvSpPr>
          <p:nvPr>
            <p:ph type="sldNum" sz="quarter" idx="12"/>
          </p:nvPr>
        </p:nvSpPr>
        <p:spPr/>
        <p:txBody>
          <a:bodyPr/>
          <a:lstStyle/>
          <a:p>
            <a:fld id="{83F27ED1-96AF-47FD-BD47-BFE61FCB808F}" type="slidenum">
              <a:rPr lang="it-IT" smtClean="0"/>
              <a:t>9</a:t>
            </a:fld>
            <a:endParaRPr lang="it-IT" dirty="0"/>
          </a:p>
        </p:txBody>
      </p:sp>
    </p:spTree>
    <p:extLst>
      <p:ext uri="{BB962C8B-B14F-4D97-AF65-F5344CB8AC3E}">
        <p14:creationId xmlns:p14="http://schemas.microsoft.com/office/powerpoint/2010/main" val="2966365331"/>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6131</TotalTime>
  <Words>2008</Words>
  <Application>Microsoft Office PowerPoint</Application>
  <PresentationFormat>Widescreen</PresentationFormat>
  <Paragraphs>217</Paragraphs>
  <Slides>16</Slides>
  <Notes>16</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Arial</vt:lpstr>
      <vt:lpstr>Bitstream Vera Sans</vt:lpstr>
      <vt:lpstr>Calibri</vt:lpstr>
      <vt:lpstr>Century Gothic</vt:lpstr>
      <vt:lpstr>Verdana</vt:lpstr>
      <vt:lpstr>Wingdings 3</vt:lpstr>
      <vt:lpstr>Filo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RIFORMA DEL TERZO SETTORE: ETS E REGIME TRANSITORI</dc:title>
  <dc:creator>Federica Sandiano</dc:creator>
  <cp:lastModifiedBy>Luca Albertazzi</cp:lastModifiedBy>
  <cp:revision>699</cp:revision>
  <cp:lastPrinted>2024-05-08T07:22:42Z</cp:lastPrinted>
  <dcterms:created xsi:type="dcterms:W3CDTF">2018-10-04T10:25:13Z</dcterms:created>
  <dcterms:modified xsi:type="dcterms:W3CDTF">2024-05-08T07:22:57Z</dcterms:modified>
</cp:coreProperties>
</file>