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3"/>
  </p:notesMasterIdLst>
  <p:sldIdLst>
    <p:sldId id="650" r:id="rId2"/>
    <p:sldId id="658" r:id="rId3"/>
    <p:sldId id="659" r:id="rId4"/>
    <p:sldId id="646" r:id="rId5"/>
    <p:sldId id="660" r:id="rId6"/>
    <p:sldId id="661" r:id="rId7"/>
    <p:sldId id="662" r:id="rId8"/>
    <p:sldId id="653" r:id="rId9"/>
    <p:sldId id="642" r:id="rId10"/>
    <p:sldId id="667" r:id="rId11"/>
    <p:sldId id="657" r:id="rId12"/>
    <p:sldId id="665" r:id="rId13"/>
    <p:sldId id="260" r:id="rId14"/>
    <p:sldId id="666" r:id="rId15"/>
    <p:sldId id="668" r:id="rId16"/>
    <p:sldId id="669" r:id="rId17"/>
    <p:sldId id="643" r:id="rId18"/>
    <p:sldId id="640" r:id="rId19"/>
    <p:sldId id="670" r:id="rId20"/>
    <p:sldId id="664" r:id="rId21"/>
    <p:sldId id="663" r:id="rId22"/>
  </p:sldIdLst>
  <p:sldSz cx="9144000" cy="6858000" type="screen4x3"/>
  <p:notesSz cx="6742113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7" d="100"/>
          <a:sy n="87" d="100"/>
        </p:scale>
        <p:origin x="1330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9E2880E-39BF-43DA-AB3E-A79C5455FD62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4911881-6FC3-4336-BF4B-C5E09DA03089}">
      <dgm:prSet custT="1"/>
      <dgm:spPr/>
      <dgm:t>
        <a:bodyPr/>
        <a:lstStyle/>
        <a:p>
          <a:r>
            <a:rPr lang="it-IT" sz="2800" dirty="0">
              <a:solidFill>
                <a:srgbClr val="002060"/>
              </a:solidFill>
            </a:rPr>
            <a:t>Formula Single  </a:t>
          </a:r>
          <a:r>
            <a:rPr lang="it-IT" sz="2800" b="1" dirty="0">
              <a:solidFill>
                <a:srgbClr val="002060"/>
              </a:solidFill>
            </a:rPr>
            <a:t>€ 1.177,40 </a:t>
          </a:r>
          <a:r>
            <a:rPr lang="it-IT" sz="2800" b="0" dirty="0">
              <a:solidFill>
                <a:srgbClr val="002060"/>
              </a:solidFill>
            </a:rPr>
            <a:t>per annualità</a:t>
          </a:r>
          <a:endParaRPr lang="en-US" sz="2800" b="0" dirty="0">
            <a:solidFill>
              <a:srgbClr val="002060"/>
            </a:solidFill>
          </a:endParaRPr>
        </a:p>
      </dgm:t>
    </dgm:pt>
    <dgm:pt modelId="{5020C080-6593-4020-86F7-3F0B1AF45690}" type="parTrans" cxnId="{EC59251A-14BE-4628-B274-C4EDC0683B2D}">
      <dgm:prSet/>
      <dgm:spPr/>
      <dgm:t>
        <a:bodyPr/>
        <a:lstStyle/>
        <a:p>
          <a:endParaRPr lang="en-US"/>
        </a:p>
      </dgm:t>
    </dgm:pt>
    <dgm:pt modelId="{1EEB221F-041D-4151-B1F8-9B3F23CCB434}" type="sibTrans" cxnId="{EC59251A-14BE-4628-B274-C4EDC0683B2D}">
      <dgm:prSet/>
      <dgm:spPr/>
      <dgm:t>
        <a:bodyPr/>
        <a:lstStyle/>
        <a:p>
          <a:endParaRPr lang="en-US"/>
        </a:p>
      </dgm:t>
    </dgm:pt>
    <dgm:pt modelId="{0D3D59DA-73CD-41E6-811B-DBAC23DE0A28}">
      <dgm:prSet custT="1"/>
      <dgm:spPr/>
      <dgm:t>
        <a:bodyPr/>
        <a:lstStyle/>
        <a:p>
          <a:r>
            <a:rPr lang="it-IT" sz="2800" dirty="0">
              <a:solidFill>
                <a:srgbClr val="002060"/>
              </a:solidFill>
            </a:rPr>
            <a:t>Formula Family </a:t>
          </a:r>
          <a:r>
            <a:rPr lang="it-IT" sz="2800" b="1" dirty="0">
              <a:solidFill>
                <a:srgbClr val="002060"/>
              </a:solidFill>
            </a:rPr>
            <a:t>€ 3.690,92 </a:t>
          </a:r>
          <a:r>
            <a:rPr lang="it-IT" sz="2800" dirty="0">
              <a:solidFill>
                <a:srgbClr val="002060"/>
              </a:solidFill>
            </a:rPr>
            <a:t>per annualità</a:t>
          </a:r>
          <a:endParaRPr lang="en-US" sz="2800" dirty="0">
            <a:solidFill>
              <a:srgbClr val="002060"/>
            </a:solidFill>
          </a:endParaRPr>
        </a:p>
      </dgm:t>
    </dgm:pt>
    <dgm:pt modelId="{14554A25-6655-40A3-9CF8-A082FB787197}" type="parTrans" cxnId="{3BC77F96-7B60-4219-95DA-E15F5F67E28A}">
      <dgm:prSet/>
      <dgm:spPr/>
      <dgm:t>
        <a:bodyPr/>
        <a:lstStyle/>
        <a:p>
          <a:endParaRPr lang="en-US"/>
        </a:p>
      </dgm:t>
    </dgm:pt>
    <dgm:pt modelId="{71BBAA93-6EAE-4D49-B2EB-85771A5E0517}" type="sibTrans" cxnId="{3BC77F96-7B60-4219-95DA-E15F5F67E28A}">
      <dgm:prSet/>
      <dgm:spPr/>
      <dgm:t>
        <a:bodyPr/>
        <a:lstStyle/>
        <a:p>
          <a:endParaRPr lang="en-US"/>
        </a:p>
      </dgm:t>
    </dgm:pt>
    <dgm:pt modelId="{DF87F070-A797-41B9-91D0-9C461928C2C1}">
      <dgm:prSet custT="1"/>
      <dgm:spPr/>
      <dgm:t>
        <a:bodyPr/>
        <a:lstStyle/>
        <a:p>
          <a:r>
            <a:rPr lang="it-IT" sz="2800" dirty="0">
              <a:solidFill>
                <a:srgbClr val="002060"/>
              </a:solidFill>
            </a:rPr>
            <a:t>figlio &gt;30 € </a:t>
          </a:r>
          <a:r>
            <a:rPr lang="it-IT" sz="2800" b="1" dirty="0">
              <a:solidFill>
                <a:srgbClr val="002060"/>
              </a:solidFill>
            </a:rPr>
            <a:t>1.138,70 </a:t>
          </a:r>
          <a:r>
            <a:rPr lang="it-IT" sz="2800" b="0" dirty="0">
              <a:solidFill>
                <a:srgbClr val="002060"/>
              </a:solidFill>
            </a:rPr>
            <a:t>per annualità</a:t>
          </a:r>
          <a:endParaRPr lang="en-US" sz="2800" b="0" dirty="0">
            <a:solidFill>
              <a:srgbClr val="002060"/>
            </a:solidFill>
          </a:endParaRPr>
        </a:p>
      </dgm:t>
    </dgm:pt>
    <dgm:pt modelId="{7C671ED6-D80D-43CC-8AE5-D866B217A648}" type="parTrans" cxnId="{88489149-4B76-4F76-92D7-A74AD70B9B9A}">
      <dgm:prSet/>
      <dgm:spPr/>
      <dgm:t>
        <a:bodyPr/>
        <a:lstStyle/>
        <a:p>
          <a:endParaRPr lang="en-US"/>
        </a:p>
      </dgm:t>
    </dgm:pt>
    <dgm:pt modelId="{AD6A1AF9-A2E9-44B4-B44A-E0953A642B75}" type="sibTrans" cxnId="{88489149-4B76-4F76-92D7-A74AD70B9B9A}">
      <dgm:prSet/>
      <dgm:spPr/>
      <dgm:t>
        <a:bodyPr/>
        <a:lstStyle/>
        <a:p>
          <a:endParaRPr lang="en-US"/>
        </a:p>
      </dgm:t>
    </dgm:pt>
    <dgm:pt modelId="{3200EBF6-96E1-4CBD-A6A4-4BB8B96152AB}" type="pres">
      <dgm:prSet presAssocID="{29E2880E-39BF-43DA-AB3E-A79C5455FD62}" presName="vert0" presStyleCnt="0">
        <dgm:presLayoutVars>
          <dgm:dir/>
          <dgm:animOne val="branch"/>
          <dgm:animLvl val="lvl"/>
        </dgm:presLayoutVars>
      </dgm:prSet>
      <dgm:spPr/>
    </dgm:pt>
    <dgm:pt modelId="{ED287C7C-1D89-481C-8105-784F591EF569}" type="pres">
      <dgm:prSet presAssocID="{24911881-6FC3-4336-BF4B-C5E09DA03089}" presName="thickLine" presStyleLbl="alignNode1" presStyleIdx="0" presStyleCnt="3"/>
      <dgm:spPr/>
    </dgm:pt>
    <dgm:pt modelId="{806D2ABF-3797-4EB5-A53C-9EA06F5EFE54}" type="pres">
      <dgm:prSet presAssocID="{24911881-6FC3-4336-BF4B-C5E09DA03089}" presName="horz1" presStyleCnt="0"/>
      <dgm:spPr/>
    </dgm:pt>
    <dgm:pt modelId="{0B23DD2B-DEDA-49B9-9102-59C92924A8ED}" type="pres">
      <dgm:prSet presAssocID="{24911881-6FC3-4336-BF4B-C5E09DA03089}" presName="tx1" presStyleLbl="revTx" presStyleIdx="0" presStyleCnt="3"/>
      <dgm:spPr/>
    </dgm:pt>
    <dgm:pt modelId="{A078AAA9-FAEF-4EA4-8D32-12BAC57EE434}" type="pres">
      <dgm:prSet presAssocID="{24911881-6FC3-4336-BF4B-C5E09DA03089}" presName="vert1" presStyleCnt="0"/>
      <dgm:spPr/>
    </dgm:pt>
    <dgm:pt modelId="{477FB94B-1655-40D5-AD8B-140F941DBAEB}" type="pres">
      <dgm:prSet presAssocID="{0D3D59DA-73CD-41E6-811B-DBAC23DE0A28}" presName="thickLine" presStyleLbl="alignNode1" presStyleIdx="1" presStyleCnt="3"/>
      <dgm:spPr/>
    </dgm:pt>
    <dgm:pt modelId="{D212AA2B-046C-498A-B1B0-25F94789EBF0}" type="pres">
      <dgm:prSet presAssocID="{0D3D59DA-73CD-41E6-811B-DBAC23DE0A28}" presName="horz1" presStyleCnt="0"/>
      <dgm:spPr/>
    </dgm:pt>
    <dgm:pt modelId="{80EEC991-51D7-4698-A8F8-67D883F18239}" type="pres">
      <dgm:prSet presAssocID="{0D3D59DA-73CD-41E6-811B-DBAC23DE0A28}" presName="tx1" presStyleLbl="revTx" presStyleIdx="1" presStyleCnt="3"/>
      <dgm:spPr/>
    </dgm:pt>
    <dgm:pt modelId="{D9409CF9-3715-4C94-9CE4-EA5817E59002}" type="pres">
      <dgm:prSet presAssocID="{0D3D59DA-73CD-41E6-811B-DBAC23DE0A28}" presName="vert1" presStyleCnt="0"/>
      <dgm:spPr/>
    </dgm:pt>
    <dgm:pt modelId="{8D141461-511C-4A45-A934-D01B5117A81A}" type="pres">
      <dgm:prSet presAssocID="{DF87F070-A797-41B9-91D0-9C461928C2C1}" presName="thickLine" presStyleLbl="alignNode1" presStyleIdx="2" presStyleCnt="3"/>
      <dgm:spPr/>
    </dgm:pt>
    <dgm:pt modelId="{1BD95220-BCC4-4167-A9A9-CA1AADD19EFB}" type="pres">
      <dgm:prSet presAssocID="{DF87F070-A797-41B9-91D0-9C461928C2C1}" presName="horz1" presStyleCnt="0"/>
      <dgm:spPr/>
    </dgm:pt>
    <dgm:pt modelId="{83D86CA1-A8E5-485B-BDDC-E727AFB027AE}" type="pres">
      <dgm:prSet presAssocID="{DF87F070-A797-41B9-91D0-9C461928C2C1}" presName="tx1" presStyleLbl="revTx" presStyleIdx="2" presStyleCnt="3"/>
      <dgm:spPr/>
    </dgm:pt>
    <dgm:pt modelId="{CCE78179-DFB0-4C47-8638-227234A03DD5}" type="pres">
      <dgm:prSet presAssocID="{DF87F070-A797-41B9-91D0-9C461928C2C1}" presName="vert1" presStyleCnt="0"/>
      <dgm:spPr/>
    </dgm:pt>
  </dgm:ptLst>
  <dgm:cxnLst>
    <dgm:cxn modelId="{EC59251A-14BE-4628-B274-C4EDC0683B2D}" srcId="{29E2880E-39BF-43DA-AB3E-A79C5455FD62}" destId="{24911881-6FC3-4336-BF4B-C5E09DA03089}" srcOrd="0" destOrd="0" parTransId="{5020C080-6593-4020-86F7-3F0B1AF45690}" sibTransId="{1EEB221F-041D-4151-B1F8-9B3F23CCB434}"/>
    <dgm:cxn modelId="{88489149-4B76-4F76-92D7-A74AD70B9B9A}" srcId="{29E2880E-39BF-43DA-AB3E-A79C5455FD62}" destId="{DF87F070-A797-41B9-91D0-9C461928C2C1}" srcOrd="2" destOrd="0" parTransId="{7C671ED6-D80D-43CC-8AE5-D866B217A648}" sibTransId="{AD6A1AF9-A2E9-44B4-B44A-E0953A642B75}"/>
    <dgm:cxn modelId="{0386A37F-020F-4880-B8E0-1144407689E6}" type="presOf" srcId="{24911881-6FC3-4336-BF4B-C5E09DA03089}" destId="{0B23DD2B-DEDA-49B9-9102-59C92924A8ED}" srcOrd="0" destOrd="0" presId="urn:microsoft.com/office/officeart/2008/layout/LinedList"/>
    <dgm:cxn modelId="{3BC77F96-7B60-4219-95DA-E15F5F67E28A}" srcId="{29E2880E-39BF-43DA-AB3E-A79C5455FD62}" destId="{0D3D59DA-73CD-41E6-811B-DBAC23DE0A28}" srcOrd="1" destOrd="0" parTransId="{14554A25-6655-40A3-9CF8-A082FB787197}" sibTransId="{71BBAA93-6EAE-4D49-B2EB-85771A5E0517}"/>
    <dgm:cxn modelId="{D4898998-EB9F-4438-8F5B-142C6A9D3505}" type="presOf" srcId="{29E2880E-39BF-43DA-AB3E-A79C5455FD62}" destId="{3200EBF6-96E1-4CBD-A6A4-4BB8B96152AB}" srcOrd="0" destOrd="0" presId="urn:microsoft.com/office/officeart/2008/layout/LinedList"/>
    <dgm:cxn modelId="{7DAD23D4-22FD-4B88-B448-DC8A7F71C90B}" type="presOf" srcId="{DF87F070-A797-41B9-91D0-9C461928C2C1}" destId="{83D86CA1-A8E5-485B-BDDC-E727AFB027AE}" srcOrd="0" destOrd="0" presId="urn:microsoft.com/office/officeart/2008/layout/LinedList"/>
    <dgm:cxn modelId="{C818CBFD-16C7-403F-A1C4-0D7A794FB79D}" type="presOf" srcId="{0D3D59DA-73CD-41E6-811B-DBAC23DE0A28}" destId="{80EEC991-51D7-4698-A8F8-67D883F18239}" srcOrd="0" destOrd="0" presId="urn:microsoft.com/office/officeart/2008/layout/LinedList"/>
    <dgm:cxn modelId="{8E80CAC3-2E18-456B-A83F-FBE1D5D019B2}" type="presParOf" srcId="{3200EBF6-96E1-4CBD-A6A4-4BB8B96152AB}" destId="{ED287C7C-1D89-481C-8105-784F591EF569}" srcOrd="0" destOrd="0" presId="urn:microsoft.com/office/officeart/2008/layout/LinedList"/>
    <dgm:cxn modelId="{354C5D95-52D2-48C2-818F-F378843AF108}" type="presParOf" srcId="{3200EBF6-96E1-4CBD-A6A4-4BB8B96152AB}" destId="{806D2ABF-3797-4EB5-A53C-9EA06F5EFE54}" srcOrd="1" destOrd="0" presId="urn:microsoft.com/office/officeart/2008/layout/LinedList"/>
    <dgm:cxn modelId="{5500984D-E6C4-4909-A757-3BA3656D3193}" type="presParOf" srcId="{806D2ABF-3797-4EB5-A53C-9EA06F5EFE54}" destId="{0B23DD2B-DEDA-49B9-9102-59C92924A8ED}" srcOrd="0" destOrd="0" presId="urn:microsoft.com/office/officeart/2008/layout/LinedList"/>
    <dgm:cxn modelId="{D9E2F07C-194B-49A4-815A-0EC0B3D230E2}" type="presParOf" srcId="{806D2ABF-3797-4EB5-A53C-9EA06F5EFE54}" destId="{A078AAA9-FAEF-4EA4-8D32-12BAC57EE434}" srcOrd="1" destOrd="0" presId="urn:microsoft.com/office/officeart/2008/layout/LinedList"/>
    <dgm:cxn modelId="{591518AA-1D0A-40FD-BA9A-EA7A0AC66FBC}" type="presParOf" srcId="{3200EBF6-96E1-4CBD-A6A4-4BB8B96152AB}" destId="{477FB94B-1655-40D5-AD8B-140F941DBAEB}" srcOrd="2" destOrd="0" presId="urn:microsoft.com/office/officeart/2008/layout/LinedList"/>
    <dgm:cxn modelId="{CE1B094D-7049-465B-B960-CCEFDC705690}" type="presParOf" srcId="{3200EBF6-96E1-4CBD-A6A4-4BB8B96152AB}" destId="{D212AA2B-046C-498A-B1B0-25F94789EBF0}" srcOrd="3" destOrd="0" presId="urn:microsoft.com/office/officeart/2008/layout/LinedList"/>
    <dgm:cxn modelId="{12FE1654-8B07-4172-B68F-6CBE8F542A83}" type="presParOf" srcId="{D212AA2B-046C-498A-B1B0-25F94789EBF0}" destId="{80EEC991-51D7-4698-A8F8-67D883F18239}" srcOrd="0" destOrd="0" presId="urn:microsoft.com/office/officeart/2008/layout/LinedList"/>
    <dgm:cxn modelId="{82B177A9-B464-4506-A817-C48BE24C1A3C}" type="presParOf" srcId="{D212AA2B-046C-498A-B1B0-25F94789EBF0}" destId="{D9409CF9-3715-4C94-9CE4-EA5817E59002}" srcOrd="1" destOrd="0" presId="urn:microsoft.com/office/officeart/2008/layout/LinedList"/>
    <dgm:cxn modelId="{539AB668-88C7-4563-9804-BD24421F9F15}" type="presParOf" srcId="{3200EBF6-96E1-4CBD-A6A4-4BB8B96152AB}" destId="{8D141461-511C-4A45-A934-D01B5117A81A}" srcOrd="4" destOrd="0" presId="urn:microsoft.com/office/officeart/2008/layout/LinedList"/>
    <dgm:cxn modelId="{E0CBBFB8-4F41-4D5E-8EC4-97C3177CC273}" type="presParOf" srcId="{3200EBF6-96E1-4CBD-A6A4-4BB8B96152AB}" destId="{1BD95220-BCC4-4167-A9A9-CA1AADD19EFB}" srcOrd="5" destOrd="0" presId="urn:microsoft.com/office/officeart/2008/layout/LinedList"/>
    <dgm:cxn modelId="{25B15724-8457-4134-BFD2-55EC1ED687C8}" type="presParOf" srcId="{1BD95220-BCC4-4167-A9A9-CA1AADD19EFB}" destId="{83D86CA1-A8E5-485B-BDDC-E727AFB027AE}" srcOrd="0" destOrd="0" presId="urn:microsoft.com/office/officeart/2008/layout/LinedList"/>
    <dgm:cxn modelId="{811F254A-071F-43F6-AD98-8F433DB81773}" type="presParOf" srcId="{1BD95220-BCC4-4167-A9A9-CA1AADD19EFB}" destId="{CCE78179-DFB0-4C47-8638-227234A03DD5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287C7C-1D89-481C-8105-784F591EF569}">
      <dsp:nvSpPr>
        <dsp:cNvPr id="0" name=""/>
        <dsp:cNvSpPr/>
      </dsp:nvSpPr>
      <dsp:spPr>
        <a:xfrm>
          <a:off x="0" y="1505"/>
          <a:ext cx="693685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B23DD2B-DEDA-49B9-9102-59C92924A8ED}">
      <dsp:nvSpPr>
        <dsp:cNvPr id="0" name=""/>
        <dsp:cNvSpPr/>
      </dsp:nvSpPr>
      <dsp:spPr>
        <a:xfrm>
          <a:off x="0" y="1505"/>
          <a:ext cx="6936853" cy="10264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800" kern="1200" dirty="0">
              <a:solidFill>
                <a:srgbClr val="002060"/>
              </a:solidFill>
            </a:rPr>
            <a:t>Formula Single  </a:t>
          </a:r>
          <a:r>
            <a:rPr lang="it-IT" sz="2800" b="1" kern="1200" dirty="0">
              <a:solidFill>
                <a:srgbClr val="002060"/>
              </a:solidFill>
            </a:rPr>
            <a:t>€ 1.177,40 </a:t>
          </a:r>
          <a:r>
            <a:rPr lang="it-IT" sz="2800" b="0" kern="1200" dirty="0">
              <a:solidFill>
                <a:srgbClr val="002060"/>
              </a:solidFill>
            </a:rPr>
            <a:t>per annualità</a:t>
          </a:r>
          <a:endParaRPr lang="en-US" sz="2800" b="0" kern="1200" dirty="0">
            <a:solidFill>
              <a:srgbClr val="002060"/>
            </a:solidFill>
          </a:endParaRPr>
        </a:p>
      </dsp:txBody>
      <dsp:txXfrm>
        <a:off x="0" y="1505"/>
        <a:ext cx="6936853" cy="1026479"/>
      </dsp:txXfrm>
    </dsp:sp>
    <dsp:sp modelId="{477FB94B-1655-40D5-AD8B-140F941DBAEB}">
      <dsp:nvSpPr>
        <dsp:cNvPr id="0" name=""/>
        <dsp:cNvSpPr/>
      </dsp:nvSpPr>
      <dsp:spPr>
        <a:xfrm>
          <a:off x="0" y="1027984"/>
          <a:ext cx="693685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EEC991-51D7-4698-A8F8-67D883F18239}">
      <dsp:nvSpPr>
        <dsp:cNvPr id="0" name=""/>
        <dsp:cNvSpPr/>
      </dsp:nvSpPr>
      <dsp:spPr>
        <a:xfrm>
          <a:off x="0" y="1027984"/>
          <a:ext cx="6936853" cy="10264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800" kern="1200" dirty="0">
              <a:solidFill>
                <a:srgbClr val="002060"/>
              </a:solidFill>
            </a:rPr>
            <a:t>Formula Family </a:t>
          </a:r>
          <a:r>
            <a:rPr lang="it-IT" sz="2800" b="1" kern="1200" dirty="0">
              <a:solidFill>
                <a:srgbClr val="002060"/>
              </a:solidFill>
            </a:rPr>
            <a:t>€ 3.690,92 </a:t>
          </a:r>
          <a:r>
            <a:rPr lang="it-IT" sz="2800" kern="1200" dirty="0">
              <a:solidFill>
                <a:srgbClr val="002060"/>
              </a:solidFill>
            </a:rPr>
            <a:t>per annualità</a:t>
          </a:r>
          <a:endParaRPr lang="en-US" sz="2800" kern="1200" dirty="0">
            <a:solidFill>
              <a:srgbClr val="002060"/>
            </a:solidFill>
          </a:endParaRPr>
        </a:p>
      </dsp:txBody>
      <dsp:txXfrm>
        <a:off x="0" y="1027984"/>
        <a:ext cx="6936853" cy="1026479"/>
      </dsp:txXfrm>
    </dsp:sp>
    <dsp:sp modelId="{8D141461-511C-4A45-A934-D01B5117A81A}">
      <dsp:nvSpPr>
        <dsp:cNvPr id="0" name=""/>
        <dsp:cNvSpPr/>
      </dsp:nvSpPr>
      <dsp:spPr>
        <a:xfrm>
          <a:off x="0" y="2054464"/>
          <a:ext cx="693685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D86CA1-A8E5-485B-BDDC-E727AFB027AE}">
      <dsp:nvSpPr>
        <dsp:cNvPr id="0" name=""/>
        <dsp:cNvSpPr/>
      </dsp:nvSpPr>
      <dsp:spPr>
        <a:xfrm>
          <a:off x="0" y="2054464"/>
          <a:ext cx="6936853" cy="10264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800" kern="1200" dirty="0">
              <a:solidFill>
                <a:srgbClr val="002060"/>
              </a:solidFill>
            </a:rPr>
            <a:t>figlio &gt;30 € </a:t>
          </a:r>
          <a:r>
            <a:rPr lang="it-IT" sz="2800" b="1" kern="1200" dirty="0">
              <a:solidFill>
                <a:srgbClr val="002060"/>
              </a:solidFill>
            </a:rPr>
            <a:t>1.138,70 </a:t>
          </a:r>
          <a:r>
            <a:rPr lang="it-IT" sz="2800" b="0" kern="1200" dirty="0">
              <a:solidFill>
                <a:srgbClr val="002060"/>
              </a:solidFill>
            </a:rPr>
            <a:t>per annualità</a:t>
          </a:r>
          <a:endParaRPr lang="en-US" sz="2800" b="0" kern="1200" dirty="0">
            <a:solidFill>
              <a:srgbClr val="002060"/>
            </a:solidFill>
          </a:endParaRPr>
        </a:p>
      </dsp:txBody>
      <dsp:txXfrm>
        <a:off x="0" y="2054464"/>
        <a:ext cx="6936853" cy="102647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582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18971" y="0"/>
            <a:ext cx="2921582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84E9F0-105B-47C4-8B68-A50B4336A30E}" type="datetimeFigureOut">
              <a:rPr lang="it-IT" smtClean="0"/>
              <a:t>06/11/2025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9350" y="1233488"/>
            <a:ext cx="4443413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4212" y="4751221"/>
            <a:ext cx="539369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377319"/>
            <a:ext cx="2921582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18971" y="9377319"/>
            <a:ext cx="2921582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578448-B24E-4D82-93A6-DC1D6F6B915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159595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578448-B24E-4D82-93A6-DC1D6F6B9150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230958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6CC68-6DA0-429B-8F60-3FECDFDD93E3}" type="datetime1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Convegno di Arce - 19 settembre 2025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75773-BD29-4673-B18D-27F9B35945F1}" type="datetime1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Convegno di Arce - 19 settembre 2025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148C4-0037-40DB-AD01-C3D985C15E66}" type="datetime1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Convegno di Arce - 19 settembre 2025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F96FA-1793-4603-9B6E-8A541F2947B3}" type="datetime1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Convegno di Arce - 19 settembre 2025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49E18-F407-4B0C-BC52-9EB95730E05F}" type="datetime1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Convegno di Arce - 19 settembre 2025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B1062-E64E-48EC-A617-2CD01C045B4F}" type="datetime1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Convegno di Arce - 19 settembre 2025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A691E-D4F1-400E-AB74-192DD9F335EF}" type="datetime1">
              <a:rPr lang="en-US" smtClean="0"/>
              <a:t>11/6/2025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Convegno di Arce - 19 settembre 2025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8A936-6B7D-4566-A7FF-A9A5D6EED993}" type="datetime1">
              <a:rPr lang="en-US" smtClean="0"/>
              <a:t>11/6/2025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Convegno di Arce - 19 settembre 2025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DD7A8-7F69-4D2A-B2A4-1A4817D032EB}" type="datetime1">
              <a:rPr lang="en-US" smtClean="0"/>
              <a:t>11/6/2025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Convegno di Arce - 19 settembre 2025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AE696-DA9C-4584-B50A-8CFB1A2498F4}" type="datetime1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Convegno di Arce - 19 settembre 2025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A706B-68CC-4BEB-B5BF-229AFC1D39D6}" type="datetime1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Convegno di Arce - 19 settembre 2025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D0A8B0-C62D-4B39-8D6B-002F472B2718}" type="datetime1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/>
              <a:t>Convegno di Arce - 19 settembre 2025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B7E665C-E8B1-292C-09E0-7FEA9BB654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7" name="Rectangle 36">
            <a:extLst>
              <a:ext uri="{FF2B5EF4-FFF2-40B4-BE49-F238E27FC236}">
                <a16:creationId xmlns:a16="http://schemas.microsoft.com/office/drawing/2014/main" id="{D4E68339-1B90-44F9-BCC4-4600A6E240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8A87B0-B72A-FB31-AF02-49032DFF5B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9463" y="2818634"/>
            <a:ext cx="6856716" cy="2068222"/>
          </a:xfrm>
        </p:spPr>
        <p:txBody>
          <a:bodyPr vert="horz" lIns="91440" tIns="45720" rIns="91440" bIns="45720" rtlCol="0" anchor="b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en-US" sz="3500" b="1" kern="120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LA POLIZZA SANITARIA DELLA CASSA NAZIONALE DEL NOTARIATO</a:t>
            </a:r>
            <a:br>
              <a:rPr lang="en-US" sz="35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endParaRPr lang="en-US" sz="3500" b="1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FC627274-94E2-3CF5-6773-D0C26A3D28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</a:t>
            </a:fld>
            <a:endParaRPr lang="en-US"/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F803851A-A441-CB5A-9F28-CCACD4AFEF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1275" y="669499"/>
            <a:ext cx="3971925" cy="2272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58440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811752-D5F4-3A59-22AC-09FAA935C2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>
            <a:extLst>
              <a:ext uri="{FF2B5EF4-FFF2-40B4-BE49-F238E27FC236}">
                <a16:creationId xmlns:a16="http://schemas.microsoft.com/office/drawing/2014/main" id="{83D23D1D-20B1-F2BE-9E81-64B7319E89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7988" y="564874"/>
            <a:ext cx="8485335" cy="7899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76176" rIns="91440" bIns="50784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altLang="it-IT" sz="3200" b="1" dirty="0">
                <a:solidFill>
                  <a:srgbClr val="FF0000"/>
                </a:solidFill>
                <a:ea typeface="Times New Roman" panose="02020603050405020304" pitchFamily="18" charset="0"/>
                <a:cs typeface="Segoe UI" panose="020B0502040204020203" pitchFamily="34" charset="0"/>
              </a:rPr>
              <a:t>Il piano base – modalità di accesso</a:t>
            </a:r>
            <a:endParaRPr kumimoji="0" lang="it-IT" altLang="it-IT" sz="28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it-IT" altLang="it-IT" sz="1100" b="1" dirty="0">
              <a:solidFill>
                <a:schemeClr val="accent2">
                  <a:lumMod val="75000"/>
                </a:schemeClr>
              </a:solidFill>
              <a:latin typeface="Segoe UI" panose="020B0502040204020203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9C8D078D-4A5A-2042-72C2-0B0C65B41804}"/>
              </a:ext>
            </a:extLst>
          </p:cNvPr>
          <p:cNvSpPr txBox="1"/>
          <p:nvPr/>
        </p:nvSpPr>
        <p:spPr>
          <a:xfrm>
            <a:off x="439149" y="1410355"/>
            <a:ext cx="8265702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it-IT" sz="2600" b="1" u="sng" dirty="0">
                <a:solidFill>
                  <a:srgbClr val="002060"/>
                </a:solidFill>
              </a:rPr>
              <a:t>Modalità diretta </a:t>
            </a:r>
            <a:r>
              <a:rPr lang="it-IT" sz="2600" b="1" dirty="0">
                <a:solidFill>
                  <a:srgbClr val="002060"/>
                </a:solidFill>
              </a:rPr>
              <a:t>- </a:t>
            </a:r>
            <a:r>
              <a:rPr lang="it-IT" sz="2600" dirty="0">
                <a:solidFill>
                  <a:srgbClr val="002060"/>
                </a:solidFill>
              </a:rPr>
              <a:t>Le prestazioni sono erogate tramite network convenzionato senza alcun anticipo delle spese. </a:t>
            </a:r>
            <a:r>
              <a:rPr lang="it-IT" sz="2600" b="1" dirty="0">
                <a:solidFill>
                  <a:srgbClr val="002060"/>
                </a:solidFill>
              </a:rPr>
              <a:t>Copertura 100%</a:t>
            </a:r>
          </a:p>
          <a:p>
            <a:pPr algn="just"/>
            <a:r>
              <a:rPr lang="it-IT" sz="2600" b="1" u="sng" dirty="0">
                <a:solidFill>
                  <a:srgbClr val="002060"/>
                </a:solidFill>
              </a:rPr>
              <a:t>Modalità indiretta (a rimborso) </a:t>
            </a:r>
            <a:r>
              <a:rPr lang="it-IT" sz="2600" b="1" dirty="0">
                <a:solidFill>
                  <a:srgbClr val="002060"/>
                </a:solidFill>
              </a:rPr>
              <a:t>- </a:t>
            </a:r>
            <a:r>
              <a:rPr lang="it-IT" sz="2600" dirty="0">
                <a:solidFill>
                  <a:srgbClr val="002060"/>
                </a:solidFill>
              </a:rPr>
              <a:t>Le spese effettuate non in convenzione sono rimborsate dalla Società.</a:t>
            </a:r>
          </a:p>
          <a:p>
            <a:pPr algn="just">
              <a:spcAft>
                <a:spcPts val="1200"/>
              </a:spcAft>
            </a:pPr>
            <a:r>
              <a:rPr lang="it-IT" sz="2600" b="1" dirty="0">
                <a:solidFill>
                  <a:srgbClr val="002060"/>
                </a:solidFill>
              </a:rPr>
              <a:t>Applicazione di scoperti e franchigie</a:t>
            </a:r>
          </a:p>
          <a:p>
            <a:pPr algn="just"/>
            <a:r>
              <a:rPr lang="it-IT" sz="2600" b="1" u="sng" dirty="0">
                <a:solidFill>
                  <a:srgbClr val="002060"/>
                </a:solidFill>
              </a:rPr>
              <a:t>Modalità mista</a:t>
            </a:r>
            <a:r>
              <a:rPr lang="it-IT" sz="2600" u="sng" dirty="0">
                <a:solidFill>
                  <a:srgbClr val="002060"/>
                </a:solidFill>
              </a:rPr>
              <a:t> </a:t>
            </a:r>
            <a:r>
              <a:rPr lang="it-IT" sz="2600" dirty="0">
                <a:solidFill>
                  <a:srgbClr val="002060"/>
                </a:solidFill>
              </a:rPr>
              <a:t>- Le prestazioni sono effettuate in struttura convenzionata ma con medici non convenzionati.</a:t>
            </a:r>
          </a:p>
          <a:p>
            <a:pPr algn="just"/>
            <a:r>
              <a:rPr lang="it-IT" sz="2600" b="1" dirty="0">
                <a:solidFill>
                  <a:srgbClr val="002060"/>
                </a:solidFill>
              </a:rPr>
              <a:t>Copertura 100% in rete – Scoperti e franchigie fuori rete</a:t>
            </a:r>
          </a:p>
          <a:p>
            <a:pPr algn="just">
              <a:spcBef>
                <a:spcPts val="1200"/>
              </a:spcBef>
            </a:pPr>
            <a:r>
              <a:rPr lang="it-IT" sz="2600" b="1" u="sng" dirty="0">
                <a:solidFill>
                  <a:srgbClr val="002060"/>
                </a:solidFill>
              </a:rPr>
              <a:t>Regime SSN </a:t>
            </a:r>
            <a:r>
              <a:rPr lang="it-IT" sz="2600" dirty="0">
                <a:solidFill>
                  <a:srgbClr val="002060"/>
                </a:solidFill>
              </a:rPr>
              <a:t>(Servizio Sanitario Nazionale) </a:t>
            </a:r>
          </a:p>
          <a:p>
            <a:pPr algn="just"/>
            <a:r>
              <a:rPr lang="it-IT" sz="2600" b="1" dirty="0">
                <a:solidFill>
                  <a:srgbClr val="002060"/>
                </a:solidFill>
              </a:rPr>
              <a:t>Ticket rimborsato al 100%.</a:t>
            </a:r>
          </a:p>
          <a:p>
            <a:endParaRPr lang="it-IT" dirty="0"/>
          </a:p>
          <a:p>
            <a:endParaRPr lang="it-IT" dirty="0"/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FB6BB7AC-C665-3A91-BEF7-39FC20748F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261" y="197774"/>
            <a:ext cx="1182727" cy="646232"/>
          </a:xfrm>
          <a:prstGeom prst="rect">
            <a:avLst/>
          </a:prstGeom>
        </p:spPr>
      </p:pic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B203F3D-748D-228B-BCAA-2E499C2F7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1742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EFB02D-736B-95B6-CE50-4F09BC621D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A3D17DB2-0231-51F2-0D27-3AE75B351B13}"/>
              </a:ext>
            </a:extLst>
          </p:cNvPr>
          <p:cNvSpPr txBox="1"/>
          <p:nvPr/>
        </p:nvSpPr>
        <p:spPr>
          <a:xfrm>
            <a:off x="1348468" y="501649"/>
            <a:ext cx="787173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altLang="it-IT" sz="3200" b="1" dirty="0">
                <a:solidFill>
                  <a:srgbClr val="FF0000"/>
                </a:solidFill>
                <a:ea typeface="Times New Roman" panose="02020603050405020304" pitchFamily="18" charset="0"/>
                <a:cs typeface="Segoe UI" panose="020B0502040204020203" pitchFamily="34" charset="0"/>
              </a:rPr>
              <a:t>Il piano base – modalità di utilizzo</a:t>
            </a:r>
            <a:endParaRPr lang="it-IT" altLang="it-IT" sz="3200" b="1" dirty="0">
              <a:solidFill>
                <a:srgbClr val="FF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40BECE0C-4A59-ED2A-A595-77524624B750}"/>
              </a:ext>
            </a:extLst>
          </p:cNvPr>
          <p:cNvSpPr txBox="1"/>
          <p:nvPr/>
        </p:nvSpPr>
        <p:spPr>
          <a:xfrm>
            <a:off x="449057" y="1228397"/>
            <a:ext cx="7811675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it-IT" sz="2600" b="1" dirty="0">
                <a:solidFill>
                  <a:srgbClr val="002060"/>
                </a:solidFill>
              </a:rPr>
              <a:t>La polizza può essere attivata:</a:t>
            </a:r>
          </a:p>
          <a:p>
            <a:pPr marL="457200" indent="-45720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it-IT" sz="2600" b="1" dirty="0">
                <a:solidFill>
                  <a:srgbClr val="002060"/>
                </a:solidFill>
              </a:rPr>
              <a:t>in assistenza diretta </a:t>
            </a:r>
            <a:r>
              <a:rPr lang="it-IT" sz="2600" dirty="0">
                <a:solidFill>
                  <a:srgbClr val="002060"/>
                </a:solidFill>
              </a:rPr>
              <a:t>previa autorizzazione della Compagnia, contattando il numero verde gratuito </a:t>
            </a:r>
            <a:r>
              <a:rPr lang="it-IT" sz="2600" b="1" dirty="0">
                <a:solidFill>
                  <a:srgbClr val="002060"/>
                </a:solidFill>
              </a:rPr>
              <a:t>800.183.433</a:t>
            </a:r>
            <a:r>
              <a:rPr lang="it-IT" sz="2600" dirty="0">
                <a:solidFill>
                  <a:srgbClr val="002060"/>
                </a:solidFill>
              </a:rPr>
              <a:t> o tramite Area riservata e App di Blue Assistance. Necessario un </a:t>
            </a:r>
            <a:r>
              <a:rPr lang="it-IT" sz="2600" b="1" dirty="0">
                <a:solidFill>
                  <a:srgbClr val="002060"/>
                </a:solidFill>
              </a:rPr>
              <a:t>anticipo di almeno 48 ore </a:t>
            </a:r>
            <a:r>
              <a:rPr lang="it-IT" sz="2600" dirty="0">
                <a:solidFill>
                  <a:srgbClr val="002060"/>
                </a:solidFill>
              </a:rPr>
              <a:t>lavorative dalla data della prestazione.</a:t>
            </a:r>
          </a:p>
          <a:p>
            <a:pPr marL="457200" indent="-45720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it-IT" sz="2600" b="1" dirty="0">
                <a:solidFill>
                  <a:srgbClr val="002060"/>
                </a:solidFill>
              </a:rPr>
              <a:t>In assistenza indiretta (a rimborso) </a:t>
            </a:r>
            <a:r>
              <a:rPr lang="it-IT" sz="2600" dirty="0">
                <a:solidFill>
                  <a:srgbClr val="002060"/>
                </a:solidFill>
              </a:rPr>
              <a:t>utilizzando l’apposito</a:t>
            </a:r>
            <a:r>
              <a:rPr lang="it-IT" sz="2600" b="1" dirty="0">
                <a:solidFill>
                  <a:srgbClr val="002060"/>
                </a:solidFill>
              </a:rPr>
              <a:t> modulo </a:t>
            </a:r>
            <a:r>
              <a:rPr lang="it-IT" sz="2600" dirty="0">
                <a:solidFill>
                  <a:srgbClr val="002060"/>
                </a:solidFill>
              </a:rPr>
              <a:t>di richiesta rimborso o tramite Area riservata e App di Blue Assistance </a:t>
            </a:r>
            <a:r>
              <a:rPr lang="it-IT" sz="2600" b="1" dirty="0">
                <a:solidFill>
                  <a:srgbClr val="002060"/>
                </a:solidFill>
              </a:rPr>
              <a:t>entro 24 mesi dalla prestazione</a:t>
            </a:r>
            <a:r>
              <a:rPr lang="it-IT" sz="2600" dirty="0">
                <a:solidFill>
                  <a:srgbClr val="002060"/>
                </a:solidFill>
              </a:rPr>
              <a:t>.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F62A91E4-D293-7808-560D-956E0DCBB4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770" y="182281"/>
            <a:ext cx="1182727" cy="646232"/>
          </a:xfrm>
          <a:prstGeom prst="rect">
            <a:avLst/>
          </a:prstGeom>
        </p:spPr>
      </p:pic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DA56DF8-175B-9F3E-0E1B-515BC47FB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0048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E487C2-2293-6F36-CD6A-5304328FD4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>
            <a:extLst>
              <a:ext uri="{FF2B5EF4-FFF2-40B4-BE49-F238E27FC236}">
                <a16:creationId xmlns:a16="http://schemas.microsoft.com/office/drawing/2014/main" id="{7799BFD6-EDC1-0483-7468-DA1EDB44B8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865698"/>
              </p:ext>
            </p:extLst>
          </p:nvPr>
        </p:nvGraphicFramePr>
        <p:xfrm>
          <a:off x="699785" y="1167791"/>
          <a:ext cx="7744430" cy="5157851"/>
        </p:xfrm>
        <a:graphic>
          <a:graphicData uri="http://schemas.openxmlformats.org/drawingml/2006/table">
            <a:tbl>
              <a:tblPr firstRow="1" firstCol="1" bandRow="1"/>
              <a:tblGrid>
                <a:gridCol w="3172361">
                  <a:extLst>
                    <a:ext uri="{9D8B030D-6E8A-4147-A177-3AD203B41FA5}">
                      <a16:colId xmlns:a16="http://schemas.microsoft.com/office/drawing/2014/main" val="3871830850"/>
                    </a:ext>
                  </a:extLst>
                </a:gridCol>
                <a:gridCol w="4572069">
                  <a:extLst>
                    <a:ext uri="{9D8B030D-6E8A-4147-A177-3AD203B41FA5}">
                      <a16:colId xmlns:a16="http://schemas.microsoft.com/office/drawing/2014/main" val="297837850"/>
                    </a:ext>
                  </a:extLst>
                </a:gridCol>
              </a:tblGrid>
              <a:tr h="258759"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1" kern="1200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AREA RICOVERO</a:t>
                      </a:r>
                      <a:endParaRPr lang="it-IT" sz="1400" b="1" kern="1200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41" marR="407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1" kern="1200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Massimali / Condizioni</a:t>
                      </a:r>
                      <a:endParaRPr lang="it-IT" sz="1400" b="1" kern="1200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41" marR="407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1713756"/>
                  </a:ext>
                </a:extLst>
              </a:tr>
              <a:tr h="8000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800"/>
                        </a:spcAft>
                        <a:buNone/>
                      </a:pPr>
                      <a:r>
                        <a:rPr lang="en-US" sz="1400" b="1" dirty="0">
                          <a:solidFill>
                            <a:srgbClr val="00206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Ricovero per GIC</a:t>
                      </a:r>
                    </a:p>
                    <a:p>
                      <a:pPr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sz="1400" b="1" dirty="0">
                          <a:solidFill>
                            <a:srgbClr val="00206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Ricovero/trattamento domiciliare per GEM</a:t>
                      </a:r>
                      <a:endParaRPr lang="it-IT" sz="1400" dirty="0">
                        <a:solidFill>
                          <a:srgbClr val="00206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41" marR="407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rgbClr val="00206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€ 500.000,00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rgbClr val="00206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 rete: 100%</a:t>
                      </a:r>
                      <a:br>
                        <a:rPr lang="en-US" sz="1400" dirty="0">
                          <a:solidFill>
                            <a:srgbClr val="00206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400" dirty="0">
                          <a:solidFill>
                            <a:srgbClr val="00206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Fuori rete: scoperto 10% (min € 1.000, max € 5.000)</a:t>
                      </a:r>
                      <a:endParaRPr lang="it-IT" sz="1400" dirty="0">
                        <a:solidFill>
                          <a:srgbClr val="00206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41" marR="407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2951879"/>
                  </a:ext>
                </a:extLst>
              </a:tr>
              <a:tr h="3620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1" dirty="0">
                          <a:solidFill>
                            <a:srgbClr val="00206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Indennità sostitutiva</a:t>
                      </a:r>
                      <a:endParaRPr lang="it-IT" sz="1400" dirty="0">
                        <a:solidFill>
                          <a:srgbClr val="00206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41" marR="407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dirty="0">
                          <a:solidFill>
                            <a:srgbClr val="00206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€ 155,00/giorno (max 180 giorni) Franchigia: 2 giorni</a:t>
                      </a:r>
                      <a:endParaRPr lang="it-IT" sz="1400" dirty="0">
                        <a:solidFill>
                          <a:srgbClr val="00206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41" marR="407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7214820"/>
                  </a:ext>
                </a:extLst>
              </a:tr>
              <a:tr h="42608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AREA EXTRA RICOVERO</a:t>
                      </a:r>
                      <a:endParaRPr lang="it-IT" sz="140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41" marR="407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1" kern="1200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Massimali / Condizioni</a:t>
                      </a:r>
                      <a:endParaRPr lang="it-IT" sz="1400" b="1" kern="1200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41" marR="407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1941542"/>
                  </a:ext>
                </a:extLst>
              </a:tr>
              <a:tr h="7321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400" b="1" dirty="0">
                          <a:solidFill>
                            <a:srgbClr val="00206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Alta Diagnostica</a:t>
                      </a:r>
                      <a:endParaRPr lang="it-IT" sz="1400" dirty="0">
                        <a:solidFill>
                          <a:srgbClr val="00206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41" marR="407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400" dirty="0">
                          <a:solidFill>
                            <a:srgbClr val="00206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€ 15.000,00</a:t>
                      </a:r>
                      <a:br>
                        <a:rPr lang="en-US" sz="1400" dirty="0">
                          <a:solidFill>
                            <a:srgbClr val="00206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400" dirty="0">
                          <a:solidFill>
                            <a:srgbClr val="00206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 rete: 100% attivi  - franchigia 50 euro per i pensionati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400" dirty="0">
                          <a:solidFill>
                            <a:srgbClr val="00206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Fuori rete: franchigia € 100 </a:t>
                      </a:r>
                      <a:endParaRPr lang="it-IT" sz="1400" dirty="0">
                        <a:solidFill>
                          <a:srgbClr val="00206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41" marR="407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3275040"/>
                  </a:ext>
                </a:extLst>
              </a:tr>
              <a:tr h="83697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1">
                          <a:solidFill>
                            <a:srgbClr val="00206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Prevenzione e check up</a:t>
                      </a:r>
                      <a:endParaRPr lang="it-IT" sz="1400" dirty="0">
                        <a:solidFill>
                          <a:srgbClr val="00206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41" marR="407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dirty="0">
                          <a:solidFill>
                            <a:srgbClr val="00206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€ 1.000,00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dirty="0">
                          <a:solidFill>
                            <a:srgbClr val="00206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Una volta per anno assicurativo</a:t>
                      </a:r>
                      <a:endParaRPr lang="it-IT" sz="1400" dirty="0">
                        <a:solidFill>
                          <a:srgbClr val="00206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41" marR="407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2870936"/>
                  </a:ext>
                </a:extLst>
              </a:tr>
              <a:tr h="22512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1">
                          <a:solidFill>
                            <a:srgbClr val="00206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Cure oncologiche</a:t>
                      </a:r>
                      <a:endParaRPr lang="it-IT" sz="1400">
                        <a:solidFill>
                          <a:srgbClr val="00206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41" marR="407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dirty="0">
                          <a:solidFill>
                            <a:srgbClr val="00206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€ 50.000,00</a:t>
                      </a:r>
                      <a:endParaRPr lang="it-IT" sz="1400" dirty="0">
                        <a:solidFill>
                          <a:srgbClr val="00206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41" marR="407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2547858"/>
                  </a:ext>
                </a:extLst>
              </a:tr>
              <a:tr h="22512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1">
                          <a:solidFill>
                            <a:srgbClr val="00206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Follow-up oncologico</a:t>
                      </a:r>
                      <a:endParaRPr lang="it-IT" sz="1400">
                        <a:solidFill>
                          <a:srgbClr val="00206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41" marR="407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dirty="0">
                          <a:solidFill>
                            <a:srgbClr val="00206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€ 10.000,00</a:t>
                      </a:r>
                      <a:endParaRPr lang="it-IT" sz="1400" dirty="0">
                        <a:solidFill>
                          <a:srgbClr val="00206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41" marR="407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5310365"/>
                  </a:ext>
                </a:extLst>
              </a:tr>
              <a:tr h="4691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1">
                          <a:solidFill>
                            <a:srgbClr val="00206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Copertura non autosufficienza</a:t>
                      </a:r>
                      <a:endParaRPr lang="it-IT" sz="1400">
                        <a:solidFill>
                          <a:srgbClr val="00206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41" marR="407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dirty="0">
                          <a:solidFill>
                            <a:srgbClr val="00206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Rimborso: € 250/mese pro-</a:t>
                      </a:r>
                      <a:r>
                        <a:rPr lang="en-US" sz="1400" dirty="0" err="1">
                          <a:solidFill>
                            <a:srgbClr val="00206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capite</a:t>
                      </a:r>
                      <a:br>
                        <a:rPr lang="en-US" sz="1400" dirty="0">
                          <a:solidFill>
                            <a:srgbClr val="00206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400" dirty="0">
                          <a:solidFill>
                            <a:srgbClr val="00206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Assistenza: € 500/mese per servizi domiciliari o in rete</a:t>
                      </a:r>
                      <a:endParaRPr lang="it-IT" sz="1400" dirty="0">
                        <a:solidFill>
                          <a:srgbClr val="00206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41" marR="407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2715089"/>
                  </a:ext>
                </a:extLst>
              </a:tr>
              <a:tr h="4602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1">
                          <a:solidFill>
                            <a:srgbClr val="00206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Indennità per grave invalidità permanente</a:t>
                      </a:r>
                      <a:endParaRPr lang="it-IT" sz="1400">
                        <a:solidFill>
                          <a:srgbClr val="00206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41" marR="407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dirty="0">
                          <a:solidFill>
                            <a:srgbClr val="00206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€ 60.000,00 per invalidità &gt; 66%</a:t>
                      </a:r>
                      <a:endParaRPr lang="it-IT" sz="1400" dirty="0">
                        <a:solidFill>
                          <a:srgbClr val="00206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41" marR="407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2619978"/>
                  </a:ext>
                </a:extLst>
              </a:tr>
              <a:tr h="3620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1" dirty="0">
                          <a:solidFill>
                            <a:srgbClr val="00206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Interventi chirurgici odontoiatrici</a:t>
                      </a:r>
                      <a:endParaRPr lang="it-IT" sz="1400" dirty="0">
                        <a:solidFill>
                          <a:srgbClr val="00206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41" marR="407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dirty="0">
                          <a:solidFill>
                            <a:srgbClr val="00206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€ 5.000,00 Scoperto 15% in rete e fuori rete</a:t>
                      </a:r>
                      <a:endParaRPr lang="it-IT" sz="1400" dirty="0">
                        <a:solidFill>
                          <a:srgbClr val="00206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41" marR="407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4825565"/>
                  </a:ext>
                </a:extLst>
              </a:tr>
            </a:tbl>
          </a:graphicData>
        </a:graphic>
      </p:graphicFrame>
      <p:sp>
        <p:nvSpPr>
          <p:cNvPr id="3" name="Rectangle 1">
            <a:extLst>
              <a:ext uri="{FF2B5EF4-FFF2-40B4-BE49-F238E27FC236}">
                <a16:creationId xmlns:a16="http://schemas.microsoft.com/office/drawing/2014/main" id="{810F7485-6BE9-16F1-200B-BF8318FEFE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1148" y="323524"/>
            <a:ext cx="8485335" cy="7899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76176" rIns="91440" bIns="50784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it-IT" sz="3200" b="1" dirty="0">
                <a:solidFill>
                  <a:srgbClr val="FF0000"/>
                </a:solidFill>
                <a:ea typeface="Times New Roman" panose="02020603050405020304" pitchFamily="18" charset="0"/>
                <a:cs typeface="Segoe UI" panose="020B0502040204020203" pitchFamily="34" charset="0"/>
              </a:rPr>
              <a:t>Il piano base</a:t>
            </a:r>
            <a:r>
              <a:rPr kumimoji="0" lang="en-US" altLang="it-IT" sz="3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Segoe UI" panose="020B0502040204020203" pitchFamily="34" charset="0"/>
              </a:rPr>
              <a:t> – </a:t>
            </a:r>
            <a:r>
              <a:rPr kumimoji="0" lang="it-IT" altLang="it-IT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Segoe UI" panose="020B0502040204020203" pitchFamily="34" charset="0"/>
              </a:rPr>
              <a:t>Massimali</a:t>
            </a:r>
            <a:r>
              <a:rPr lang="it-IT" altLang="it-IT" sz="2800" b="1" dirty="0">
                <a:solidFill>
                  <a:srgbClr val="FF0000"/>
                </a:solidFill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kumimoji="0" lang="it-IT" altLang="it-IT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Segoe UI" panose="020B0502040204020203" pitchFamily="34" charset="0"/>
              </a:rPr>
              <a:t>e condizioni</a:t>
            </a:r>
            <a:endParaRPr kumimoji="0" lang="it-IT" altLang="it-IT" sz="28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it-IT" altLang="it-IT" sz="1100" b="1" dirty="0">
              <a:solidFill>
                <a:schemeClr val="accent2">
                  <a:lumMod val="75000"/>
                </a:schemeClr>
              </a:solidFill>
              <a:latin typeface="Segoe UI" panose="020B0502040204020203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E22857FF-BC91-AA57-889B-949AAD7CF9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421" y="289978"/>
            <a:ext cx="1182727" cy="646232"/>
          </a:xfrm>
          <a:prstGeom prst="rect">
            <a:avLst/>
          </a:prstGeom>
        </p:spPr>
      </p:pic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92C5F16-2374-855E-82D9-C3A7A56D08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355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6C4028FD-8BAA-4A19-BFDE-594D991B75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8153" y="497486"/>
            <a:ext cx="8330557" cy="1133693"/>
          </a:xfrm>
        </p:spPr>
        <p:txBody>
          <a:bodyPr>
            <a:noAutofit/>
          </a:bodyPr>
          <a:lstStyle/>
          <a:p>
            <a:r>
              <a:rPr lang="it-IT" sz="3200" b="1" dirty="0">
                <a:solidFill>
                  <a:srgbClr val="FF0000"/>
                </a:solidFill>
              </a:rPr>
              <a:t>Il Piano Base - Nuova Garanzia Accessoria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EA482F7B-D1CD-15A3-BC67-5131B144D8D0}"/>
              </a:ext>
            </a:extLst>
          </p:cNvPr>
          <p:cNvSpPr txBox="1"/>
          <p:nvPr/>
        </p:nvSpPr>
        <p:spPr>
          <a:xfrm>
            <a:off x="962190" y="1854142"/>
            <a:ext cx="7455299" cy="41242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sz="2600" dirty="0">
                <a:solidFill>
                  <a:srgbClr val="002060"/>
                </a:solidFill>
              </a:rPr>
              <a:t>Il nuovo piano base vede l’introduzione di una garanzia accessoria:</a:t>
            </a:r>
            <a:endParaRPr lang="it-IT" sz="2600" b="1" dirty="0">
              <a:solidFill>
                <a:srgbClr val="002060"/>
              </a:solidFill>
            </a:endParaRP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it-IT" sz="2600" b="1" dirty="0">
                <a:solidFill>
                  <a:srgbClr val="002060"/>
                </a:solidFill>
              </a:rPr>
              <a:t>«il</a:t>
            </a:r>
            <a:r>
              <a:rPr lang="it-IT" sz="2600" dirty="0">
                <a:solidFill>
                  <a:srgbClr val="002060"/>
                </a:solidFill>
              </a:rPr>
              <a:t> </a:t>
            </a:r>
            <a:r>
              <a:rPr lang="it-IT" sz="2600" b="1" dirty="0">
                <a:solidFill>
                  <a:srgbClr val="002060"/>
                </a:solidFill>
              </a:rPr>
              <a:t>Voucher assistito»</a:t>
            </a:r>
          </a:p>
          <a:p>
            <a:r>
              <a:rPr lang="it-IT" sz="2600" dirty="0">
                <a:solidFill>
                  <a:srgbClr val="002060"/>
                </a:solidFill>
              </a:rPr>
              <a:t>che consiste </a:t>
            </a:r>
            <a:r>
              <a:rPr lang="it-IT" sz="2600" b="1" dirty="0">
                <a:solidFill>
                  <a:srgbClr val="002060"/>
                </a:solidFill>
              </a:rPr>
              <a:t>nell’estensione del tariffario agevolato ai familiari degli iscritti </a:t>
            </a:r>
            <a:r>
              <a:rPr lang="it-IT" sz="2600" dirty="0">
                <a:solidFill>
                  <a:srgbClr val="002060"/>
                </a:solidFill>
              </a:rPr>
              <a:t>(anche non inclusi nel piano sanitario integrativo) consentendo loro di usufruire delle prestazioni sanitarie a costi scontati presso le strutture convenzionate.</a:t>
            </a:r>
          </a:p>
          <a:p>
            <a:endParaRPr lang="it-IT" sz="2600" dirty="0">
              <a:solidFill>
                <a:srgbClr val="002060"/>
              </a:solidFill>
            </a:endParaRPr>
          </a:p>
          <a:p>
            <a:endParaRPr lang="it-IT" dirty="0"/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EEB3E6E0-D596-200E-2E1B-0DADF26092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436" y="174370"/>
            <a:ext cx="1182727" cy="646232"/>
          </a:xfrm>
          <a:prstGeom prst="rect">
            <a:avLst/>
          </a:prstGeom>
        </p:spPr>
      </p:pic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B3714E8-479F-1B0E-58D0-CAD0F8687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33EF62-54C6-F0A1-FBC1-02BCD310C5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>
            <a:extLst>
              <a:ext uri="{FF2B5EF4-FFF2-40B4-BE49-F238E27FC236}">
                <a16:creationId xmlns:a16="http://schemas.microsoft.com/office/drawing/2014/main" id="{8A2A6FDD-3C21-B314-DC34-0BB281D40A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2062" y="677108"/>
            <a:ext cx="8485335" cy="7899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76176" rIns="91440" bIns="50784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altLang="it-IT" sz="3200" b="1" dirty="0">
                <a:solidFill>
                  <a:srgbClr val="FF0000"/>
                </a:solidFill>
                <a:ea typeface="Times New Roman" panose="02020603050405020304" pitchFamily="18" charset="0"/>
                <a:cs typeface="Segoe UI" panose="020B0502040204020203" pitchFamily="34" charset="0"/>
              </a:rPr>
              <a:t>Il piano integrativo – le prestazioni assicurate</a:t>
            </a:r>
            <a:endParaRPr kumimoji="0" lang="it-IT" altLang="it-IT" sz="28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it-IT" altLang="it-IT" sz="1100" b="1" dirty="0">
              <a:solidFill>
                <a:schemeClr val="accent2">
                  <a:lumMod val="75000"/>
                </a:schemeClr>
              </a:solidFill>
              <a:latin typeface="Segoe UI" panose="020B0502040204020203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62436878-F8BA-C5A4-D86A-61405DCF7280}"/>
              </a:ext>
            </a:extLst>
          </p:cNvPr>
          <p:cNvSpPr txBox="1"/>
          <p:nvPr/>
        </p:nvSpPr>
        <p:spPr>
          <a:xfrm>
            <a:off x="565147" y="1410355"/>
            <a:ext cx="8265702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600" dirty="0">
                <a:solidFill>
                  <a:srgbClr val="002060"/>
                </a:solidFill>
              </a:rPr>
              <a:t>Le prestazioni coperte dal piano integrativo sono:</a:t>
            </a:r>
          </a:p>
          <a:p>
            <a:endParaRPr lang="it-IT" sz="2600" dirty="0">
              <a:solidFill>
                <a:srgbClr val="002060"/>
              </a:solidFill>
            </a:endParaRPr>
          </a:p>
          <a:p>
            <a:pPr marL="457200" indent="-457200" fontAlgn="t"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rgbClr val="002060"/>
                </a:solidFill>
              </a:rPr>
              <a:t>Prestazioni connesse </a:t>
            </a:r>
            <a:r>
              <a:rPr lang="en-US" sz="2600" b="1" dirty="0">
                <a:solidFill>
                  <a:srgbClr val="002060"/>
                </a:solidFill>
              </a:rPr>
              <a:t>a ricoveri, day hospital e chirurgia ambulatoriale</a:t>
            </a:r>
            <a:endParaRPr lang="it-IT" sz="2600" b="1" dirty="0">
              <a:solidFill>
                <a:srgbClr val="002060"/>
              </a:solidFill>
            </a:endParaRPr>
          </a:p>
          <a:p>
            <a:pPr marL="457200" indent="-457200" fontAlgn="t">
              <a:buFont typeface="Arial" panose="020B0604020202020204" pitchFamily="34" charset="0"/>
              <a:buChar char="•"/>
            </a:pPr>
            <a:r>
              <a:rPr lang="en-US" sz="2600" b="1" dirty="0">
                <a:solidFill>
                  <a:srgbClr val="002060"/>
                </a:solidFill>
              </a:rPr>
              <a:t>Parto</a:t>
            </a:r>
            <a:r>
              <a:rPr lang="en-US" sz="2600" dirty="0">
                <a:solidFill>
                  <a:srgbClr val="002060"/>
                </a:solidFill>
              </a:rPr>
              <a:t> spontaneo e cesareo</a:t>
            </a:r>
            <a:endParaRPr lang="it-IT" sz="2600" dirty="0">
              <a:solidFill>
                <a:srgbClr val="002060"/>
              </a:solidFill>
            </a:endParaRPr>
          </a:p>
          <a:p>
            <a:pPr marL="457200" indent="-457200" fontAlgn="t">
              <a:buFont typeface="Arial" panose="020B0604020202020204" pitchFamily="34" charset="0"/>
              <a:buChar char="•"/>
            </a:pPr>
            <a:r>
              <a:rPr lang="en-US" sz="2600" b="1" dirty="0">
                <a:solidFill>
                  <a:srgbClr val="002060"/>
                </a:solidFill>
              </a:rPr>
              <a:t>Indennità sostitutiva</a:t>
            </a:r>
            <a:endParaRPr lang="it-IT" sz="2600" b="1" dirty="0">
              <a:solidFill>
                <a:srgbClr val="002060"/>
              </a:solidFill>
            </a:endParaRPr>
          </a:p>
          <a:p>
            <a:pPr marL="457200" indent="-457200" fontAlgn="t">
              <a:buFont typeface="Arial" panose="020B0604020202020204" pitchFamily="34" charset="0"/>
              <a:buChar char="•"/>
            </a:pPr>
            <a:r>
              <a:rPr lang="en-US" sz="2600" b="1" dirty="0">
                <a:solidFill>
                  <a:srgbClr val="002060"/>
                </a:solidFill>
              </a:rPr>
              <a:t>Visite specialistiche </a:t>
            </a:r>
            <a:r>
              <a:rPr lang="en-US" sz="2600" dirty="0">
                <a:solidFill>
                  <a:srgbClr val="002060"/>
                </a:solidFill>
              </a:rPr>
              <a:t>e </a:t>
            </a:r>
            <a:r>
              <a:rPr lang="en-US" sz="2600" b="1" dirty="0">
                <a:solidFill>
                  <a:srgbClr val="002060"/>
                </a:solidFill>
              </a:rPr>
              <a:t>diagnostica corrente</a:t>
            </a:r>
          </a:p>
          <a:p>
            <a:pPr marL="457200" indent="-457200" fontAlgn="t">
              <a:buFont typeface="Arial" panose="020B0604020202020204" pitchFamily="34" charset="0"/>
              <a:buChar char="•"/>
            </a:pPr>
            <a:r>
              <a:rPr lang="it-IT" sz="2600" b="1" dirty="0">
                <a:solidFill>
                  <a:srgbClr val="002060"/>
                </a:solidFill>
              </a:rPr>
              <a:t>Fisioterapia</a:t>
            </a:r>
            <a:r>
              <a:rPr lang="it-IT" sz="2600" dirty="0">
                <a:solidFill>
                  <a:srgbClr val="002060"/>
                </a:solidFill>
              </a:rPr>
              <a:t> riabilitativa e per patologia</a:t>
            </a:r>
          </a:p>
          <a:p>
            <a:pPr marL="457200" indent="-457200" fontAlgn="t">
              <a:buFont typeface="Arial" panose="020B0604020202020204" pitchFamily="34" charset="0"/>
              <a:buChar char="•"/>
            </a:pPr>
            <a:r>
              <a:rPr lang="en-US" sz="2600" b="1" dirty="0">
                <a:solidFill>
                  <a:srgbClr val="002060"/>
                </a:solidFill>
              </a:rPr>
              <a:t>Pacchetto maternità</a:t>
            </a:r>
            <a:endParaRPr lang="it-IT" sz="2600" b="1" dirty="0">
              <a:solidFill>
                <a:srgbClr val="002060"/>
              </a:solidFill>
            </a:endParaRPr>
          </a:p>
          <a:p>
            <a:pPr marL="457200" indent="-457200" fontAlgn="t">
              <a:buFont typeface="Arial" panose="020B0604020202020204" pitchFamily="34" charset="0"/>
              <a:buChar char="•"/>
            </a:pPr>
            <a:r>
              <a:rPr lang="en-US" sz="2600" b="1" dirty="0">
                <a:solidFill>
                  <a:srgbClr val="002060"/>
                </a:solidFill>
              </a:rPr>
              <a:t>Protesi </a:t>
            </a:r>
            <a:r>
              <a:rPr lang="en-US" sz="2600" dirty="0">
                <a:solidFill>
                  <a:srgbClr val="002060"/>
                </a:solidFill>
              </a:rPr>
              <a:t>ortopediche, acustiche, ausili</a:t>
            </a:r>
            <a:endParaRPr lang="it-IT" sz="2600" dirty="0">
              <a:solidFill>
                <a:srgbClr val="002060"/>
              </a:solidFill>
            </a:endParaRPr>
          </a:p>
          <a:p>
            <a:pPr marL="457200" indent="-457200" fontAlgn="t">
              <a:buFont typeface="Arial" panose="020B0604020202020204" pitchFamily="34" charset="0"/>
              <a:buChar char="•"/>
            </a:pPr>
            <a:r>
              <a:rPr lang="en-US" sz="2600" b="1" dirty="0">
                <a:solidFill>
                  <a:srgbClr val="002060"/>
                </a:solidFill>
              </a:rPr>
              <a:t>Cure odontoiatriche </a:t>
            </a:r>
            <a:r>
              <a:rPr lang="en-US" sz="2600" dirty="0">
                <a:solidFill>
                  <a:srgbClr val="002060"/>
                </a:solidFill>
              </a:rPr>
              <a:t>in elenco e tariffario in convenzione</a:t>
            </a:r>
            <a:endParaRPr lang="it-IT" sz="2600" dirty="0">
              <a:solidFill>
                <a:srgbClr val="002060"/>
              </a:solidFill>
            </a:endParaRPr>
          </a:p>
          <a:p>
            <a:endParaRPr lang="it-IT" dirty="0"/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81B54AFC-E563-C394-23B3-7C185DC538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518" y="106779"/>
            <a:ext cx="1182727" cy="646232"/>
          </a:xfrm>
          <a:prstGeom prst="rect">
            <a:avLst/>
          </a:prstGeom>
        </p:spPr>
      </p:pic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A000B58-709B-25F6-5F83-0B63B4989D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3823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70F4D1-369C-9663-8DD4-315F057DF1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>
            <a:extLst>
              <a:ext uri="{FF2B5EF4-FFF2-40B4-BE49-F238E27FC236}">
                <a16:creationId xmlns:a16="http://schemas.microsoft.com/office/drawing/2014/main" id="{BDB6BB31-5285-EB54-853C-FC2768FF9A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881" y="686724"/>
            <a:ext cx="8485335" cy="7899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76176" rIns="91440" bIns="50784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altLang="it-IT" sz="3200" b="1" dirty="0">
                <a:solidFill>
                  <a:srgbClr val="FF0000"/>
                </a:solidFill>
                <a:ea typeface="Times New Roman" panose="02020603050405020304" pitchFamily="18" charset="0"/>
                <a:cs typeface="Segoe UI" panose="020B0502040204020203" pitchFamily="34" charset="0"/>
              </a:rPr>
              <a:t>Il piano integrativo – accesso alle prestazioni</a:t>
            </a:r>
            <a:endParaRPr kumimoji="0" lang="it-IT" altLang="it-IT" sz="32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it-IT" altLang="it-IT" sz="1100" b="1" dirty="0">
              <a:solidFill>
                <a:schemeClr val="accent2">
                  <a:lumMod val="75000"/>
                </a:schemeClr>
              </a:solidFill>
              <a:latin typeface="Segoe UI" panose="020B0502040204020203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AAD5557A-5CD3-F947-F3B2-7A0413C87062}"/>
              </a:ext>
            </a:extLst>
          </p:cNvPr>
          <p:cNvSpPr txBox="1"/>
          <p:nvPr/>
        </p:nvSpPr>
        <p:spPr>
          <a:xfrm>
            <a:off x="439149" y="1410355"/>
            <a:ext cx="8265702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it-IT" sz="2600" b="1" dirty="0">
                <a:solidFill>
                  <a:srgbClr val="002060"/>
                </a:solidFill>
              </a:rPr>
              <a:t>Modalità diretta - </a:t>
            </a:r>
            <a:r>
              <a:rPr lang="it-IT" sz="2600" dirty="0">
                <a:solidFill>
                  <a:srgbClr val="002060"/>
                </a:solidFill>
              </a:rPr>
              <a:t>Le prestazioni sono erogate tramite network convenzionato senza alcun anticipo delle spese. </a:t>
            </a:r>
            <a:r>
              <a:rPr lang="it-IT" sz="2600" b="1" dirty="0">
                <a:solidFill>
                  <a:srgbClr val="002060"/>
                </a:solidFill>
              </a:rPr>
              <a:t>Copertura 100%</a:t>
            </a:r>
          </a:p>
          <a:p>
            <a:pPr algn="just"/>
            <a:r>
              <a:rPr lang="it-IT" sz="2600" b="1" dirty="0">
                <a:solidFill>
                  <a:srgbClr val="002060"/>
                </a:solidFill>
              </a:rPr>
              <a:t>Modalità indiretta (a rimborso) - </a:t>
            </a:r>
            <a:r>
              <a:rPr lang="it-IT" sz="2600" dirty="0">
                <a:solidFill>
                  <a:srgbClr val="002060"/>
                </a:solidFill>
              </a:rPr>
              <a:t>Le spese effettuate non in convenzione sono rimborsate dalla Società.</a:t>
            </a:r>
          </a:p>
          <a:p>
            <a:pPr algn="just">
              <a:spcAft>
                <a:spcPts val="1200"/>
              </a:spcAft>
            </a:pPr>
            <a:r>
              <a:rPr lang="it-IT" sz="2600" b="1" dirty="0">
                <a:solidFill>
                  <a:srgbClr val="002060"/>
                </a:solidFill>
              </a:rPr>
              <a:t>Applicazione di scoperti e franchigie</a:t>
            </a:r>
          </a:p>
          <a:p>
            <a:pPr algn="just"/>
            <a:r>
              <a:rPr lang="it-IT" sz="2600" b="1" dirty="0">
                <a:solidFill>
                  <a:srgbClr val="002060"/>
                </a:solidFill>
              </a:rPr>
              <a:t>Modalità mista</a:t>
            </a:r>
            <a:r>
              <a:rPr lang="it-IT" sz="2600" dirty="0">
                <a:solidFill>
                  <a:srgbClr val="002060"/>
                </a:solidFill>
              </a:rPr>
              <a:t> - Le prestazioni sono effettuate in struttura convenzionata ma con medici non convenzionati.</a:t>
            </a:r>
          </a:p>
          <a:p>
            <a:pPr algn="just"/>
            <a:r>
              <a:rPr lang="it-IT" sz="2600" b="1" dirty="0">
                <a:solidFill>
                  <a:srgbClr val="002060"/>
                </a:solidFill>
              </a:rPr>
              <a:t>Copertura 100% in rete – Scoperti e franchigie fuori rete</a:t>
            </a:r>
          </a:p>
          <a:p>
            <a:pPr algn="just">
              <a:spcBef>
                <a:spcPts val="1200"/>
              </a:spcBef>
            </a:pPr>
            <a:r>
              <a:rPr lang="it-IT" sz="2600" b="1" dirty="0">
                <a:solidFill>
                  <a:srgbClr val="002060"/>
                </a:solidFill>
              </a:rPr>
              <a:t>Regime SSN </a:t>
            </a:r>
            <a:r>
              <a:rPr lang="it-IT" sz="2600" dirty="0">
                <a:solidFill>
                  <a:srgbClr val="002060"/>
                </a:solidFill>
              </a:rPr>
              <a:t>(Servizio Sanitario Nazionale) </a:t>
            </a:r>
          </a:p>
          <a:p>
            <a:pPr algn="just"/>
            <a:r>
              <a:rPr lang="it-IT" sz="2600" dirty="0">
                <a:solidFill>
                  <a:srgbClr val="002060"/>
                </a:solidFill>
              </a:rPr>
              <a:t>Ticket rimborsato al 100%.</a:t>
            </a:r>
          </a:p>
          <a:p>
            <a:endParaRPr lang="it-IT" dirty="0"/>
          </a:p>
          <a:p>
            <a:endParaRPr lang="it-IT" dirty="0"/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9322EE67-020E-6D46-192F-A2E5987DD0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518" y="106779"/>
            <a:ext cx="1182727" cy="646232"/>
          </a:xfrm>
          <a:prstGeom prst="rect">
            <a:avLst/>
          </a:prstGeom>
        </p:spPr>
      </p:pic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7FADB8F-D08F-C8E9-7FC3-B4747B4B76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6345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777E41-A254-21F4-3499-495B2C4048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901E4C92-D6FA-9EF9-55B6-30F08F17987D}"/>
              </a:ext>
            </a:extLst>
          </p:cNvPr>
          <p:cNvSpPr txBox="1"/>
          <p:nvPr/>
        </p:nvSpPr>
        <p:spPr>
          <a:xfrm>
            <a:off x="1253217" y="618354"/>
            <a:ext cx="787173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altLang="it-IT" sz="3200" b="1" dirty="0">
                <a:solidFill>
                  <a:srgbClr val="FF0000"/>
                </a:solidFill>
                <a:ea typeface="Times New Roman" panose="02020603050405020304" pitchFamily="18" charset="0"/>
                <a:cs typeface="Segoe UI" panose="020B0502040204020203" pitchFamily="34" charset="0"/>
              </a:rPr>
              <a:t>Il piano integrativo – modalità di utilizzo</a:t>
            </a:r>
            <a:endParaRPr lang="it-IT" altLang="it-IT" sz="3200" b="1" dirty="0">
              <a:solidFill>
                <a:srgbClr val="FF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75F2A44E-BD52-3490-355C-E4C39D8BEF1C}"/>
              </a:ext>
            </a:extLst>
          </p:cNvPr>
          <p:cNvSpPr txBox="1"/>
          <p:nvPr/>
        </p:nvSpPr>
        <p:spPr>
          <a:xfrm>
            <a:off x="599369" y="1203129"/>
            <a:ext cx="7811675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it-IT" sz="2600" b="1" dirty="0">
                <a:solidFill>
                  <a:srgbClr val="002060"/>
                </a:solidFill>
              </a:rPr>
              <a:t>La polizza può essere attivata:</a:t>
            </a:r>
          </a:p>
          <a:p>
            <a:pPr marL="457200" indent="-45720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it-IT" sz="2600" b="1" dirty="0">
                <a:solidFill>
                  <a:srgbClr val="002060"/>
                </a:solidFill>
              </a:rPr>
              <a:t>in assistenza diretta </a:t>
            </a:r>
            <a:r>
              <a:rPr lang="it-IT" sz="2600" dirty="0">
                <a:solidFill>
                  <a:srgbClr val="002060"/>
                </a:solidFill>
              </a:rPr>
              <a:t>previa autorizzazione della Compagnia, contattando il numero verde gratuito </a:t>
            </a:r>
            <a:r>
              <a:rPr lang="it-IT" sz="2600" b="1" dirty="0">
                <a:solidFill>
                  <a:srgbClr val="002060"/>
                </a:solidFill>
              </a:rPr>
              <a:t>800.183.433</a:t>
            </a:r>
            <a:r>
              <a:rPr lang="it-IT" sz="2600" dirty="0">
                <a:solidFill>
                  <a:srgbClr val="002060"/>
                </a:solidFill>
              </a:rPr>
              <a:t> o tramite Area riservata e App di Blue Assistance. Necessario un </a:t>
            </a:r>
            <a:r>
              <a:rPr lang="it-IT" sz="2600" b="1" dirty="0">
                <a:solidFill>
                  <a:srgbClr val="002060"/>
                </a:solidFill>
              </a:rPr>
              <a:t>anticipo di almeno 48 ore </a:t>
            </a:r>
            <a:r>
              <a:rPr lang="it-IT" sz="2600" dirty="0">
                <a:solidFill>
                  <a:srgbClr val="002060"/>
                </a:solidFill>
              </a:rPr>
              <a:t>lavorative dalla data della prestazione.</a:t>
            </a:r>
          </a:p>
          <a:p>
            <a:pPr marL="457200" indent="-45720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it-IT" sz="2600" b="1" dirty="0">
                <a:solidFill>
                  <a:srgbClr val="002060"/>
                </a:solidFill>
              </a:rPr>
              <a:t>In assistenza indiretta (a rimborso) </a:t>
            </a:r>
            <a:r>
              <a:rPr lang="it-IT" sz="2600" dirty="0">
                <a:solidFill>
                  <a:srgbClr val="002060"/>
                </a:solidFill>
              </a:rPr>
              <a:t>utilizzando l’apposito modulo di richiesta rimborso o tramite Area riservata o App di Blue Assistance </a:t>
            </a:r>
            <a:r>
              <a:rPr lang="it-IT" sz="2600" b="1" dirty="0">
                <a:solidFill>
                  <a:srgbClr val="002060"/>
                </a:solidFill>
              </a:rPr>
              <a:t>entro 24 mesi dalla prestazione</a:t>
            </a:r>
            <a:r>
              <a:rPr lang="it-IT" sz="2600" dirty="0">
                <a:solidFill>
                  <a:srgbClr val="002060"/>
                </a:solidFill>
              </a:rPr>
              <a:t>.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8242912F-75FB-2704-70D7-678C0E75F3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486" y="169647"/>
            <a:ext cx="1182727" cy="646232"/>
          </a:xfrm>
          <a:prstGeom prst="rect">
            <a:avLst/>
          </a:prstGeom>
        </p:spPr>
      </p:pic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EFD46854-F6FE-107F-AE99-B05815CF3E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4123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>
            <a:extLst>
              <a:ext uri="{FF2B5EF4-FFF2-40B4-BE49-F238E27FC236}">
                <a16:creationId xmlns:a16="http://schemas.microsoft.com/office/drawing/2014/main" id="{94388D46-43A9-04BB-90C3-9EF56D1EA6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2143108"/>
              </p:ext>
            </p:extLst>
          </p:nvPr>
        </p:nvGraphicFramePr>
        <p:xfrm>
          <a:off x="609600" y="1144217"/>
          <a:ext cx="8029575" cy="5348658"/>
        </p:xfrm>
        <a:graphic>
          <a:graphicData uri="http://schemas.openxmlformats.org/drawingml/2006/table">
            <a:tbl>
              <a:tblPr firstRow="1" firstCol="1" bandRow="1"/>
              <a:tblGrid>
                <a:gridCol w="3572896">
                  <a:extLst>
                    <a:ext uri="{9D8B030D-6E8A-4147-A177-3AD203B41FA5}">
                      <a16:colId xmlns:a16="http://schemas.microsoft.com/office/drawing/2014/main" val="1395965521"/>
                    </a:ext>
                  </a:extLst>
                </a:gridCol>
                <a:gridCol w="4456679">
                  <a:extLst>
                    <a:ext uri="{9D8B030D-6E8A-4147-A177-3AD203B41FA5}">
                      <a16:colId xmlns:a16="http://schemas.microsoft.com/office/drawing/2014/main" val="712751349"/>
                    </a:ext>
                  </a:extLst>
                </a:gridCol>
              </a:tblGrid>
              <a:tr h="463009">
                <a:tc>
                  <a:txBody>
                    <a:bodyPr/>
                    <a:lstStyle/>
                    <a:p>
                      <a:pPr marL="9017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AREA RICOVERO</a:t>
                      </a:r>
                      <a:endParaRPr lang="it-IT" sz="140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52" marR="388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9017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Massimali / Condizioni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40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52" marR="388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07913"/>
                  </a:ext>
                </a:extLst>
              </a:tr>
              <a:tr h="359079">
                <a:tc>
                  <a:txBody>
                    <a:bodyPr/>
                    <a:lstStyle/>
                    <a:p>
                      <a:pPr marL="9017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1" dirty="0">
                          <a:solidFill>
                            <a:srgbClr val="00206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Prestazioni connesse a ricoveri, day hospital e chirurgia ambulatoriale</a:t>
                      </a:r>
                      <a:endParaRPr lang="it-IT" sz="1400" dirty="0">
                        <a:solidFill>
                          <a:srgbClr val="00206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52" marR="388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dirty="0">
                          <a:solidFill>
                            <a:srgbClr val="00206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€ 300.000,00</a:t>
                      </a:r>
                    </a:p>
                    <a:p>
                      <a:pPr marL="90170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400" dirty="0">
                          <a:solidFill>
                            <a:srgbClr val="00206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 rete: 100%</a:t>
                      </a:r>
                      <a:br>
                        <a:rPr lang="en-US" sz="1400" dirty="0">
                          <a:solidFill>
                            <a:srgbClr val="00206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400" dirty="0">
                          <a:solidFill>
                            <a:srgbClr val="00206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Fuori rete: scoperto 10%</a:t>
                      </a:r>
                    </a:p>
                    <a:p>
                      <a:pPr marL="90170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400" dirty="0">
                          <a:solidFill>
                            <a:srgbClr val="00206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(min € 1.000, max € 5.000)</a:t>
                      </a:r>
                      <a:endParaRPr lang="it-IT" sz="1400" dirty="0">
                        <a:solidFill>
                          <a:srgbClr val="00206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52" marR="388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25314475"/>
                  </a:ext>
                </a:extLst>
              </a:tr>
              <a:tr h="359079">
                <a:tc>
                  <a:txBody>
                    <a:bodyPr/>
                    <a:lstStyle/>
                    <a:p>
                      <a:pPr marL="9017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1" dirty="0">
                          <a:solidFill>
                            <a:srgbClr val="00206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Parto</a:t>
                      </a:r>
                      <a:endParaRPr lang="it-IT" sz="1400" dirty="0">
                        <a:solidFill>
                          <a:srgbClr val="00206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52" marR="388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dirty="0">
                          <a:solidFill>
                            <a:srgbClr val="00206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Naturale: € 5.000,00</a:t>
                      </a:r>
                      <a:br>
                        <a:rPr lang="en-US" sz="1400" dirty="0">
                          <a:solidFill>
                            <a:srgbClr val="00206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400" dirty="0">
                          <a:solidFill>
                            <a:srgbClr val="00206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Cesareo: € 8.000,00</a:t>
                      </a:r>
                      <a:endParaRPr lang="it-IT" sz="1400" dirty="0">
                        <a:solidFill>
                          <a:srgbClr val="00206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52" marR="388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70638160"/>
                  </a:ext>
                </a:extLst>
              </a:tr>
              <a:tr h="184535">
                <a:tc>
                  <a:txBody>
                    <a:bodyPr/>
                    <a:lstStyle/>
                    <a:p>
                      <a:pPr marL="9017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1" dirty="0">
                          <a:solidFill>
                            <a:srgbClr val="00206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Indennità sostitutiva</a:t>
                      </a:r>
                      <a:endParaRPr lang="it-IT" sz="1400" dirty="0">
                        <a:solidFill>
                          <a:srgbClr val="00206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52" marR="388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dirty="0">
                          <a:solidFill>
                            <a:srgbClr val="00206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€ 155,00/giorno (max 180 giorni)</a:t>
                      </a:r>
                      <a:endParaRPr lang="it-IT" sz="1400" dirty="0">
                        <a:solidFill>
                          <a:srgbClr val="00206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52" marR="388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55671897"/>
                  </a:ext>
                </a:extLst>
              </a:tr>
              <a:tr h="463009">
                <a:tc>
                  <a:txBody>
                    <a:bodyPr/>
                    <a:lstStyle/>
                    <a:p>
                      <a:pPr marL="9017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1" kern="1200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AREA EXTRA RICOVERO</a:t>
                      </a:r>
                      <a:endParaRPr lang="it-IT" sz="1400" b="1" kern="1200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52" marR="388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1004570" lvl="2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1" kern="1200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Massimali / Condizioni </a:t>
                      </a:r>
                      <a:endParaRPr lang="it-IT" sz="1400" b="1" kern="1200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52" marR="388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1345039"/>
                  </a:ext>
                </a:extLst>
              </a:tr>
              <a:tr h="726083">
                <a:tc>
                  <a:txBody>
                    <a:bodyPr/>
                    <a:lstStyle/>
                    <a:p>
                      <a:pPr marL="9017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1" dirty="0">
                          <a:solidFill>
                            <a:srgbClr val="00206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Visite specialistiche, diagnostica, terapie</a:t>
                      </a:r>
                      <a:endParaRPr lang="it-IT" sz="1400" dirty="0">
                        <a:solidFill>
                          <a:srgbClr val="00206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52" marR="388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dirty="0">
                          <a:solidFill>
                            <a:srgbClr val="00206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€ 5.000,00</a:t>
                      </a:r>
                      <a:br>
                        <a:rPr lang="en-US" sz="1400" dirty="0">
                          <a:solidFill>
                            <a:srgbClr val="00206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400" dirty="0">
                          <a:solidFill>
                            <a:srgbClr val="00206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 rete: 100% attivi - </a:t>
                      </a:r>
                      <a:r>
                        <a:rPr lang="it-IT" sz="1400" dirty="0">
                          <a:solidFill>
                            <a:srgbClr val="00206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franchigia 50 euro per i pensionati</a:t>
                      </a:r>
                      <a:endParaRPr lang="en-US" sz="1400" dirty="0">
                        <a:solidFill>
                          <a:srgbClr val="002060"/>
                        </a:solidFill>
                        <a:effectLst/>
                        <a:latin typeface="Segoe UI" panose="020B0502040204020203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9017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dirty="0">
                          <a:solidFill>
                            <a:srgbClr val="00206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Fuori rete: franchigia € 50/€ 100 per fisioterapia</a:t>
                      </a:r>
                      <a:endParaRPr lang="it-IT" sz="1400" dirty="0">
                        <a:solidFill>
                          <a:srgbClr val="00206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52" marR="388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4087037"/>
                  </a:ext>
                </a:extLst>
              </a:tr>
              <a:tr h="551361">
                <a:tc>
                  <a:txBody>
                    <a:bodyPr/>
                    <a:lstStyle/>
                    <a:p>
                      <a:pPr marL="9017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1" dirty="0">
                          <a:solidFill>
                            <a:srgbClr val="00206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Pacchetto maternità</a:t>
                      </a:r>
                      <a:endParaRPr lang="it-IT" sz="1400" dirty="0">
                        <a:solidFill>
                          <a:srgbClr val="00206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52" marR="388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400" dirty="0">
                          <a:solidFill>
                            <a:srgbClr val="00206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 rete: nessun limite per prestazioni in elenco</a:t>
                      </a:r>
                      <a:br>
                        <a:rPr lang="en-US" sz="1400" dirty="0">
                          <a:solidFill>
                            <a:srgbClr val="00206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400" dirty="0">
                          <a:solidFill>
                            <a:srgbClr val="00206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Fuori rete: € 800/evento</a:t>
                      </a:r>
                      <a:endParaRPr lang="it-IT" sz="1400" dirty="0">
                        <a:solidFill>
                          <a:srgbClr val="00206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52" marR="388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808559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marL="9017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1" dirty="0">
                          <a:solidFill>
                            <a:srgbClr val="00206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Protesi ortopediche, acustiche, ausili</a:t>
                      </a:r>
                      <a:endParaRPr lang="it-IT" sz="1400" dirty="0">
                        <a:solidFill>
                          <a:srgbClr val="00206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52" marR="388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dirty="0">
                          <a:solidFill>
                            <a:srgbClr val="00206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€ 3.200,00  Scoperto 20%</a:t>
                      </a:r>
                      <a:endParaRPr lang="it-IT" sz="1400" dirty="0">
                        <a:solidFill>
                          <a:srgbClr val="00206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52" marR="388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0130148"/>
                  </a:ext>
                </a:extLst>
              </a:tr>
              <a:tr h="771525">
                <a:tc>
                  <a:txBody>
                    <a:bodyPr/>
                    <a:lstStyle/>
                    <a:p>
                      <a:pPr marL="9017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1" dirty="0">
                          <a:solidFill>
                            <a:srgbClr val="00206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Cure odontoiatriche</a:t>
                      </a:r>
                      <a:endParaRPr lang="it-IT" sz="1400" dirty="0">
                        <a:solidFill>
                          <a:srgbClr val="00206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52" marR="388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dirty="0">
                          <a:solidFill>
                            <a:srgbClr val="00206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Prevenzione, avulsione, implantologia, Emergenza odontoiatrica</a:t>
                      </a:r>
                      <a:endParaRPr lang="it-IT" sz="1400" dirty="0">
                        <a:solidFill>
                          <a:srgbClr val="00206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9017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dirty="0">
                          <a:solidFill>
                            <a:srgbClr val="00206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Accesso a tariffario convenzionato</a:t>
                      </a:r>
                      <a:endParaRPr lang="it-IT" sz="1400" dirty="0">
                        <a:solidFill>
                          <a:srgbClr val="00206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52" marR="388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2895240"/>
                  </a:ext>
                </a:extLst>
              </a:tr>
            </a:tbl>
          </a:graphicData>
        </a:graphic>
      </p:graphicFrame>
      <p:sp>
        <p:nvSpPr>
          <p:cNvPr id="6" name="CasellaDiTesto 5">
            <a:extLst>
              <a:ext uri="{FF2B5EF4-FFF2-40B4-BE49-F238E27FC236}">
                <a16:creationId xmlns:a16="http://schemas.microsoft.com/office/drawing/2014/main" id="{8CC2CF75-9D7D-6325-0634-935103C692EC}"/>
              </a:ext>
            </a:extLst>
          </p:cNvPr>
          <p:cNvSpPr txBox="1"/>
          <p:nvPr/>
        </p:nvSpPr>
        <p:spPr>
          <a:xfrm>
            <a:off x="1281242" y="450463"/>
            <a:ext cx="852054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it-IT" sz="3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Segoe UI" panose="020B0502040204020203" pitchFamily="34" charset="0"/>
              </a:rPr>
              <a:t>Il piano </a:t>
            </a:r>
            <a:r>
              <a:rPr kumimoji="0" lang="en-US" altLang="it-IT" sz="32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Segoe UI" panose="020B0502040204020203" pitchFamily="34" charset="0"/>
              </a:rPr>
              <a:t>integrativo</a:t>
            </a:r>
            <a:r>
              <a:rPr kumimoji="0" lang="en-US" altLang="it-IT" sz="3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Segoe UI" panose="020B0502040204020203" pitchFamily="34" charset="0"/>
              </a:rPr>
              <a:t>– </a:t>
            </a:r>
            <a:r>
              <a:rPr kumimoji="0" lang="it-IT" altLang="it-IT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Massimali</a:t>
            </a:r>
            <a:r>
              <a:rPr lang="it-IT" altLang="it-IT" sz="24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kumimoji="0" lang="it-IT" altLang="it-IT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e condizioni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A6B5AFBC-2AF0-C004-5793-CC7C4EF03F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041" y="96340"/>
            <a:ext cx="1182727" cy="646232"/>
          </a:xfrm>
          <a:prstGeom prst="rect">
            <a:avLst/>
          </a:prstGeom>
        </p:spPr>
      </p:pic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7EA4CDC1-C90E-644A-564F-778FC48F75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3974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16123A03-1D73-CF20-1EEC-1F0EE84186EF}"/>
              </a:ext>
            </a:extLst>
          </p:cNvPr>
          <p:cNvSpPr txBox="1"/>
          <p:nvPr/>
        </p:nvSpPr>
        <p:spPr>
          <a:xfrm>
            <a:off x="762927" y="817219"/>
            <a:ext cx="81455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b="1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Come e quando aderire alla polizza integrativa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F99F942A-A1C9-58B9-FFC5-8B32B8B44087}"/>
              </a:ext>
            </a:extLst>
          </p:cNvPr>
          <p:cNvSpPr txBox="1"/>
          <p:nvPr/>
        </p:nvSpPr>
        <p:spPr>
          <a:xfrm>
            <a:off x="762927" y="1477528"/>
            <a:ext cx="7857783" cy="46474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sz="2600" dirty="0">
                <a:solidFill>
                  <a:srgbClr val="002060"/>
                </a:solidFill>
              </a:rPr>
              <a:t>La polizza sanitaria può essere estesa, salvo proroghe della Compagnia, </a:t>
            </a:r>
            <a:r>
              <a:rPr lang="it-IT" sz="2600" b="1" dirty="0">
                <a:solidFill>
                  <a:srgbClr val="002060"/>
                </a:solidFill>
              </a:rPr>
              <a:t>entro 3 mesi dalla data di decorrenza della prima annualità </a:t>
            </a:r>
            <a:r>
              <a:rPr lang="it-IT" sz="2600" dirty="0">
                <a:solidFill>
                  <a:srgbClr val="002060"/>
                </a:solidFill>
              </a:rPr>
              <a:t>di copertura.</a:t>
            </a:r>
          </a:p>
          <a:p>
            <a:pPr algn="just"/>
            <a:r>
              <a:rPr lang="it-IT" sz="2600" dirty="0">
                <a:solidFill>
                  <a:srgbClr val="002060"/>
                </a:solidFill>
              </a:rPr>
              <a:t>(</a:t>
            </a:r>
            <a:r>
              <a:rPr lang="it-IT" sz="2600" b="1" u="sng" dirty="0">
                <a:solidFill>
                  <a:srgbClr val="002060"/>
                </a:solidFill>
              </a:rPr>
              <a:t>termine 31 gennaio 2026</a:t>
            </a:r>
            <a:r>
              <a:rPr lang="it-IT" sz="2600" dirty="0">
                <a:solidFill>
                  <a:srgbClr val="002060"/>
                </a:solidFill>
              </a:rPr>
              <a:t>)</a:t>
            </a:r>
          </a:p>
          <a:p>
            <a:pPr algn="just"/>
            <a:endParaRPr lang="it-IT" sz="2600" dirty="0">
              <a:solidFill>
                <a:srgbClr val="002060"/>
              </a:solidFill>
            </a:endParaRPr>
          </a:p>
          <a:p>
            <a:pPr algn="just"/>
            <a:r>
              <a:rPr lang="it-IT" sz="2600" dirty="0">
                <a:solidFill>
                  <a:srgbClr val="002060"/>
                </a:solidFill>
              </a:rPr>
              <a:t>La procedura di adesione è esclusivamente </a:t>
            </a:r>
            <a:r>
              <a:rPr lang="it-IT" sz="2600" b="1" dirty="0">
                <a:solidFill>
                  <a:srgbClr val="002060"/>
                </a:solidFill>
              </a:rPr>
              <a:t>on line </a:t>
            </a:r>
            <a:r>
              <a:rPr lang="it-IT" sz="2600" dirty="0">
                <a:solidFill>
                  <a:srgbClr val="002060"/>
                </a:solidFill>
              </a:rPr>
              <a:t>e non occorre rinnovarla annualmente.</a:t>
            </a:r>
          </a:p>
          <a:p>
            <a:pPr algn="just"/>
            <a:endParaRPr lang="it-IT" sz="2600" b="1" dirty="0">
              <a:solidFill>
                <a:srgbClr val="002060"/>
              </a:solidFill>
            </a:endParaRPr>
          </a:p>
          <a:p>
            <a:pPr algn="just"/>
            <a:r>
              <a:rPr lang="it-IT" sz="2600" b="1" dirty="0">
                <a:solidFill>
                  <a:srgbClr val="002060"/>
                </a:solidFill>
              </a:rPr>
              <a:t>N.B. </a:t>
            </a:r>
            <a:r>
              <a:rPr lang="it-IT" sz="2600" dirty="0">
                <a:solidFill>
                  <a:srgbClr val="002060"/>
                </a:solidFill>
              </a:rPr>
              <a:t>Non verranno aperte altre finestre nelle annualità successive.</a:t>
            </a:r>
            <a:endParaRPr lang="it-IT" sz="2600" b="1" dirty="0">
              <a:solidFill>
                <a:schemeClr val="bg1"/>
              </a:solidFill>
            </a:endParaRPr>
          </a:p>
          <a:p>
            <a:endParaRPr lang="en-US" dirty="0">
              <a:solidFill>
                <a:srgbClr val="002060"/>
              </a:solidFill>
            </a:endParaRPr>
          </a:p>
          <a:p>
            <a:endParaRPr lang="it-IT" dirty="0"/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0A35B794-E686-B74F-82FD-E9A5163CE6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563" y="203661"/>
            <a:ext cx="1182727" cy="646232"/>
          </a:xfrm>
          <a:prstGeom prst="rect">
            <a:avLst/>
          </a:prstGeom>
        </p:spPr>
      </p:pic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23887F0-E2C3-2D1B-A2DE-58A75EE5B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2612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15B7B7-9C95-EFB0-EA8C-FB981A19EB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94F480CA-7307-193E-674E-A2A8E5C607F0}"/>
              </a:ext>
            </a:extLst>
          </p:cNvPr>
          <p:cNvSpPr txBox="1"/>
          <p:nvPr/>
        </p:nvSpPr>
        <p:spPr>
          <a:xfrm>
            <a:off x="588385" y="802855"/>
            <a:ext cx="81455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b="1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Clausola di continuità e operatività immediata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4218AB6D-70D9-47A1-6173-84ECC02DAC71}"/>
              </a:ext>
            </a:extLst>
          </p:cNvPr>
          <p:cNvSpPr txBox="1"/>
          <p:nvPr/>
        </p:nvSpPr>
        <p:spPr>
          <a:xfrm>
            <a:off x="588385" y="1039117"/>
            <a:ext cx="8305094" cy="63094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600" dirty="0">
                <a:solidFill>
                  <a:srgbClr val="002060"/>
                </a:solidFill>
              </a:rPr>
              <a:t> </a:t>
            </a:r>
            <a:endParaRPr lang="it-IT" sz="2600" b="1" dirty="0">
              <a:solidFill>
                <a:schemeClr val="bg1"/>
              </a:solidFill>
            </a:endParaRPr>
          </a:p>
          <a:p>
            <a:pPr algn="just"/>
            <a:r>
              <a:rPr lang="it-IT" sz="2600" dirty="0">
                <a:solidFill>
                  <a:srgbClr val="002060"/>
                </a:solidFill>
              </a:rPr>
              <a:t>La polizza garantisce la </a:t>
            </a:r>
            <a:r>
              <a:rPr lang="it-IT" sz="2600" b="1" dirty="0">
                <a:solidFill>
                  <a:srgbClr val="002060"/>
                </a:solidFill>
              </a:rPr>
              <a:t>continuità della copertura base </a:t>
            </a:r>
            <a:r>
              <a:rPr lang="it-IT" sz="2600" dirty="0">
                <a:solidFill>
                  <a:srgbClr val="002060"/>
                </a:solidFill>
              </a:rPr>
              <a:t>per tutti i notai e pensionati. </a:t>
            </a:r>
          </a:p>
          <a:p>
            <a:pPr algn="just"/>
            <a:endParaRPr lang="it-IT" sz="2600" dirty="0">
              <a:solidFill>
                <a:srgbClr val="002060"/>
              </a:solidFill>
            </a:endParaRPr>
          </a:p>
          <a:p>
            <a:pPr algn="just"/>
            <a:r>
              <a:rPr lang="it-IT" sz="2600" dirty="0">
                <a:solidFill>
                  <a:srgbClr val="002060"/>
                </a:solidFill>
              </a:rPr>
              <a:t>La </a:t>
            </a:r>
            <a:r>
              <a:rPr lang="it-IT" sz="2600" b="1" dirty="0">
                <a:solidFill>
                  <a:srgbClr val="002060"/>
                </a:solidFill>
              </a:rPr>
              <a:t>copertura integrativa</a:t>
            </a:r>
            <a:r>
              <a:rPr lang="it-IT" sz="2600" dirty="0">
                <a:solidFill>
                  <a:srgbClr val="002060"/>
                </a:solidFill>
              </a:rPr>
              <a:t>, invece, </a:t>
            </a:r>
            <a:r>
              <a:rPr lang="it-IT" sz="2600" b="1" dirty="0">
                <a:solidFill>
                  <a:srgbClr val="002060"/>
                </a:solidFill>
              </a:rPr>
              <a:t>prosegue</a:t>
            </a:r>
            <a:r>
              <a:rPr lang="it-IT" sz="2600" dirty="0">
                <a:solidFill>
                  <a:srgbClr val="002060"/>
                </a:solidFill>
              </a:rPr>
              <a:t> solo per i titolari e i beneficiari che hanno aderito nel triennio precedente.</a:t>
            </a:r>
          </a:p>
          <a:p>
            <a:pPr algn="just"/>
            <a:r>
              <a:rPr lang="it-IT" sz="2600" b="1" dirty="0">
                <a:solidFill>
                  <a:srgbClr val="002060"/>
                </a:solidFill>
              </a:rPr>
              <a:t>I nuovi aderenti </a:t>
            </a:r>
            <a:r>
              <a:rPr lang="it-IT" sz="2600" dirty="0">
                <a:solidFill>
                  <a:srgbClr val="002060"/>
                </a:solidFill>
              </a:rPr>
              <a:t>saranno coperti per le spese sostenute </a:t>
            </a:r>
            <a:r>
              <a:rPr lang="it-IT" sz="2600" b="1" dirty="0">
                <a:solidFill>
                  <a:srgbClr val="002060"/>
                </a:solidFill>
              </a:rPr>
              <a:t>dopo l’adesione</a:t>
            </a:r>
            <a:r>
              <a:rPr lang="it-IT" sz="2600" dirty="0">
                <a:solidFill>
                  <a:srgbClr val="002060"/>
                </a:solidFill>
              </a:rPr>
              <a:t>, anche in caso di malattie pregresse o infortuni successivi.</a:t>
            </a:r>
          </a:p>
          <a:p>
            <a:pPr algn="just"/>
            <a:endParaRPr lang="it-IT" sz="2600" dirty="0">
              <a:solidFill>
                <a:srgbClr val="002060"/>
              </a:solidFill>
            </a:endParaRPr>
          </a:p>
          <a:p>
            <a:pPr algn="just"/>
            <a:r>
              <a:rPr lang="it-IT" sz="2800" dirty="0">
                <a:solidFill>
                  <a:srgbClr val="002060"/>
                </a:solidFill>
              </a:rPr>
              <a:t>Tulle le garanzie sono, inoltre, attive fin dal giorno della sottoscrizione</a:t>
            </a:r>
            <a:r>
              <a:rPr lang="it-IT" sz="2800" b="1" dirty="0">
                <a:solidFill>
                  <a:srgbClr val="002060"/>
                </a:solidFill>
              </a:rPr>
              <a:t> senza periodi di carenza</a:t>
            </a:r>
            <a:r>
              <a:rPr lang="it-IT" sz="2800" dirty="0">
                <a:solidFill>
                  <a:srgbClr val="002060"/>
                </a:solidFill>
              </a:rPr>
              <a:t>. </a:t>
            </a:r>
          </a:p>
          <a:p>
            <a:endParaRPr lang="it-IT" sz="2600" dirty="0">
              <a:solidFill>
                <a:srgbClr val="002060"/>
              </a:solidFill>
            </a:endParaRPr>
          </a:p>
          <a:p>
            <a:endParaRPr lang="it-IT" sz="2600" dirty="0">
              <a:solidFill>
                <a:srgbClr val="002060"/>
              </a:solidFill>
            </a:endParaRPr>
          </a:p>
          <a:p>
            <a:endParaRPr lang="en-US" dirty="0">
              <a:solidFill>
                <a:srgbClr val="002060"/>
              </a:solidFill>
            </a:endParaRPr>
          </a:p>
          <a:p>
            <a:endParaRPr lang="it-IT" dirty="0"/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E7A91B16-755C-112A-591F-E7ACC6676F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011" y="179058"/>
            <a:ext cx="1182727" cy="646232"/>
          </a:xfrm>
          <a:prstGeom prst="rect">
            <a:avLst/>
          </a:prstGeom>
        </p:spPr>
      </p:pic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3A92799-B3CF-AB27-7BEE-D96B042756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9016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B04C93D-252A-E3EA-C794-5DF0578555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8D10B0AC-444D-E1FF-0762-1392E5282D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CC5CE73-36FC-EB1C-9CB3-4216A14DAF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06" y="357493"/>
            <a:ext cx="7886700" cy="113369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it-IT" sz="3200" b="1">
                <a:solidFill>
                  <a:srgbClr val="FF0000"/>
                </a:solidFill>
              </a:rPr>
              <a:t>Art 5 lettera f) dello Statuto</a:t>
            </a:r>
            <a:endParaRPr lang="it-IT" sz="3200" b="1" dirty="0">
              <a:solidFill>
                <a:srgbClr val="FF0000"/>
              </a:solidFill>
            </a:endParaRP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E49445E9-C7B8-89C2-514F-6EF60ADEF2F0}"/>
              </a:ext>
            </a:extLst>
          </p:cNvPr>
          <p:cNvSpPr txBox="1"/>
          <p:nvPr/>
        </p:nvSpPr>
        <p:spPr>
          <a:xfrm>
            <a:off x="761080" y="1722615"/>
            <a:ext cx="7886700" cy="37702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it-IT" sz="2600">
                <a:solidFill>
                  <a:srgbClr val="002060"/>
                </a:solidFill>
              </a:rPr>
              <a:t>La tutela sanitaria rientra tra le attività </a:t>
            </a:r>
            <a:r>
              <a:rPr lang="it-IT" sz="2600" b="1">
                <a:solidFill>
                  <a:srgbClr val="002060"/>
                </a:solidFill>
              </a:rPr>
              <a:t>di mutua assistenza </a:t>
            </a:r>
            <a:r>
              <a:rPr lang="it-IT" sz="2600">
                <a:solidFill>
                  <a:srgbClr val="002060"/>
                </a:solidFill>
              </a:rPr>
              <a:t>indicate dallo Statuto della Cassa all’art. 5 lettera f) intese a garantire:</a:t>
            </a:r>
          </a:p>
          <a:p>
            <a:pPr algn="just">
              <a:spcAft>
                <a:spcPts val="600"/>
              </a:spcAft>
            </a:pPr>
            <a:r>
              <a:rPr lang="it-IT" sz="2600" i="1">
                <a:solidFill>
                  <a:srgbClr val="002060"/>
                </a:solidFill>
              </a:rPr>
              <a:t>La prestazione, nei limiti consentiti dalla legge, di forme di tutela sanitaria anche mediante stipula di polizze assicurative a favore degli iscritti, dei pensionati, dei familiari a carico e del coniuge in considerazione del fondamentale diritto alla tutela della salute costituzionalmente garantito</a:t>
            </a:r>
            <a:endParaRPr lang="it-IT" sz="2600" i="1" dirty="0">
              <a:solidFill>
                <a:srgbClr val="002060"/>
              </a:solidFill>
            </a:endParaRP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AAA08898-66E3-5152-79BF-66C0365F20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105" y="127071"/>
            <a:ext cx="1182245" cy="649492"/>
          </a:xfrm>
          <a:prstGeom prst="rect">
            <a:avLst/>
          </a:prstGeom>
        </p:spPr>
      </p:pic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46913057-062B-36F4-FBEE-91CB066B2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49430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12C87D-45FA-16F6-F149-E55B0275EE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9ECC5F02-2C89-BD37-8502-A9B04585AAEF}"/>
              </a:ext>
            </a:extLst>
          </p:cNvPr>
          <p:cNvSpPr txBox="1"/>
          <p:nvPr/>
        </p:nvSpPr>
        <p:spPr>
          <a:xfrm>
            <a:off x="1227497" y="477376"/>
            <a:ext cx="762692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3200" b="1" dirty="0">
                <a:solidFill>
                  <a:srgbClr val="FF0000"/>
                </a:solidFill>
              </a:rPr>
              <a:t> L’estensione della copertura ai familiari </a:t>
            </a:r>
            <a:endParaRPr lang="it-IT" sz="3200" dirty="0">
              <a:solidFill>
                <a:srgbClr val="FF0000"/>
              </a:solidFill>
            </a:endParaRP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EB62C051-DC72-4B5F-565D-1D79918C7CDC}"/>
              </a:ext>
            </a:extLst>
          </p:cNvPr>
          <p:cNvSpPr txBox="1"/>
          <p:nvPr/>
        </p:nvSpPr>
        <p:spPr>
          <a:xfrm>
            <a:off x="585910" y="1214157"/>
            <a:ext cx="8244939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600" dirty="0">
                <a:solidFill>
                  <a:srgbClr val="002060"/>
                </a:solidFill>
              </a:rPr>
              <a:t>L’adesione al piano integrativo Family consente di  estendere al nucleo familiare anche tutte le garanzie del  piano sanitario base. </a:t>
            </a:r>
          </a:p>
          <a:p>
            <a:pPr algn="just"/>
            <a:r>
              <a:rPr lang="it-IT" sz="2600" b="1" dirty="0">
                <a:solidFill>
                  <a:srgbClr val="002060"/>
                </a:solidFill>
              </a:rPr>
              <a:t>Il costo annuale è di 3.690,92 euro</a:t>
            </a:r>
          </a:p>
          <a:p>
            <a:pPr algn="just"/>
            <a:endParaRPr lang="it-IT" dirty="0">
              <a:solidFill>
                <a:srgbClr val="002060"/>
              </a:solidFill>
            </a:endParaRPr>
          </a:p>
          <a:p>
            <a:pPr algn="just"/>
            <a:r>
              <a:rPr lang="it-IT" sz="2600" dirty="0">
                <a:solidFill>
                  <a:srgbClr val="002060"/>
                </a:solidFill>
              </a:rPr>
              <a:t>Nucleo familiare beneficiario :</a:t>
            </a:r>
          </a:p>
          <a:p>
            <a:pPr marL="342900" indent="-34290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it-IT" sz="2600" dirty="0">
                <a:solidFill>
                  <a:srgbClr val="002060"/>
                </a:solidFill>
              </a:rPr>
              <a:t>Il coniuge, il convivente di fatto e l’unito civilmente</a:t>
            </a:r>
          </a:p>
          <a:p>
            <a:pPr marL="342900" indent="-34290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it-IT" sz="2600" dirty="0">
                <a:solidFill>
                  <a:srgbClr val="002060"/>
                </a:solidFill>
              </a:rPr>
              <a:t>I figli * fiscalmente  a carico senza limiti di età</a:t>
            </a:r>
          </a:p>
          <a:p>
            <a:pPr marL="342900" indent="-34290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it-IT" sz="2600" dirty="0">
                <a:solidFill>
                  <a:srgbClr val="002060"/>
                </a:solidFill>
              </a:rPr>
              <a:t>I figli* non fiscalmente a carico fino a 30 anni</a:t>
            </a:r>
          </a:p>
          <a:p>
            <a:pPr marL="342900" indent="-342900" algn="just">
              <a:spcAft>
                <a:spcPts val="2400"/>
              </a:spcAft>
              <a:buFont typeface="Wingdings" panose="05000000000000000000" pitchFamily="2" charset="2"/>
              <a:buChar char="ü"/>
            </a:pPr>
            <a:r>
              <a:rPr lang="it-IT" sz="2600" dirty="0">
                <a:solidFill>
                  <a:srgbClr val="002060"/>
                </a:solidFill>
              </a:rPr>
              <a:t>I figli* conviventi con invalidità civile &gt;70%</a:t>
            </a:r>
          </a:p>
          <a:p>
            <a:pPr algn="just">
              <a:spcAft>
                <a:spcPts val="600"/>
              </a:spcAft>
            </a:pPr>
            <a:r>
              <a:rPr lang="it-IT" sz="2600" dirty="0">
                <a:solidFill>
                  <a:srgbClr val="002060"/>
                </a:solidFill>
              </a:rPr>
              <a:t>* anche del coniuge/del convivente/unito civilmente</a:t>
            </a:r>
          </a:p>
          <a:p>
            <a:pPr algn="just"/>
            <a:endParaRPr lang="it-IT" sz="2400" b="1" dirty="0">
              <a:solidFill>
                <a:srgbClr val="002060"/>
              </a:solidFill>
            </a:endParaRP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B3FAE10E-EE55-BAC2-9E2F-39F5849BB8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770" y="154472"/>
            <a:ext cx="1182727" cy="646232"/>
          </a:xfrm>
          <a:prstGeom prst="rect">
            <a:avLst/>
          </a:prstGeom>
        </p:spPr>
      </p:pic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E2F16F7B-4BC8-8687-E423-2F66AAAF5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3017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1159AC-53EA-DE9C-33E0-2181F92F37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1FF8356B-AE3C-28F0-7612-458991B044C6}"/>
              </a:ext>
            </a:extLst>
          </p:cNvPr>
          <p:cNvSpPr txBox="1"/>
          <p:nvPr/>
        </p:nvSpPr>
        <p:spPr>
          <a:xfrm>
            <a:off x="662667" y="876571"/>
            <a:ext cx="787173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3200" b="1" dirty="0">
                <a:solidFill>
                  <a:srgbClr val="FF0000"/>
                </a:solidFill>
              </a:rPr>
              <a:t>L’estensione della copertura ai figli&gt; 30anni</a:t>
            </a:r>
            <a:endParaRPr lang="it-IT" sz="3200" dirty="0">
              <a:solidFill>
                <a:srgbClr val="FF0000"/>
              </a:solidFill>
            </a:endParaRP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965F3431-C44A-AFE5-86AE-3C44B1C5810A}"/>
              </a:ext>
            </a:extLst>
          </p:cNvPr>
          <p:cNvSpPr txBox="1"/>
          <p:nvPr/>
        </p:nvSpPr>
        <p:spPr>
          <a:xfrm>
            <a:off x="636134" y="1521479"/>
            <a:ext cx="7811675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600" b="1" dirty="0">
                <a:solidFill>
                  <a:srgbClr val="002060"/>
                </a:solidFill>
              </a:rPr>
              <a:t>I figli non fiscalmente a carico</a:t>
            </a:r>
            <a:r>
              <a:rPr lang="it-IT" sz="2600" dirty="0">
                <a:solidFill>
                  <a:srgbClr val="002060"/>
                </a:solidFill>
              </a:rPr>
              <a:t>, convivente, </a:t>
            </a:r>
            <a:r>
              <a:rPr lang="it-IT" sz="2600" b="1" dirty="0">
                <a:solidFill>
                  <a:srgbClr val="002060"/>
                </a:solidFill>
              </a:rPr>
              <a:t>che abbiano compiuto 30 anni </a:t>
            </a:r>
            <a:r>
              <a:rPr lang="it-IT" sz="2600" dirty="0">
                <a:solidFill>
                  <a:srgbClr val="002060"/>
                </a:solidFill>
              </a:rPr>
              <a:t>al decorrere dell’annualità assicurativa, </a:t>
            </a:r>
            <a:r>
              <a:rPr lang="it-IT" sz="2600" b="1" dirty="0">
                <a:solidFill>
                  <a:srgbClr val="002060"/>
                </a:solidFill>
              </a:rPr>
              <a:t> </a:t>
            </a:r>
            <a:r>
              <a:rPr lang="it-IT" sz="2600" dirty="0">
                <a:solidFill>
                  <a:srgbClr val="002060"/>
                </a:solidFill>
              </a:rPr>
              <a:t>non rientrano nel nucleo familiare coperto dalla polizza Family ma possono essere inseriti con pagamento integrativo. </a:t>
            </a:r>
          </a:p>
          <a:p>
            <a:pPr algn="just"/>
            <a:endParaRPr lang="it-IT" sz="2600" dirty="0">
              <a:solidFill>
                <a:srgbClr val="002060"/>
              </a:solidFill>
            </a:endParaRPr>
          </a:p>
          <a:p>
            <a:pPr algn="just"/>
            <a:r>
              <a:rPr lang="it-IT" sz="2600" b="1" dirty="0">
                <a:solidFill>
                  <a:srgbClr val="002060"/>
                </a:solidFill>
              </a:rPr>
              <a:t>Il costo annuale è di  euro 1.138,70.</a:t>
            </a:r>
          </a:p>
          <a:p>
            <a:pPr algn="just"/>
            <a:endParaRPr lang="it-IT" dirty="0">
              <a:solidFill>
                <a:srgbClr val="002060"/>
              </a:solidFill>
            </a:endParaRPr>
          </a:p>
          <a:p>
            <a:pPr algn="just"/>
            <a:endParaRPr lang="it-IT" sz="2400" b="1" dirty="0">
              <a:solidFill>
                <a:srgbClr val="002060"/>
              </a:solidFill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258CAF33-D0A2-5187-42C6-B6275670984A}"/>
              </a:ext>
            </a:extLst>
          </p:cNvPr>
          <p:cNvSpPr txBox="1"/>
          <p:nvPr/>
        </p:nvSpPr>
        <p:spPr>
          <a:xfrm>
            <a:off x="636134" y="4690190"/>
            <a:ext cx="7871732" cy="12926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sz="2600" b="1" dirty="0">
                <a:solidFill>
                  <a:srgbClr val="002060"/>
                </a:solidFill>
              </a:rPr>
              <a:t>N.B.</a:t>
            </a:r>
            <a:r>
              <a:rPr lang="it-IT" sz="2600" dirty="0">
                <a:solidFill>
                  <a:srgbClr val="002060"/>
                </a:solidFill>
              </a:rPr>
              <a:t> I figli&gt;30 e tutti i componenti del nucleo familiare risultanti dallo stato di famiglia, </a:t>
            </a:r>
            <a:r>
              <a:rPr lang="it-IT" sz="2600" b="1" dirty="0">
                <a:solidFill>
                  <a:srgbClr val="002060"/>
                </a:solidFill>
              </a:rPr>
              <a:t>devono essere inclusi in copertura insieme al titolar</a:t>
            </a:r>
            <a:r>
              <a:rPr lang="it-IT" sz="2600" dirty="0">
                <a:solidFill>
                  <a:srgbClr val="002060"/>
                </a:solidFill>
              </a:rPr>
              <a:t>e alla data di decorrenza. </a:t>
            </a: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4DF72A62-A74B-8D6E-082C-B8BED7F00E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770" y="136241"/>
            <a:ext cx="1182727" cy="646232"/>
          </a:xfrm>
          <a:prstGeom prst="rect">
            <a:avLst/>
          </a:prstGeom>
        </p:spPr>
      </p:pic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0CCEE52-F793-EC26-CA35-8633738F9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8832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6B80329-A4F1-B935-3414-63DB05F119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F1D07916-A387-5778-1A79-09FDE59BA3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D76BE09-0D4D-1ED9-FABB-92562BDF0D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55" y="294461"/>
            <a:ext cx="7886700" cy="113369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it-IT" sz="3200" b="1" dirty="0">
                <a:solidFill>
                  <a:srgbClr val="FF0000"/>
                </a:solidFill>
              </a:rPr>
              <a:t>Le Compagnie assicurative dal 1998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F62AE698-171C-2CBF-11AA-4A834D9AC34E}"/>
              </a:ext>
            </a:extLst>
          </p:cNvPr>
          <p:cNvSpPr txBox="1"/>
          <p:nvPr/>
        </p:nvSpPr>
        <p:spPr>
          <a:xfrm>
            <a:off x="687542" y="2602513"/>
            <a:ext cx="7886700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it-IT" sz="2600" dirty="0">
                <a:solidFill>
                  <a:srgbClr val="002060"/>
                </a:solidFill>
              </a:rPr>
              <a:t>1998-2007  GENERALI</a:t>
            </a:r>
          </a:p>
          <a:p>
            <a:pPr algn="just">
              <a:spcAft>
                <a:spcPts val="600"/>
              </a:spcAft>
            </a:pPr>
            <a:r>
              <a:rPr lang="it-IT" sz="2600" dirty="0">
                <a:solidFill>
                  <a:srgbClr val="002060"/>
                </a:solidFill>
              </a:rPr>
              <a:t>2007-2010  UniSalute				</a:t>
            </a:r>
          </a:p>
          <a:p>
            <a:pPr algn="just">
              <a:spcAft>
                <a:spcPts val="600"/>
              </a:spcAft>
            </a:pPr>
            <a:r>
              <a:rPr lang="it-IT" sz="2600" dirty="0">
                <a:solidFill>
                  <a:srgbClr val="002060"/>
                </a:solidFill>
              </a:rPr>
              <a:t>2010-2012  Fondiaria Sai		</a:t>
            </a:r>
            <a:r>
              <a:rPr lang="it-IT" sz="2600" b="1" u="sng" dirty="0">
                <a:solidFill>
                  <a:srgbClr val="002060"/>
                </a:solidFill>
              </a:rPr>
              <a:t>2019-2025 REALE MUTUA</a:t>
            </a:r>
          </a:p>
          <a:p>
            <a:pPr algn="just">
              <a:spcAft>
                <a:spcPts val="600"/>
              </a:spcAft>
            </a:pPr>
            <a:r>
              <a:rPr lang="it-IT" sz="2600" dirty="0">
                <a:solidFill>
                  <a:srgbClr val="002060"/>
                </a:solidFill>
              </a:rPr>
              <a:t>2012-2014  </a:t>
            </a:r>
            <a:r>
              <a:rPr lang="it-IT" sz="2600" dirty="0" err="1">
                <a:solidFill>
                  <a:srgbClr val="002060"/>
                </a:solidFill>
              </a:rPr>
              <a:t>Unisalute</a:t>
            </a:r>
            <a:endParaRPr lang="it-IT" sz="2600" dirty="0">
              <a:solidFill>
                <a:srgbClr val="002060"/>
              </a:solidFill>
            </a:endParaRPr>
          </a:p>
          <a:p>
            <a:pPr algn="just">
              <a:spcAft>
                <a:spcPts val="600"/>
              </a:spcAft>
            </a:pPr>
            <a:r>
              <a:rPr lang="it-IT" sz="2600" dirty="0">
                <a:solidFill>
                  <a:srgbClr val="002060"/>
                </a:solidFill>
              </a:rPr>
              <a:t>2014-2019  RBM Salute</a:t>
            </a:r>
          </a:p>
          <a:p>
            <a:pPr algn="just">
              <a:spcAft>
                <a:spcPts val="600"/>
              </a:spcAft>
            </a:pPr>
            <a:endParaRPr lang="it-IT" dirty="0">
              <a:solidFill>
                <a:srgbClr val="002060"/>
              </a:solidFill>
            </a:endParaRPr>
          </a:p>
          <a:p>
            <a:pPr algn="just">
              <a:spcAft>
                <a:spcPts val="600"/>
              </a:spcAft>
            </a:pPr>
            <a:r>
              <a:rPr lang="it-IT" sz="2600" dirty="0">
                <a:solidFill>
                  <a:srgbClr val="002060"/>
                </a:solidFill>
              </a:rPr>
              <a:t>Dal 2014, il servizio è affidato </a:t>
            </a:r>
            <a:r>
              <a:rPr lang="it-IT" sz="2600" b="1" dirty="0">
                <a:solidFill>
                  <a:srgbClr val="002060"/>
                </a:solidFill>
              </a:rPr>
              <a:t>tramite gara europea ad evidenza  pubblica</a:t>
            </a:r>
            <a:r>
              <a:rPr lang="it-IT" sz="2600" dirty="0">
                <a:solidFill>
                  <a:srgbClr val="002060"/>
                </a:solidFill>
              </a:rPr>
              <a:t>, nel rispetto del Codice degli Appalti</a:t>
            </a:r>
          </a:p>
          <a:p>
            <a:pPr algn="just">
              <a:spcAft>
                <a:spcPts val="600"/>
              </a:spcAft>
            </a:pPr>
            <a:endParaRPr lang="it-IT" sz="2600" dirty="0">
              <a:solidFill>
                <a:srgbClr val="002060"/>
              </a:solidFill>
            </a:endParaRPr>
          </a:p>
          <a:p>
            <a:endParaRPr lang="it-IT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141362A9-1184-1BE6-9DC0-0AC2DBF380B5}"/>
              </a:ext>
            </a:extLst>
          </p:cNvPr>
          <p:cNvSpPr txBox="1"/>
          <p:nvPr/>
        </p:nvSpPr>
        <p:spPr>
          <a:xfrm>
            <a:off x="627445" y="1309851"/>
            <a:ext cx="8095966" cy="12926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it-IT" sz="2600" dirty="0">
                <a:solidFill>
                  <a:srgbClr val="002060"/>
                </a:solidFill>
              </a:rPr>
              <a:t>In attuazione dello Statuto, dal 1998 la copertura sanitaria è stata prestata</a:t>
            </a:r>
            <a:r>
              <a:rPr lang="it-IT" sz="2600" b="1" dirty="0">
                <a:solidFill>
                  <a:srgbClr val="002060"/>
                </a:solidFill>
              </a:rPr>
              <a:t> in modo continuativo </a:t>
            </a:r>
            <a:r>
              <a:rPr lang="it-IT" sz="2600" dirty="0">
                <a:solidFill>
                  <a:srgbClr val="002060"/>
                </a:solidFill>
              </a:rPr>
              <a:t>da diverse compagnie assicurative. </a:t>
            </a: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B3AF6F28-122F-4D96-385B-DEEDA70A96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105" y="127071"/>
            <a:ext cx="1182245" cy="649492"/>
          </a:xfrm>
          <a:prstGeom prst="rect">
            <a:avLst/>
          </a:prstGeom>
        </p:spPr>
      </p:pic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DEBA009-F4EF-F569-1D73-9B3B3E20E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67525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15CB19B-D2C7-73EA-56C9-6A2C1CF42D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F18D4A8D-D7DF-2143-8D24-BC05F0137D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FF7C28B-141D-60D0-A5F4-FFAD7840AC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458372"/>
            <a:ext cx="7886700" cy="113369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it-IT" sz="3200" b="1" dirty="0">
                <a:solidFill>
                  <a:srgbClr val="FF0000"/>
                </a:solidFill>
              </a:rPr>
              <a:t>Reale Mutua e Blue Assistance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9AA16CBD-6B0E-ACDF-51C2-489F5FAF7987}"/>
              </a:ext>
            </a:extLst>
          </p:cNvPr>
          <p:cNvSpPr txBox="1"/>
          <p:nvPr/>
        </p:nvSpPr>
        <p:spPr>
          <a:xfrm>
            <a:off x="628650" y="1592065"/>
            <a:ext cx="7886700" cy="46320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it-IT" sz="2600" dirty="0">
                <a:solidFill>
                  <a:srgbClr val="002060"/>
                </a:solidFill>
              </a:rPr>
              <a:t>La Compagnia </a:t>
            </a:r>
            <a:r>
              <a:rPr lang="it-IT" sz="2600" b="1" dirty="0">
                <a:solidFill>
                  <a:srgbClr val="002060"/>
                </a:solidFill>
              </a:rPr>
              <a:t>Reale Mutua Assicurazioni</a:t>
            </a:r>
            <a:r>
              <a:rPr lang="it-IT" sz="2600" dirty="0">
                <a:solidFill>
                  <a:srgbClr val="002060"/>
                </a:solidFill>
              </a:rPr>
              <a:t>,</a:t>
            </a:r>
            <a:r>
              <a:rPr lang="it-IT" sz="2600" b="1" dirty="0">
                <a:solidFill>
                  <a:srgbClr val="002060"/>
                </a:solidFill>
              </a:rPr>
              <a:t> </a:t>
            </a:r>
            <a:r>
              <a:rPr lang="it-IT" sz="2600" dirty="0">
                <a:solidFill>
                  <a:srgbClr val="002060"/>
                </a:solidFill>
              </a:rPr>
              <a:t>partner assicurativo attuale della Cassa, si è </a:t>
            </a:r>
            <a:r>
              <a:rPr lang="it-IT" sz="2600" b="1" dirty="0">
                <a:solidFill>
                  <a:srgbClr val="002060"/>
                </a:solidFill>
              </a:rPr>
              <a:t>nuovamente aggiudicata la gara europea </a:t>
            </a:r>
            <a:r>
              <a:rPr lang="it-IT" sz="2600" dirty="0">
                <a:solidFill>
                  <a:srgbClr val="002060"/>
                </a:solidFill>
              </a:rPr>
              <a:t>per l’appalto del servizio di copertura assicurativa e lo gestirà con la società </a:t>
            </a:r>
            <a:r>
              <a:rPr lang="it-IT" sz="2600" b="1" dirty="0">
                <a:solidFill>
                  <a:srgbClr val="002060"/>
                </a:solidFill>
              </a:rPr>
              <a:t>Blue Assistance </a:t>
            </a:r>
            <a:r>
              <a:rPr lang="it-IT" sz="2600" dirty="0">
                <a:solidFill>
                  <a:srgbClr val="002060"/>
                </a:solidFill>
              </a:rPr>
              <a:t>in continuità con quello attuale.</a:t>
            </a:r>
          </a:p>
          <a:p>
            <a:pPr algn="just">
              <a:spcAft>
                <a:spcPts val="1200"/>
              </a:spcAft>
            </a:pPr>
            <a:r>
              <a:rPr lang="it-IT" sz="2600" dirty="0">
                <a:solidFill>
                  <a:srgbClr val="002060"/>
                </a:solidFill>
              </a:rPr>
              <a:t>La polizza sanitaria avrà validità biennale, con decorrenza dal </a:t>
            </a:r>
            <a:r>
              <a:rPr lang="it-IT" sz="2600" b="1" dirty="0">
                <a:solidFill>
                  <a:srgbClr val="002060"/>
                </a:solidFill>
              </a:rPr>
              <a:t>1° novembre 2025 e scadenza al 31 ottobre 2027. </a:t>
            </a:r>
          </a:p>
          <a:p>
            <a:pPr algn="just">
              <a:spcAft>
                <a:spcPts val="600"/>
              </a:spcAft>
            </a:pPr>
            <a:r>
              <a:rPr lang="it-IT" sz="2600" dirty="0">
                <a:solidFill>
                  <a:srgbClr val="002060"/>
                </a:solidFill>
              </a:rPr>
              <a:t>E’ prevista, tuttavia, la </a:t>
            </a:r>
            <a:r>
              <a:rPr lang="it-IT" sz="2600" b="1" dirty="0">
                <a:solidFill>
                  <a:srgbClr val="002060"/>
                </a:solidFill>
              </a:rPr>
              <a:t>possibilità di proroga </a:t>
            </a:r>
            <a:r>
              <a:rPr lang="it-IT" sz="2600" dirty="0">
                <a:solidFill>
                  <a:srgbClr val="002060"/>
                </a:solidFill>
              </a:rPr>
              <a:t>fino al 31 ottobre 2028.</a:t>
            </a:r>
          </a:p>
          <a:p>
            <a:endParaRPr lang="it-IT" dirty="0"/>
          </a:p>
          <a:p>
            <a:r>
              <a:rPr lang="it-IT" dirty="0"/>
              <a:t> 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A889A992-DB71-B1FC-E96B-65564D3E43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105" y="127071"/>
            <a:ext cx="1182245" cy="649492"/>
          </a:xfrm>
          <a:prstGeom prst="rect">
            <a:avLst/>
          </a:prstGeom>
        </p:spPr>
      </p:pic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5810F6F6-B8B7-3729-0DF2-83F8914B7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7096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>
          <a:extLst>
            <a:ext uri="{FF2B5EF4-FFF2-40B4-BE49-F238E27FC236}">
              <a16:creationId xmlns:a16="http://schemas.microsoft.com/office/drawing/2014/main" id="{16339CFE-1AEE-1F1D-D304-6571E29941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D76AEB-DEB4-8E9D-7ADB-7247A5474F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2114" y="450879"/>
            <a:ext cx="8339768" cy="805540"/>
          </a:xfrm>
        </p:spPr>
        <p:txBody>
          <a:bodyPr>
            <a:normAutofit/>
          </a:bodyPr>
          <a:lstStyle/>
          <a:p>
            <a:r>
              <a:rPr lang="it-IT" sz="3200" b="1" dirty="0">
                <a:solidFill>
                  <a:srgbClr val="FF0000"/>
                </a:solidFill>
              </a:rPr>
              <a:t>L’offerta sanitaria della Cassa</a:t>
            </a:r>
            <a:endParaRPr sz="32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DF2690-9C80-7CC2-1C92-FAE24AD817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0268" y="3073854"/>
            <a:ext cx="7911614" cy="2102177"/>
          </a:xfrm>
        </p:spPr>
        <p:txBody>
          <a:bodyPr>
            <a:normAutofit/>
          </a:bodyPr>
          <a:lstStyle/>
          <a:p>
            <a:pPr marL="514350" indent="-514350">
              <a:spcBef>
                <a:spcPts val="1200"/>
              </a:spcBef>
              <a:spcAft>
                <a:spcPts val="2400"/>
              </a:spcAft>
              <a:buFont typeface="+mj-lt"/>
              <a:buAutoNum type="arabicPeriod"/>
            </a:pPr>
            <a:r>
              <a:rPr sz="2800" b="1" dirty="0">
                <a:solidFill>
                  <a:srgbClr val="002060"/>
                </a:solidFill>
              </a:rPr>
              <a:t>Piano Base</a:t>
            </a:r>
            <a:r>
              <a:rPr lang="it-IT" sz="2800" b="1" dirty="0">
                <a:solidFill>
                  <a:srgbClr val="002060"/>
                </a:solidFill>
              </a:rPr>
              <a:t> collettivo</a:t>
            </a:r>
            <a:r>
              <a:rPr lang="it-IT" sz="2800" dirty="0">
                <a:solidFill>
                  <a:srgbClr val="002060"/>
                </a:solidFill>
              </a:rPr>
              <a:t>, attivato d’ufficio.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sz="2800" b="1" dirty="0">
                <a:solidFill>
                  <a:srgbClr val="002060"/>
                </a:solidFill>
              </a:rPr>
              <a:t>Piano </a:t>
            </a:r>
            <a:r>
              <a:rPr lang="it-IT" sz="2800" b="1" dirty="0">
                <a:solidFill>
                  <a:srgbClr val="002060"/>
                </a:solidFill>
              </a:rPr>
              <a:t>integrativo facoltativo</a:t>
            </a:r>
            <a:r>
              <a:rPr lang="it-IT" sz="2800" dirty="0">
                <a:solidFill>
                  <a:srgbClr val="002060"/>
                </a:solidFill>
              </a:rPr>
              <a:t>,</a:t>
            </a:r>
            <a:r>
              <a:rPr lang="it-IT" sz="2800" b="1" dirty="0">
                <a:solidFill>
                  <a:srgbClr val="002060"/>
                </a:solidFill>
              </a:rPr>
              <a:t> </a:t>
            </a:r>
            <a:r>
              <a:rPr lang="it-IT" sz="2800" dirty="0">
                <a:solidFill>
                  <a:srgbClr val="002060"/>
                </a:solidFill>
              </a:rPr>
              <a:t>ad adesione volontaria.</a:t>
            </a:r>
            <a:endParaRPr sz="2800" dirty="0">
              <a:solidFill>
                <a:srgbClr val="002060"/>
              </a:solidFill>
            </a:endParaRP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02D21391-E063-D032-2D92-2A4FE7D1A7D8}"/>
              </a:ext>
            </a:extLst>
          </p:cNvPr>
          <p:cNvSpPr txBox="1"/>
          <p:nvPr/>
        </p:nvSpPr>
        <p:spPr>
          <a:xfrm>
            <a:off x="3123098" y="4132707"/>
            <a:ext cx="289780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it-IT" sz="2800" dirty="0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08854840-8C4D-7AAF-A751-6992F58BCCB8}"/>
              </a:ext>
            </a:extLst>
          </p:cNvPr>
          <p:cNvSpPr txBox="1"/>
          <p:nvPr/>
        </p:nvSpPr>
        <p:spPr>
          <a:xfrm>
            <a:off x="626168" y="1661198"/>
            <a:ext cx="7911614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600" dirty="0">
                <a:solidFill>
                  <a:srgbClr val="002060"/>
                </a:solidFill>
              </a:rPr>
              <a:t>L’impianto dell’offerta sanitaria della Cassa del Notariato è articolata su due livelli di assistenza:</a:t>
            </a: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C48F1E2C-2559-9348-9FC9-DCE9D200AE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86" y="173464"/>
            <a:ext cx="1182727" cy="646232"/>
          </a:xfrm>
          <a:prstGeom prst="rect">
            <a:avLst/>
          </a:prstGeom>
        </p:spPr>
      </p:pic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1B31016-3FBB-6AB3-21BE-E00DF6F4E9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4049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>
          <a:extLst>
            <a:ext uri="{FF2B5EF4-FFF2-40B4-BE49-F238E27FC236}">
              <a16:creationId xmlns:a16="http://schemas.microsoft.com/office/drawing/2014/main" id="{24C577EE-ACDD-1721-801D-2C544FF78B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531297-6A81-B133-F4EF-A6B6FFCF8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2114" y="450879"/>
            <a:ext cx="8339768" cy="805540"/>
          </a:xfrm>
        </p:spPr>
        <p:txBody>
          <a:bodyPr>
            <a:normAutofit/>
          </a:bodyPr>
          <a:lstStyle/>
          <a:p>
            <a:r>
              <a:rPr lang="it-IT" sz="3200" b="1" dirty="0">
                <a:solidFill>
                  <a:srgbClr val="FF0000"/>
                </a:solidFill>
              </a:rPr>
              <a:t>Il piano base</a:t>
            </a:r>
            <a:endParaRPr sz="32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D19D16-FC60-59E0-1F79-06495D540C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2562" y="1487735"/>
            <a:ext cx="8229600" cy="3297207"/>
          </a:xfrm>
        </p:spPr>
        <p:txBody>
          <a:bodyPr>
            <a:noAutofit/>
          </a:bodyPr>
          <a:lstStyle/>
          <a:p>
            <a:pPr marL="0" indent="0" algn="just">
              <a:spcBef>
                <a:spcPts val="1200"/>
              </a:spcBef>
              <a:buNone/>
            </a:pPr>
            <a:r>
              <a:rPr lang="it-IT" sz="2600" b="1" dirty="0">
                <a:solidFill>
                  <a:srgbClr val="002060"/>
                </a:solidFill>
              </a:rPr>
              <a:t>Il </a:t>
            </a:r>
            <a:r>
              <a:rPr sz="2600" b="1" dirty="0">
                <a:solidFill>
                  <a:srgbClr val="002060"/>
                </a:solidFill>
              </a:rPr>
              <a:t>Piano Base</a:t>
            </a:r>
            <a:r>
              <a:rPr lang="it-IT" sz="2600" b="1" dirty="0">
                <a:solidFill>
                  <a:srgbClr val="002060"/>
                </a:solidFill>
              </a:rPr>
              <a:t> copre i rischi più rilevanti, legati a Grandi Interventi chirurgici/Gravi Eventi Morbosi e la Prevenzione </a:t>
            </a:r>
          </a:p>
          <a:p>
            <a:pPr marL="0" indent="0" algn="just">
              <a:spcBef>
                <a:spcPts val="1200"/>
              </a:spcBef>
              <a:buNone/>
            </a:pPr>
            <a:r>
              <a:rPr lang="it-IT" sz="2600" b="1" dirty="0">
                <a:solidFill>
                  <a:srgbClr val="002060"/>
                </a:solidFill>
              </a:rPr>
              <a:t>I beneficiari </a:t>
            </a:r>
            <a:r>
              <a:rPr lang="it-IT" sz="2600" dirty="0">
                <a:solidFill>
                  <a:srgbClr val="002060"/>
                </a:solidFill>
              </a:rPr>
              <a:t>sono i notai in esercizio e in pensione ed i titolari di pensione indiretta o di reversibilità. </a:t>
            </a:r>
          </a:p>
          <a:p>
            <a:pPr>
              <a:spcBef>
                <a:spcPts val="1200"/>
              </a:spcBef>
            </a:pPr>
            <a:r>
              <a:rPr lang="it-IT" sz="2600" b="1" dirty="0">
                <a:solidFill>
                  <a:srgbClr val="002060"/>
                </a:solidFill>
              </a:rPr>
              <a:t>E’ gratuito</a:t>
            </a:r>
          </a:p>
          <a:p>
            <a:pPr>
              <a:spcBef>
                <a:spcPts val="1200"/>
              </a:spcBef>
            </a:pPr>
            <a:r>
              <a:rPr lang="it-IT" sz="2600" b="1" dirty="0">
                <a:solidFill>
                  <a:srgbClr val="002060"/>
                </a:solidFill>
              </a:rPr>
              <a:t>Non ha limiti di età</a:t>
            </a:r>
          </a:p>
          <a:p>
            <a:pPr>
              <a:spcBef>
                <a:spcPts val="1200"/>
              </a:spcBef>
            </a:pPr>
            <a:r>
              <a:rPr lang="it-IT" sz="2600" b="1" dirty="0">
                <a:solidFill>
                  <a:srgbClr val="002060"/>
                </a:solidFill>
              </a:rPr>
              <a:t>Non richiede adesione</a:t>
            </a: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D6284C89-0366-FB34-6BCF-55AD182ED791}"/>
              </a:ext>
            </a:extLst>
          </p:cNvPr>
          <p:cNvSpPr txBox="1"/>
          <p:nvPr/>
        </p:nvSpPr>
        <p:spPr>
          <a:xfrm>
            <a:off x="2359011" y="4132707"/>
            <a:ext cx="289780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it-IT" sz="2800" dirty="0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84869C12-14CB-B328-DC4D-4E10FEC46223}"/>
              </a:ext>
            </a:extLst>
          </p:cNvPr>
          <p:cNvSpPr txBox="1"/>
          <p:nvPr/>
        </p:nvSpPr>
        <p:spPr>
          <a:xfrm>
            <a:off x="562562" y="5260931"/>
            <a:ext cx="8493756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600" dirty="0">
                <a:solidFill>
                  <a:srgbClr val="002060"/>
                </a:solidFill>
              </a:rPr>
              <a:t>Il piano base può essere esteso ai familiari solo aderendo al piano integrativo nella formula Family.  </a:t>
            </a: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4BB5EF27-6063-932C-713F-2D0760C055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961" y="127763"/>
            <a:ext cx="1182727" cy="646232"/>
          </a:xfrm>
          <a:prstGeom prst="rect">
            <a:avLst/>
          </a:prstGeom>
        </p:spPr>
      </p:pic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473C2C2-6409-6B1F-A6B2-E82AE184C1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57440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>
          <a:extLst>
            <a:ext uri="{FF2B5EF4-FFF2-40B4-BE49-F238E27FC236}">
              <a16:creationId xmlns:a16="http://schemas.microsoft.com/office/drawing/2014/main" id="{653A3B0C-F572-AE30-9A88-C91ACFC95B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A9B8EB-1D1F-4292-FE02-9A6913953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2114" y="450879"/>
            <a:ext cx="8339768" cy="805540"/>
          </a:xfrm>
        </p:spPr>
        <p:txBody>
          <a:bodyPr>
            <a:normAutofit/>
          </a:bodyPr>
          <a:lstStyle/>
          <a:p>
            <a:r>
              <a:rPr lang="it-IT" sz="3200" b="1" dirty="0">
                <a:solidFill>
                  <a:srgbClr val="FF0000"/>
                </a:solidFill>
              </a:rPr>
              <a:t>Il piano integrativo</a:t>
            </a:r>
            <a:endParaRPr sz="32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D31BA7-FB8B-68CC-3B59-C3B190C665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87735"/>
            <a:ext cx="8229600" cy="4525963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1200"/>
              </a:spcBef>
              <a:buNone/>
            </a:pPr>
            <a:r>
              <a:rPr lang="it-IT" sz="2600" b="1" dirty="0">
                <a:solidFill>
                  <a:srgbClr val="002060"/>
                </a:solidFill>
              </a:rPr>
              <a:t>Il </a:t>
            </a:r>
            <a:r>
              <a:rPr sz="2600" b="1" dirty="0">
                <a:solidFill>
                  <a:srgbClr val="002060"/>
                </a:solidFill>
              </a:rPr>
              <a:t>Piano </a:t>
            </a:r>
            <a:r>
              <a:rPr lang="it-IT" sz="2600" b="1" dirty="0">
                <a:solidFill>
                  <a:srgbClr val="002060"/>
                </a:solidFill>
              </a:rPr>
              <a:t>integrativo amplia la copertura del piano base estendendola ai rischi «non grandi» e al Parto.</a:t>
            </a:r>
          </a:p>
          <a:p>
            <a:pPr marL="0" indent="0" algn="just">
              <a:spcBef>
                <a:spcPts val="1200"/>
              </a:spcBef>
              <a:buNone/>
            </a:pPr>
            <a:r>
              <a:rPr lang="it-IT" sz="2600" dirty="0">
                <a:solidFill>
                  <a:srgbClr val="002060"/>
                </a:solidFill>
              </a:rPr>
              <a:t>E’ offerto nella </a:t>
            </a:r>
            <a:r>
              <a:rPr lang="it-IT" sz="2600" b="1" dirty="0">
                <a:solidFill>
                  <a:srgbClr val="002060"/>
                </a:solidFill>
              </a:rPr>
              <a:t>formula Single </a:t>
            </a:r>
            <a:r>
              <a:rPr lang="it-IT" sz="2600" dirty="0">
                <a:solidFill>
                  <a:srgbClr val="002060"/>
                </a:solidFill>
              </a:rPr>
              <a:t>(assistito senza nucleo familiare) e nella </a:t>
            </a:r>
            <a:r>
              <a:rPr lang="it-IT" sz="2600" b="1" dirty="0">
                <a:solidFill>
                  <a:srgbClr val="002060"/>
                </a:solidFill>
              </a:rPr>
              <a:t>formula Family </a:t>
            </a:r>
            <a:r>
              <a:rPr lang="it-IT" sz="2600" dirty="0">
                <a:solidFill>
                  <a:srgbClr val="002060"/>
                </a:solidFill>
              </a:rPr>
              <a:t>(assistito con nucleo familiare)</a:t>
            </a:r>
          </a:p>
          <a:p>
            <a:pPr>
              <a:spcBef>
                <a:spcPts val="1200"/>
              </a:spcBef>
            </a:pPr>
            <a:r>
              <a:rPr lang="it-IT" sz="2600" b="1" dirty="0">
                <a:solidFill>
                  <a:srgbClr val="002060"/>
                </a:solidFill>
              </a:rPr>
              <a:t>E’ oneroso </a:t>
            </a:r>
            <a:r>
              <a:rPr lang="it-IT" sz="2600" dirty="0">
                <a:solidFill>
                  <a:srgbClr val="002060"/>
                </a:solidFill>
              </a:rPr>
              <a:t>con contributo a carico dell’aderente</a:t>
            </a:r>
          </a:p>
          <a:p>
            <a:pPr>
              <a:spcBef>
                <a:spcPts val="1200"/>
              </a:spcBef>
            </a:pPr>
            <a:r>
              <a:rPr lang="it-IT" sz="2600" b="1" dirty="0">
                <a:solidFill>
                  <a:srgbClr val="002060"/>
                </a:solidFill>
              </a:rPr>
              <a:t>Non ha limiti di età </a:t>
            </a:r>
            <a:r>
              <a:rPr lang="it-IT" sz="2600" dirty="0">
                <a:solidFill>
                  <a:srgbClr val="002060"/>
                </a:solidFill>
              </a:rPr>
              <a:t>per il coniuge/convivente e per i figli fiscalmente a carico</a:t>
            </a:r>
          </a:p>
          <a:p>
            <a:pPr>
              <a:spcBef>
                <a:spcPts val="1200"/>
              </a:spcBef>
            </a:pPr>
            <a:r>
              <a:rPr lang="it-IT" sz="2600" b="1" dirty="0">
                <a:solidFill>
                  <a:srgbClr val="002060"/>
                </a:solidFill>
              </a:rPr>
              <a:t>Richiede una specifica adesione</a:t>
            </a: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E4E7B88C-1451-EBCB-7784-A4421C66CB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86" y="108227"/>
            <a:ext cx="1182727" cy="646232"/>
          </a:xfrm>
          <a:prstGeom prst="rect">
            <a:avLst/>
          </a:prstGeom>
        </p:spPr>
      </p:pic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9F2343E-41FE-840F-CB00-1D875CCDD0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3019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>
          <a:extLst>
            <a:ext uri="{FF2B5EF4-FFF2-40B4-BE49-F238E27FC236}">
              <a16:creationId xmlns:a16="http://schemas.microsoft.com/office/drawing/2014/main" id="{8928CCFA-9890-92A5-0DEA-1C090374B9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DF72F0-90EE-6378-1D1F-E35110B807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3151" y="468823"/>
            <a:ext cx="6517405" cy="805540"/>
          </a:xfrm>
        </p:spPr>
        <p:txBody>
          <a:bodyPr>
            <a:normAutofit/>
          </a:bodyPr>
          <a:lstStyle/>
          <a:p>
            <a:r>
              <a:rPr lang="it-IT" sz="3200" b="1" dirty="0">
                <a:solidFill>
                  <a:srgbClr val="FF0000"/>
                </a:solidFill>
              </a:rPr>
              <a:t>I costi del nuovo piano integrativo</a:t>
            </a:r>
            <a:endParaRPr sz="3200" b="1" dirty="0">
              <a:solidFill>
                <a:srgbClr val="FF0000"/>
              </a:solidFill>
            </a:endParaRP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B2004BB8-1E91-8E84-AE88-8E979E3F704B}"/>
              </a:ext>
            </a:extLst>
          </p:cNvPr>
          <p:cNvSpPr txBox="1"/>
          <p:nvPr/>
        </p:nvSpPr>
        <p:spPr>
          <a:xfrm>
            <a:off x="3123098" y="4139519"/>
            <a:ext cx="289780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it-IT" sz="2800" dirty="0"/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1DEBED2F-6055-1B38-9E01-6F89DA17A259}"/>
              </a:ext>
            </a:extLst>
          </p:cNvPr>
          <p:cNvSpPr txBox="1"/>
          <p:nvPr/>
        </p:nvSpPr>
        <p:spPr>
          <a:xfrm>
            <a:off x="653919" y="4856425"/>
            <a:ext cx="790135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sz="2800" dirty="0">
                <a:solidFill>
                  <a:srgbClr val="002060"/>
                </a:solidFill>
              </a:rPr>
              <a:t>Nuova copertura gratuita per figli conviventi ultra 30enni con invalidità &gt;70% o inabili al lavoro</a:t>
            </a:r>
          </a:p>
        </p:txBody>
      </p:sp>
      <p:graphicFrame>
        <p:nvGraphicFramePr>
          <p:cNvPr id="16" name="CasellaDiTesto 7">
            <a:extLst>
              <a:ext uri="{FF2B5EF4-FFF2-40B4-BE49-F238E27FC236}">
                <a16:creationId xmlns:a16="http://schemas.microsoft.com/office/drawing/2014/main" id="{031D689D-8988-AE83-9EB6-6265A1BB585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19187312"/>
              </p:ext>
            </p:extLst>
          </p:nvPr>
        </p:nvGraphicFramePr>
        <p:xfrm>
          <a:off x="1103573" y="1773976"/>
          <a:ext cx="6936853" cy="30824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4" name="Immagine 3">
            <a:extLst>
              <a:ext uri="{FF2B5EF4-FFF2-40B4-BE49-F238E27FC236}">
                <a16:creationId xmlns:a16="http://schemas.microsoft.com/office/drawing/2014/main" id="{F78A88D7-6203-9DBD-4B8E-06E24A95C52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555" y="145707"/>
            <a:ext cx="1182727" cy="646232"/>
          </a:xfrm>
          <a:prstGeom prst="rect">
            <a:avLst/>
          </a:prstGeom>
        </p:spPr>
      </p:pic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04F83D6E-0125-075B-A797-19B055C723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4534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>
            <a:extLst>
              <a:ext uri="{FF2B5EF4-FFF2-40B4-BE49-F238E27FC236}">
                <a16:creationId xmlns:a16="http://schemas.microsoft.com/office/drawing/2014/main" id="{C5D4E224-1350-65A6-1303-EB8CBE02E0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5222" y="526810"/>
            <a:ext cx="8485335" cy="7899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76176" rIns="91440" bIns="50784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altLang="it-IT" sz="3200" b="1" dirty="0">
                <a:solidFill>
                  <a:srgbClr val="FF0000"/>
                </a:solidFill>
                <a:ea typeface="Times New Roman" panose="02020603050405020304" pitchFamily="18" charset="0"/>
                <a:cs typeface="Segoe UI" panose="020B0502040204020203" pitchFamily="34" charset="0"/>
              </a:rPr>
              <a:t>Il piano base – le prestazioni assicurate</a:t>
            </a:r>
            <a:endParaRPr kumimoji="0" lang="it-IT" altLang="it-IT" sz="28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it-IT" altLang="it-IT" sz="1100" b="1" dirty="0">
              <a:solidFill>
                <a:schemeClr val="accent2">
                  <a:lumMod val="75000"/>
                </a:schemeClr>
              </a:solidFill>
              <a:latin typeface="Segoe UI" panose="020B0502040204020203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12353017-D087-9422-F99C-523186AB06BB}"/>
              </a:ext>
            </a:extLst>
          </p:cNvPr>
          <p:cNvSpPr txBox="1"/>
          <p:nvPr/>
        </p:nvSpPr>
        <p:spPr>
          <a:xfrm>
            <a:off x="439149" y="1316729"/>
            <a:ext cx="8265702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it-IT" sz="2600" dirty="0">
                <a:solidFill>
                  <a:srgbClr val="002060"/>
                </a:solidFill>
              </a:rPr>
              <a:t>Le prestazioni coperte dal piano base sono: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t-IT" sz="2600" dirty="0">
                <a:solidFill>
                  <a:srgbClr val="002060"/>
                </a:solidFill>
              </a:rPr>
              <a:t>Ricovero in istituto di cura per </a:t>
            </a:r>
            <a:r>
              <a:rPr lang="it-IT" sz="2600" b="1" dirty="0">
                <a:solidFill>
                  <a:srgbClr val="002060"/>
                </a:solidFill>
              </a:rPr>
              <a:t>Grande Intervento Chirurgico</a:t>
            </a:r>
            <a:r>
              <a:rPr lang="it-IT" sz="2600" dirty="0">
                <a:solidFill>
                  <a:srgbClr val="002060"/>
                </a:solidFill>
              </a:rPr>
              <a:t> (GIC)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t-IT" sz="2600" dirty="0">
                <a:solidFill>
                  <a:srgbClr val="002060"/>
                </a:solidFill>
              </a:rPr>
              <a:t>Ricovero in istituto di cura e a domicilio per </a:t>
            </a:r>
            <a:r>
              <a:rPr lang="it-IT" sz="2600" b="1" dirty="0">
                <a:solidFill>
                  <a:srgbClr val="002060"/>
                </a:solidFill>
              </a:rPr>
              <a:t>Grave Evento Morboso</a:t>
            </a:r>
            <a:r>
              <a:rPr lang="it-IT" sz="2600" dirty="0">
                <a:solidFill>
                  <a:srgbClr val="002060"/>
                </a:solidFill>
              </a:rPr>
              <a:t> (GEM)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t-IT" sz="2600" b="1" dirty="0">
                <a:solidFill>
                  <a:srgbClr val="002060"/>
                </a:solidFill>
              </a:rPr>
              <a:t>Indennità sostitutiva </a:t>
            </a:r>
            <a:r>
              <a:rPr lang="it-IT" sz="2600" dirty="0">
                <a:solidFill>
                  <a:srgbClr val="002060"/>
                </a:solidFill>
              </a:rPr>
              <a:t>per GIC e GEM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t-IT" sz="2600" dirty="0">
                <a:solidFill>
                  <a:srgbClr val="002060"/>
                </a:solidFill>
              </a:rPr>
              <a:t>prestazioni extraospedaliere di </a:t>
            </a:r>
            <a:r>
              <a:rPr lang="it-IT" sz="2600" b="1" dirty="0">
                <a:solidFill>
                  <a:srgbClr val="002060"/>
                </a:solidFill>
              </a:rPr>
              <a:t>alta diagnostica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t-IT" sz="2600" b="1" dirty="0">
                <a:solidFill>
                  <a:srgbClr val="002060"/>
                </a:solidFill>
              </a:rPr>
              <a:t>Prevenzione</a:t>
            </a:r>
            <a:r>
              <a:rPr lang="it-IT" sz="2600" dirty="0">
                <a:solidFill>
                  <a:srgbClr val="002060"/>
                </a:solidFill>
              </a:rPr>
              <a:t> e check-up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t-IT" sz="2600" dirty="0">
                <a:solidFill>
                  <a:srgbClr val="002060"/>
                </a:solidFill>
              </a:rPr>
              <a:t>cure e follow up per </a:t>
            </a:r>
            <a:r>
              <a:rPr lang="it-IT" sz="2600" b="1">
                <a:solidFill>
                  <a:srgbClr val="002060"/>
                </a:solidFill>
              </a:rPr>
              <a:t>malattia oncologica</a:t>
            </a:r>
            <a:endParaRPr lang="it-IT" sz="2600" dirty="0">
              <a:solidFill>
                <a:srgbClr val="00206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t-IT" sz="2600" dirty="0">
                <a:solidFill>
                  <a:srgbClr val="002060"/>
                </a:solidFill>
              </a:rPr>
              <a:t>prestazioni di assistenza in caso di </a:t>
            </a:r>
            <a:r>
              <a:rPr lang="it-IT" sz="2600" b="1" dirty="0">
                <a:solidFill>
                  <a:srgbClr val="002060"/>
                </a:solidFill>
              </a:rPr>
              <a:t>non autosufficienza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t-IT" sz="2600" dirty="0">
                <a:solidFill>
                  <a:srgbClr val="002060"/>
                </a:solidFill>
              </a:rPr>
              <a:t>Indennità per </a:t>
            </a:r>
            <a:r>
              <a:rPr lang="it-IT" sz="2600" b="1" dirty="0">
                <a:solidFill>
                  <a:srgbClr val="002060"/>
                </a:solidFill>
              </a:rPr>
              <a:t>grave invalidità </a:t>
            </a:r>
            <a:r>
              <a:rPr lang="it-IT" sz="2600" dirty="0">
                <a:solidFill>
                  <a:srgbClr val="002060"/>
                </a:solidFill>
              </a:rPr>
              <a:t>permanente da infortunio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t-IT" sz="2600" b="1" dirty="0">
                <a:solidFill>
                  <a:srgbClr val="002060"/>
                </a:solidFill>
              </a:rPr>
              <a:t>Interventi chirurgici odontoiatrici </a:t>
            </a:r>
            <a:r>
              <a:rPr lang="it-IT" sz="2600" dirty="0">
                <a:solidFill>
                  <a:srgbClr val="002060"/>
                </a:solidFill>
              </a:rPr>
              <a:t>per patologia</a:t>
            </a:r>
          </a:p>
          <a:p>
            <a:endParaRPr lang="it-IT" dirty="0"/>
          </a:p>
          <a:p>
            <a:endParaRPr lang="it-IT" dirty="0"/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E8665439-0C30-64B5-468D-77030CF05E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105" y="127071"/>
            <a:ext cx="1182245" cy="649492"/>
          </a:xfrm>
          <a:prstGeom prst="rect">
            <a:avLst/>
          </a:prstGeom>
        </p:spPr>
      </p:pic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347DF61-89A9-82A7-B7A5-D20D63738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3235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1330</TotalTime>
  <Words>1636</Words>
  <Application>Microsoft Office PowerPoint</Application>
  <PresentationFormat>Presentazione su schermo (4:3)</PresentationFormat>
  <Paragraphs>195</Paragraphs>
  <Slides>21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21</vt:i4>
      </vt:variant>
    </vt:vector>
  </HeadingPairs>
  <TitlesOfParts>
    <vt:vector size="28" baseType="lpstr">
      <vt:lpstr>Aptos</vt:lpstr>
      <vt:lpstr>Arial</vt:lpstr>
      <vt:lpstr>Calibri</vt:lpstr>
      <vt:lpstr>Segoe UI</vt:lpstr>
      <vt:lpstr>Times New Roman</vt:lpstr>
      <vt:lpstr>Wingdings</vt:lpstr>
      <vt:lpstr>Office Theme</vt:lpstr>
      <vt:lpstr>LA POLIZZA SANITARIA DELLA CASSA NAZIONALE DEL NOTARIATO </vt:lpstr>
      <vt:lpstr>Art 5 lettera f) dello Statuto</vt:lpstr>
      <vt:lpstr>Le Compagnie assicurative dal 1998</vt:lpstr>
      <vt:lpstr>Reale Mutua e Blue Assistance</vt:lpstr>
      <vt:lpstr>L’offerta sanitaria della Cassa</vt:lpstr>
      <vt:lpstr>Il piano base</vt:lpstr>
      <vt:lpstr>Il piano integrativo</vt:lpstr>
      <vt:lpstr>I costi del nuovo piano integrativo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Il Piano Base - Nuova Garanzia Accessoria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Claudia Fiori</dc:creator>
  <cp:keywords/>
  <dc:description>generated using python-pptx</dc:description>
  <cp:lastModifiedBy>Studio - Notaio Martino</cp:lastModifiedBy>
  <cp:revision>63</cp:revision>
  <cp:lastPrinted>2025-10-24T09:17:51Z</cp:lastPrinted>
  <dcterms:created xsi:type="dcterms:W3CDTF">2013-01-27T09:14:16Z</dcterms:created>
  <dcterms:modified xsi:type="dcterms:W3CDTF">2025-11-06T12:24:50Z</dcterms:modified>
  <cp:category/>
</cp:coreProperties>
</file>