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9" r:id="rId5"/>
    <p:sldId id="260" r:id="rId6"/>
    <p:sldId id="270" r:id="rId7"/>
    <p:sldId id="281" r:id="rId8"/>
    <p:sldId id="275" r:id="rId9"/>
    <p:sldId id="271" r:id="rId10"/>
    <p:sldId id="272" r:id="rId11"/>
    <p:sldId id="273" r:id="rId12"/>
    <p:sldId id="283" r:id="rId13"/>
    <p:sldId id="263" r:id="rId14"/>
    <p:sldId id="264" r:id="rId15"/>
    <p:sldId id="262" r:id="rId16"/>
    <p:sldId id="265" r:id="rId17"/>
    <p:sldId id="277" r:id="rId18"/>
    <p:sldId id="278" r:id="rId19"/>
    <p:sldId id="267" r:id="rId20"/>
    <p:sldId id="269" r:id="rId21"/>
    <p:sldId id="257" r:id="rId22"/>
    <p:sldId id="258" r:id="rId23"/>
    <p:sldId id="276" r:id="rId24"/>
    <p:sldId id="280" r:id="rId25"/>
    <p:sldId id="279" r:id="rId26"/>
    <p:sldId id="27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7157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309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58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779912" y="6492875"/>
            <a:ext cx="4760168" cy="365125"/>
          </a:xfrm>
        </p:spPr>
        <p:txBody>
          <a:bodyPr/>
          <a:lstStyle>
            <a:lvl1pPr algn="r">
              <a:defRPr b="1" i="1">
                <a:solidFill>
                  <a:srgbClr val="003399"/>
                </a:solidFill>
              </a:defRPr>
            </a:lvl1pPr>
          </a:lstStyle>
          <a:p>
            <a:r>
              <a:rPr lang="it-IT" smtClean="0"/>
              <a:t>Osp. Amedeo di Savoia – SC Malattie Infettive e Tropicali</a:t>
            </a:r>
            <a:endParaRPr lang="it-IT" dirty="0"/>
          </a:p>
        </p:txBody>
      </p:sp>
      <p:pic>
        <p:nvPicPr>
          <p:cNvPr id="35842" name="Picture 2" descr="mappamondo1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101081"/>
            <a:ext cx="409203" cy="641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4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382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897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730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>
          <a:xfrm>
            <a:off x="3779912" y="6492875"/>
            <a:ext cx="4760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b="1" i="1">
                <a:solidFill>
                  <a:srgbClr val="00339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Osp. Amedeo di Savoia – SC Malattie Infettive e Tropicali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67468-B8D1-4013-BD5E-0A7151AF39C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mappamondo1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101081"/>
            <a:ext cx="409203" cy="641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850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828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695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05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6CFB-F025-4399-B4EE-3795EEED6A2C}" type="datetimeFigureOut">
              <a:rPr lang="it-IT" smtClean="0"/>
              <a:pPr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7468-B8D1-4013-BD5E-0A7151AF3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39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COVID e noi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Guido Calleri</a:t>
            </a:r>
          </a:p>
          <a:p>
            <a:r>
              <a:rPr lang="it-IT" dirty="0" smtClean="0"/>
              <a:t>SC Malattie Infettive</a:t>
            </a:r>
          </a:p>
          <a:p>
            <a:r>
              <a:rPr lang="it-IT" dirty="0" smtClean="0"/>
              <a:t>Os. Amedeo di Savoia</a:t>
            </a:r>
          </a:p>
          <a:p>
            <a:r>
              <a:rPr lang="it-IT" dirty="0" smtClean="0"/>
              <a:t>Torino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507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067942" cy="228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60164"/>
            <a:ext cx="4067944" cy="22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71945"/>
            <a:ext cx="4067943" cy="22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514" y="4560163"/>
            <a:ext cx="4067485" cy="228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07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0"/>
            <a:ext cx="5754572" cy="68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24703" y="4083369"/>
            <a:ext cx="4974257" cy="57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99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Isolamento e quarantena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u="sng" dirty="0" smtClean="0">
                <a:solidFill>
                  <a:srgbClr val="FF0000"/>
                </a:solidFill>
              </a:rPr>
              <a:t>Isolamento</a:t>
            </a:r>
            <a:r>
              <a:rPr lang="it-IT" dirty="0" smtClean="0">
                <a:solidFill>
                  <a:srgbClr val="FF0000"/>
                </a:solidFill>
              </a:rPr>
              <a:t>	</a:t>
            </a:r>
          </a:p>
          <a:p>
            <a:pPr lvl="2">
              <a:buNone/>
            </a:pPr>
            <a:r>
              <a:rPr lang="it-IT" dirty="0" smtClean="0">
                <a:solidFill>
                  <a:srgbClr val="FF0000"/>
                </a:solidFill>
              </a:rPr>
              <a:t>(separazione delle persone infette dal resto della comunità)</a:t>
            </a:r>
          </a:p>
          <a:p>
            <a:endParaRPr lang="it-IT" dirty="0" smtClean="0"/>
          </a:p>
          <a:p>
            <a:r>
              <a:rPr lang="it-IT" dirty="0" smtClean="0"/>
              <a:t>Positivi asintomatici</a:t>
            </a:r>
          </a:p>
          <a:p>
            <a:pPr lvl="2"/>
            <a:r>
              <a:rPr lang="it-IT" dirty="0" smtClean="0"/>
              <a:t>10 giorni + test molecolare</a:t>
            </a:r>
          </a:p>
          <a:p>
            <a:r>
              <a:rPr lang="it-IT" dirty="0" smtClean="0"/>
              <a:t>Positivi sintomatici</a:t>
            </a:r>
          </a:p>
          <a:p>
            <a:pPr lvl="2"/>
            <a:r>
              <a:rPr lang="it-IT" dirty="0" smtClean="0"/>
              <a:t>10 giorni dai sintomi (almeno 3 </a:t>
            </a:r>
            <a:r>
              <a:rPr lang="it-IT" dirty="0" err="1" smtClean="0"/>
              <a:t>gg</a:t>
            </a:r>
            <a:r>
              <a:rPr lang="it-IT" dirty="0" smtClean="0"/>
              <a:t> asintomatici)</a:t>
            </a:r>
          </a:p>
          <a:p>
            <a:r>
              <a:rPr lang="it-IT" dirty="0" smtClean="0"/>
              <a:t>Positivi a lungo termine</a:t>
            </a:r>
          </a:p>
          <a:p>
            <a:pPr lvl="2"/>
            <a:r>
              <a:rPr lang="it-IT" dirty="0" smtClean="0"/>
              <a:t>21 giorni dai sintomi ( almeno 7 </a:t>
            </a:r>
            <a:r>
              <a:rPr lang="it-IT" dirty="0" err="1" smtClean="0"/>
              <a:t>gg</a:t>
            </a:r>
            <a:r>
              <a:rPr lang="it-IT" dirty="0" smtClean="0"/>
              <a:t> asintomatici)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u="sng" dirty="0" smtClean="0">
                <a:solidFill>
                  <a:srgbClr val="FF0000"/>
                </a:solidFill>
              </a:rPr>
              <a:t>Quarantena</a:t>
            </a:r>
            <a:endParaRPr lang="it-IT" u="sng" dirty="0" smtClean="0">
              <a:solidFill>
                <a:srgbClr val="FF0000"/>
              </a:solidFill>
            </a:endParaRPr>
          </a:p>
          <a:p>
            <a:pPr lvl="2">
              <a:buNone/>
            </a:pPr>
            <a:r>
              <a:rPr lang="it-IT" dirty="0" smtClean="0">
                <a:solidFill>
                  <a:srgbClr val="FF0000"/>
                </a:solidFill>
              </a:rPr>
              <a:t>(Restrizione </a:t>
            </a:r>
            <a:r>
              <a:rPr lang="it-IT" dirty="0" smtClean="0">
                <a:solidFill>
                  <a:srgbClr val="FF0000"/>
                </a:solidFill>
              </a:rPr>
              <a:t>dei movimenti di persone sane, che potrebbero essere state </a:t>
            </a:r>
            <a:r>
              <a:rPr lang="it-IT" dirty="0" smtClean="0">
                <a:solidFill>
                  <a:srgbClr val="FF0000"/>
                </a:solidFill>
              </a:rPr>
              <a:t>esposte)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Contatti stretti asintomatici</a:t>
            </a:r>
          </a:p>
          <a:p>
            <a:pPr lvl="2"/>
            <a:r>
              <a:rPr lang="it-IT" dirty="0" smtClean="0"/>
              <a:t>14 </a:t>
            </a:r>
            <a:r>
              <a:rPr lang="it-IT" dirty="0" err="1" smtClean="0"/>
              <a:t>gg</a:t>
            </a:r>
            <a:r>
              <a:rPr lang="it-IT" dirty="0" smtClean="0"/>
              <a:t> dall’</a:t>
            </a:r>
            <a:r>
              <a:rPr lang="it-IT" dirty="0" err="1" smtClean="0"/>
              <a:t>esposizionie</a:t>
            </a:r>
            <a:r>
              <a:rPr lang="it-IT" dirty="0" smtClean="0"/>
              <a:t> o 10 giorni + test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779912" y="6492875"/>
            <a:ext cx="4760168" cy="365125"/>
          </a:xfrm>
        </p:spPr>
        <p:txBody>
          <a:bodyPr/>
          <a:lstStyle>
            <a:lvl1pPr algn="r">
              <a:defRPr b="1" i="1">
                <a:solidFill>
                  <a:srgbClr val="003399"/>
                </a:solidFill>
              </a:defRPr>
            </a:lvl1pPr>
          </a:lstStyle>
          <a:p>
            <a:r>
              <a:rPr lang="it-IT" smtClean="0"/>
              <a:t>Osp. Amedeo di Savoia – SC Malattie Infettive e Tropicali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sintomi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268" y="1566863"/>
            <a:ext cx="8682212" cy="44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61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Spettro clinico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05" y="1771650"/>
            <a:ext cx="7838319" cy="435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18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polmonite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1376"/>
            <a:ext cx="92131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9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Letalità per classi di età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23" y="1466850"/>
            <a:ext cx="7976809" cy="477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53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Letalità per </a:t>
            </a:r>
            <a:r>
              <a:rPr lang="it-IT" dirty="0" err="1" smtClean="0"/>
              <a:t>comorbidità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9" t="31149" r="31495" b="30434"/>
          <a:stretch/>
        </p:blipFill>
        <p:spPr bwMode="auto">
          <a:xfrm>
            <a:off x="-346624" y="2459420"/>
            <a:ext cx="9040215" cy="34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31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Morbosità e letalità in Piemonte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73" t="28799" r="14770" b="11123"/>
          <a:stretch/>
        </p:blipFill>
        <p:spPr bwMode="auto">
          <a:xfrm>
            <a:off x="1835696" y="1253302"/>
            <a:ext cx="6110125" cy="55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79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it-IT" dirty="0" smtClean="0"/>
              <a:t>Meccanismo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72608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it-IT" sz="3200" dirty="0" smtClean="0"/>
              <a:t>	       Virus</a:t>
            </a:r>
            <a:endParaRPr lang="it-IT" sz="320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0" lvl="3" indent="0">
              <a:buNone/>
            </a:pPr>
            <a:r>
              <a:rPr lang="it-IT" sz="3200" dirty="0" smtClean="0"/>
              <a:t>    Stato </a:t>
            </a:r>
            <a:r>
              <a:rPr lang="it-IT" sz="3200" dirty="0"/>
              <a:t>infiammatorio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0" lvl="3" indent="0">
              <a:buNone/>
            </a:pPr>
            <a:r>
              <a:rPr lang="it-IT" sz="3200" dirty="0" smtClean="0"/>
              <a:t>       «</a:t>
            </a:r>
            <a:r>
              <a:rPr lang="it-IT" sz="3200" dirty="0" err="1"/>
              <a:t>Cytokine</a:t>
            </a:r>
            <a:r>
              <a:rPr lang="it-IT" sz="3200" dirty="0"/>
              <a:t> </a:t>
            </a:r>
            <a:r>
              <a:rPr lang="it-IT" sz="3200" dirty="0" err="1"/>
              <a:t>storm</a:t>
            </a:r>
            <a:r>
              <a:rPr lang="it-IT" sz="3200" dirty="0"/>
              <a:t>»</a:t>
            </a:r>
          </a:p>
          <a:p>
            <a:endParaRPr lang="it-IT" dirty="0" smtClean="0"/>
          </a:p>
          <a:p>
            <a:r>
              <a:rPr lang="it-IT" dirty="0" smtClean="0"/>
              <a:t>Insufficienza respiratoria (ARDS)</a:t>
            </a:r>
          </a:p>
          <a:p>
            <a:r>
              <a:rPr lang="it-IT" dirty="0" smtClean="0"/>
              <a:t>Sepsi</a:t>
            </a:r>
          </a:p>
          <a:p>
            <a:r>
              <a:rPr lang="it-IT" dirty="0" err="1" smtClean="0"/>
              <a:t>Tromboembolia</a:t>
            </a:r>
            <a:r>
              <a:rPr lang="it-IT" dirty="0" smtClean="0"/>
              <a:t> (polmonare)</a:t>
            </a:r>
            <a:endParaRPr lang="it-IT" dirty="0"/>
          </a:p>
        </p:txBody>
      </p:sp>
      <p:sp>
        <p:nvSpPr>
          <p:cNvPr id="4" name="Freccia a destra con strisce 3"/>
          <p:cNvSpPr/>
          <p:nvPr/>
        </p:nvSpPr>
        <p:spPr>
          <a:xfrm rot="5400000">
            <a:off x="2206026" y="1897976"/>
            <a:ext cx="648072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con strisce 4"/>
          <p:cNvSpPr/>
          <p:nvPr/>
        </p:nvSpPr>
        <p:spPr>
          <a:xfrm rot="5400000">
            <a:off x="2206026" y="3140968"/>
            <a:ext cx="648072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067944" y="1340768"/>
            <a:ext cx="4680520" cy="5069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r">
              <a:buFont typeface="Arial" panose="020B0604020202020204" pitchFamily="34" charset="0"/>
              <a:buNone/>
            </a:pPr>
            <a:r>
              <a:rPr lang="it-IT" sz="3200" dirty="0" smtClean="0"/>
              <a:t>Anti HIV</a:t>
            </a:r>
          </a:p>
          <a:p>
            <a:pPr marL="1371600" lvl="3" indent="0" algn="r">
              <a:buFont typeface="Arial" panose="020B0604020202020204" pitchFamily="34" charset="0"/>
              <a:buNone/>
            </a:pPr>
            <a:r>
              <a:rPr lang="it-IT" sz="3200" dirty="0" smtClean="0"/>
              <a:t>Remdesivir</a:t>
            </a:r>
          </a:p>
          <a:p>
            <a:pPr marL="1371600" lvl="3" indent="0" algn="r">
              <a:buFont typeface="Arial" panose="020B0604020202020204" pitchFamily="34" charset="0"/>
              <a:buNone/>
            </a:pPr>
            <a:r>
              <a:rPr lang="it-IT" sz="3200" dirty="0" err="1" smtClean="0"/>
              <a:t>idrossiclorochina</a:t>
            </a:r>
            <a:endParaRPr lang="it-IT" sz="3200" dirty="0" smtClean="0"/>
          </a:p>
          <a:p>
            <a:pPr marL="1371600" lvl="3" indent="0" algn="r">
              <a:buFont typeface="Arial" panose="020B0604020202020204" pitchFamily="34" charset="0"/>
              <a:buNone/>
            </a:pPr>
            <a:r>
              <a:rPr lang="it-IT" sz="3200" dirty="0" smtClean="0"/>
              <a:t>cortisone</a:t>
            </a:r>
          </a:p>
          <a:p>
            <a:pPr marL="1371600" lvl="3" indent="0" algn="r">
              <a:buFont typeface="Arial" panose="020B0604020202020204" pitchFamily="34" charset="0"/>
              <a:buNone/>
            </a:pPr>
            <a:r>
              <a:rPr lang="it-IT" sz="3200" dirty="0" err="1"/>
              <a:t>t</a:t>
            </a:r>
            <a:r>
              <a:rPr lang="it-IT" sz="3200" dirty="0" err="1" smtClean="0"/>
              <a:t>ocilizumab</a:t>
            </a:r>
            <a:endParaRPr lang="it-IT" sz="3200" dirty="0" smtClean="0"/>
          </a:p>
          <a:p>
            <a:pPr algn="r"/>
            <a:endParaRPr lang="it-IT" dirty="0" smtClean="0"/>
          </a:p>
          <a:p>
            <a:pPr marL="0" indent="0" algn="r">
              <a:buNone/>
            </a:pPr>
            <a:r>
              <a:rPr lang="it-IT" dirty="0" smtClean="0"/>
              <a:t>O2</a:t>
            </a:r>
          </a:p>
          <a:p>
            <a:pPr marL="0" indent="0" algn="r">
              <a:buNone/>
            </a:pPr>
            <a:r>
              <a:rPr lang="it-IT" dirty="0" smtClean="0"/>
              <a:t>antibiotici</a:t>
            </a:r>
          </a:p>
          <a:p>
            <a:pPr marL="0" indent="0" algn="r">
              <a:buNone/>
            </a:pPr>
            <a:r>
              <a:rPr lang="it-IT" dirty="0" smtClean="0"/>
              <a:t>eparina</a:t>
            </a:r>
            <a:endParaRPr lang="it-IT" dirty="0"/>
          </a:p>
        </p:txBody>
      </p:sp>
      <p:sp>
        <p:nvSpPr>
          <p:cNvPr id="7" name="Freccia a destra con strisce 6"/>
          <p:cNvSpPr/>
          <p:nvPr/>
        </p:nvSpPr>
        <p:spPr>
          <a:xfrm rot="5400000">
            <a:off x="2203315" y="4293096"/>
            <a:ext cx="648072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220072" y="260648"/>
            <a:ext cx="395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Terapia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5220072" y="1628800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 flipV="1">
            <a:off x="5428957" y="3130154"/>
            <a:ext cx="1375291" cy="226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5434571" y="2852936"/>
            <a:ext cx="4200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5281812" y="4005064"/>
            <a:ext cx="12595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6293053" y="5157192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4990530" y="5805264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854626" y="6372838"/>
            <a:ext cx="134512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5250281" y="1988856"/>
            <a:ext cx="1375291" cy="226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C:\Users\guido\AppData\Local\Microsoft\Windows\INetCache\IE\VQPX7JBL\X-Letter-P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556" y="1248046"/>
            <a:ext cx="2103866" cy="7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guido\AppData\Local\Microsoft\Windows\INetCache\IE\VQPX7JBL\X-Letter-P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053" y="2482066"/>
            <a:ext cx="2103866" cy="7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74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SARS CoV2</a:t>
            </a:r>
            <a:br>
              <a:rPr lang="it-IT" dirty="0" smtClean="0"/>
            </a:br>
            <a:r>
              <a:rPr lang="it-IT" sz="3600" dirty="0" smtClean="0"/>
              <a:t>(Beta Coronavirus)</a:t>
            </a:r>
            <a:endParaRPr lang="it-IT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095" y="1890713"/>
            <a:ext cx="6934913" cy="420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0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ECMO as Bridge to Lung Transplant – Penn Medic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6" y="4725144"/>
            <a:ext cx="3238922" cy="21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Addestramento all'uso e gestione dei presidi per la ventilazione (sia  invasiva che non invasiva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2169" y="4725144"/>
            <a:ext cx="4193472" cy="27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ossigenoterapia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Cannule nasali</a:t>
            </a:r>
          </a:p>
          <a:p>
            <a:r>
              <a:rPr lang="it-IT" sz="2800" dirty="0" smtClean="0"/>
              <a:t>Maschera di Venturi</a:t>
            </a:r>
          </a:p>
          <a:p>
            <a:r>
              <a:rPr lang="it-IT" sz="2800" dirty="0" smtClean="0"/>
              <a:t>Maschera a </a:t>
            </a:r>
            <a:r>
              <a:rPr lang="it-IT" sz="2800" dirty="0" err="1" smtClean="0"/>
              <a:t>reservoir</a:t>
            </a:r>
            <a:endParaRPr lang="it-IT" sz="2800" dirty="0" smtClean="0"/>
          </a:p>
          <a:p>
            <a:r>
              <a:rPr lang="it-IT" sz="2800" dirty="0" smtClean="0"/>
              <a:t>CPAP</a:t>
            </a:r>
          </a:p>
          <a:p>
            <a:r>
              <a:rPr lang="it-IT" sz="2800" dirty="0" smtClean="0"/>
              <a:t>Ventilazione meccanica</a:t>
            </a:r>
          </a:p>
          <a:p>
            <a:r>
              <a:rPr lang="it-IT" sz="2800" dirty="0" smtClean="0"/>
              <a:t>ECMO</a:t>
            </a:r>
            <a:endParaRPr lang="it-IT" sz="2800" dirty="0"/>
          </a:p>
        </p:txBody>
      </p:sp>
      <p:sp>
        <p:nvSpPr>
          <p:cNvPr id="4" name="AutoShape 2" descr="Cannula nasale per ossigenoterapia: cos'è, come è fatta, quando si usa |  MEDICINA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Cannula nasale per ossigenoterapia: cos'è, come è fatta, quando si usa |  MEDICINA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Cannula nasale per ossigenoterapia: cos'è, come è fatta, quando si usa |  MEDICINA ONL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74" name="Picture 10" descr="Maschere Venturi singole - Flexic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6353" y="2777957"/>
            <a:ext cx="1665090" cy="19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Alto dell'ossigeno Reservoir Masch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723579"/>
            <a:ext cx="2304255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annula nasale per ossigenoterapia: cos'è, come è fatta, quando si usa |  MEDICINA ON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051" y="1412448"/>
            <a:ext cx="2017993" cy="13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ntersurgical - StarMed Ventukit Casco per Terapia CP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193" y="4725144"/>
            <a:ext cx="2215160" cy="221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4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L’iter della vaccinazione</a:t>
            </a:r>
            <a:endParaRPr lang="it-IT" dirty="0"/>
          </a:p>
        </p:txBody>
      </p:sp>
      <p:pic>
        <p:nvPicPr>
          <p:cNvPr id="1026" name="Picture 2" descr="Fig.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9134939" cy="43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3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Tipi di vaccino</a:t>
            </a:r>
            <a:endParaRPr lang="it-IT" dirty="0"/>
          </a:p>
        </p:txBody>
      </p:sp>
      <p:pic>
        <p:nvPicPr>
          <p:cNvPr id="2050" name="Picture 2" descr="Fig.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07" y="1444533"/>
            <a:ext cx="9148207" cy="54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g.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19" y="35238"/>
            <a:ext cx="2540863" cy="28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6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96796" y="-603448"/>
            <a:ext cx="15233692" cy="856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048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043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998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guido.calleri@aslcittaditorino.it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24770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coronavirus</a:t>
            </a:r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12" y="1895474"/>
            <a:ext cx="8577460" cy="470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25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Geographic distribution of 14-day cumulative number of reported COVID-19 cases per 100 000 population, worldwide, as of 31 October 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45" y="260648"/>
            <a:ext cx="9167845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6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Curva epidemica (mondo)</a:t>
            </a:r>
            <a:endParaRPr lang="it-IT" dirty="0"/>
          </a:p>
        </p:txBody>
      </p:sp>
      <p:pic>
        <p:nvPicPr>
          <p:cNvPr id="4100" name="Picture 4" descr="Distribution of COVID-19 cases worldwide, as of 31 October 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56190" cy="33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9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Curva epidemica in Piemonte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4" y="2132856"/>
            <a:ext cx="9144000" cy="303328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4" y="5330840"/>
            <a:ext cx="9144000" cy="15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6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situazione in Italia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0982"/>
            <a:ext cx="7920880" cy="505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</a:t>
            </a:r>
            <a:r>
              <a:rPr lang="it-IT" baseline="-25000" dirty="0" smtClean="0"/>
              <a:t>0</a:t>
            </a:r>
            <a:r>
              <a:rPr lang="it-IT" dirty="0" smtClean="0"/>
              <a:t> e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t</a:t>
            </a:r>
            <a:endParaRPr lang="it-IT" baseline="-25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R</a:t>
            </a:r>
            <a:r>
              <a:rPr lang="it-IT" baseline="-25000" dirty="0" smtClean="0"/>
              <a:t>0</a:t>
            </a:r>
            <a:endParaRPr lang="it-IT" dirty="0" smtClean="0"/>
          </a:p>
          <a:p>
            <a:pPr marL="457200" lvl="1" indent="0">
              <a:buNone/>
            </a:pPr>
            <a:r>
              <a:rPr lang="it-IT" dirty="0" smtClean="0"/>
              <a:t>Numero di riproduzione</a:t>
            </a:r>
          </a:p>
          <a:p>
            <a:pPr marL="457200" lvl="1" indent="0">
              <a:buNone/>
            </a:pPr>
            <a:r>
              <a:rPr lang="it-IT" dirty="0" smtClean="0"/>
              <a:t>Numero di persone medio a cui un caso trasmette la malattia</a:t>
            </a:r>
          </a:p>
          <a:p>
            <a:pPr marL="457200" lvl="1" indent="0">
              <a:buNone/>
            </a:pPr>
            <a:r>
              <a:rPr lang="it-IT" dirty="0"/>
              <a:t>	</a:t>
            </a:r>
            <a:r>
              <a:rPr lang="it-IT" dirty="0" smtClean="0"/>
              <a:t>	contagiosità</a:t>
            </a:r>
          </a:p>
          <a:p>
            <a:pPr marL="457200" lvl="1" indent="0">
              <a:buNone/>
            </a:pPr>
            <a:r>
              <a:rPr lang="it-IT" dirty="0" smtClean="0"/>
              <a:t>		numero contatti</a:t>
            </a:r>
          </a:p>
          <a:p>
            <a:pPr marL="457200" lvl="1" indent="0">
              <a:buNone/>
            </a:pPr>
            <a:r>
              <a:rPr lang="it-IT" dirty="0" smtClean="0"/>
              <a:t>		durata infettività</a:t>
            </a:r>
            <a:endParaRPr lang="it-IT" dirty="0"/>
          </a:p>
          <a:p>
            <a:r>
              <a:rPr lang="it-IT" dirty="0" err="1" smtClean="0"/>
              <a:t>R</a:t>
            </a:r>
            <a:r>
              <a:rPr lang="it-IT" baseline="-25000" dirty="0" err="1" smtClean="0"/>
              <a:t>t</a:t>
            </a:r>
            <a:endParaRPr lang="it-IT" baseline="-25000" dirty="0" smtClean="0"/>
          </a:p>
          <a:p>
            <a:pPr marL="457200" lvl="1" indent="0">
              <a:buNone/>
            </a:pPr>
            <a:r>
              <a:rPr lang="it-IT" dirty="0"/>
              <a:t>Numero di riproduzione </a:t>
            </a:r>
            <a:r>
              <a:rPr lang="it-IT" dirty="0" smtClean="0"/>
              <a:t>netto</a:t>
            </a:r>
          </a:p>
          <a:p>
            <a:pPr marL="457200" lvl="1" indent="0">
              <a:buNone/>
            </a:pPr>
            <a:r>
              <a:rPr lang="it-IT" dirty="0" smtClean="0"/>
              <a:t>Calcolato nel corso del tempo, calcolato sui sintomatici</a:t>
            </a:r>
          </a:p>
          <a:p>
            <a:pPr marL="457200" lvl="1" indent="0">
              <a:buNone/>
            </a:pPr>
            <a:r>
              <a:rPr lang="it-IT" dirty="0"/>
              <a:t>	</a:t>
            </a:r>
            <a:r>
              <a:rPr lang="it-IT" dirty="0" smtClean="0"/>
              <a:t>	interventi</a:t>
            </a:r>
          </a:p>
          <a:p>
            <a:pPr marL="457200" lvl="1" indent="0">
              <a:buNone/>
            </a:pPr>
            <a:r>
              <a:rPr lang="it-IT" dirty="0" smtClean="0"/>
              <a:t>		terapie</a:t>
            </a:r>
          </a:p>
          <a:p>
            <a:pPr marL="457200" lvl="1" indent="0">
              <a:buNone/>
            </a:pPr>
            <a:r>
              <a:rPr lang="it-IT" dirty="0" smtClean="0"/>
              <a:t>		capacità diagnostica</a:t>
            </a:r>
          </a:p>
          <a:p>
            <a:pPr marL="457200" lvl="1" indent="0">
              <a:buNone/>
            </a:pPr>
            <a:r>
              <a:rPr lang="it-IT" dirty="0"/>
              <a:t>	</a:t>
            </a:r>
            <a:r>
              <a:rPr lang="it-IT" dirty="0" smtClean="0"/>
              <a:t>	effetto gregge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779912" y="6492875"/>
            <a:ext cx="4760168" cy="365125"/>
          </a:xfrm>
        </p:spPr>
        <p:txBody>
          <a:bodyPr/>
          <a:lstStyle>
            <a:lvl1pPr algn="r">
              <a:defRPr b="1" i="1">
                <a:solidFill>
                  <a:srgbClr val="003399"/>
                </a:solidFill>
              </a:defRPr>
            </a:lvl1pPr>
          </a:lstStyle>
          <a:p>
            <a:r>
              <a:rPr lang="it-IT" smtClean="0"/>
              <a:t>Osp. Amedeo di Savoia – SC Malattie Infettive e Tropicali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487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Trasmissione</a:t>
            </a: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71588"/>
            <a:ext cx="74866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25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126</Words>
  <Application>Microsoft Office PowerPoint</Application>
  <PresentationFormat>Presentazione su schermo (4:3)</PresentationFormat>
  <Paragraphs>78</Paragraphs>
  <Slides>26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Il COVID e noi</vt:lpstr>
      <vt:lpstr>SARS CoV2 (Beta Coronavirus)</vt:lpstr>
      <vt:lpstr>I coronavirus</vt:lpstr>
      <vt:lpstr>Diapositiva 4</vt:lpstr>
      <vt:lpstr>Curva epidemica (mondo)</vt:lpstr>
      <vt:lpstr>Curva epidemica in Piemonte</vt:lpstr>
      <vt:lpstr>La situazione in Italia</vt:lpstr>
      <vt:lpstr>R0 e Rt</vt:lpstr>
      <vt:lpstr>Trasmissione</vt:lpstr>
      <vt:lpstr>Diapositiva 10</vt:lpstr>
      <vt:lpstr>Diapositiva 11</vt:lpstr>
      <vt:lpstr>Isolamento e quarantena</vt:lpstr>
      <vt:lpstr>sintomi</vt:lpstr>
      <vt:lpstr>Spettro clinico</vt:lpstr>
      <vt:lpstr>La polmonite</vt:lpstr>
      <vt:lpstr>Letalità per classi di età</vt:lpstr>
      <vt:lpstr>Letalità per comorbidità</vt:lpstr>
      <vt:lpstr>Morbosità e letalità in Piemonte</vt:lpstr>
      <vt:lpstr>Meccanismo</vt:lpstr>
      <vt:lpstr>ossigenoterapia</vt:lpstr>
      <vt:lpstr>L’iter della vaccinazione</vt:lpstr>
      <vt:lpstr>Tipi di vaccino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</dc:creator>
  <cp:lastModifiedBy>GUIDO.CALLERI</cp:lastModifiedBy>
  <cp:revision>31</cp:revision>
  <dcterms:created xsi:type="dcterms:W3CDTF">2020-10-31T17:48:30Z</dcterms:created>
  <dcterms:modified xsi:type="dcterms:W3CDTF">2020-11-11T16:48:48Z</dcterms:modified>
</cp:coreProperties>
</file>