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305" r:id="rId4"/>
    <p:sldId id="306" r:id="rId5"/>
    <p:sldId id="307" r:id="rId6"/>
    <p:sldId id="317" r:id="rId7"/>
    <p:sldId id="316" r:id="rId8"/>
    <p:sldId id="321" r:id="rId9"/>
    <p:sldId id="322" r:id="rId10"/>
    <p:sldId id="323" r:id="rId11"/>
    <p:sldId id="318" r:id="rId12"/>
    <p:sldId id="319" r:id="rId13"/>
    <p:sldId id="320" r:id="rId14"/>
    <p:sldId id="325" r:id="rId15"/>
    <p:sldId id="326" r:id="rId16"/>
    <p:sldId id="304" r:id="rId17"/>
    <p:sldId id="291" r:id="rId18"/>
    <p:sldId id="311" r:id="rId19"/>
    <p:sldId id="310" r:id="rId20"/>
    <p:sldId id="272" r:id="rId21"/>
    <p:sldId id="294" r:id="rId22"/>
    <p:sldId id="314" r:id="rId23"/>
    <p:sldId id="315" r:id="rId24"/>
    <p:sldId id="302" r:id="rId25"/>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3DAEC2-E097-47EF-A4C3-83BC729AC6C0}" v="18" dt="2024-06-23T14:27:23.1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78" d="100"/>
          <a:sy n="78" d="100"/>
        </p:scale>
        <p:origin x="126" y="7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860D8C53-950C-464C-94F0-4A6D968976AC}" type="datetimeFigureOut">
              <a:rPr lang="it-IT" smtClean="0"/>
              <a:t>11/07/2024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4178571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60D8C53-950C-464C-94F0-4A6D968976AC}" type="datetimeFigureOut">
              <a:rPr lang="it-IT" smtClean="0"/>
              <a:t>11/07/2024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2420992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60D8C53-950C-464C-94F0-4A6D968976AC}" type="datetimeFigureOut">
              <a:rPr lang="it-IT" smtClean="0"/>
              <a:t>11/07/2024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3865274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60D8C53-950C-464C-94F0-4A6D968976AC}" type="datetimeFigureOut">
              <a:rPr lang="it-IT" smtClean="0"/>
              <a:t>11/07/2024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402438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860D8C53-950C-464C-94F0-4A6D968976AC}" type="datetimeFigureOut">
              <a:rPr lang="it-IT" smtClean="0"/>
              <a:t>11/07/2024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3981747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860D8C53-950C-464C-94F0-4A6D968976AC}" type="datetimeFigureOut">
              <a:rPr lang="it-IT" smtClean="0"/>
              <a:t>11/07/2024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2738974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860D8C53-950C-464C-94F0-4A6D968976AC}" type="datetimeFigureOut">
              <a:rPr lang="it-IT" smtClean="0"/>
              <a:t>11/07/2024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2996979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860D8C53-950C-464C-94F0-4A6D968976AC}" type="datetimeFigureOut">
              <a:rPr lang="it-IT" smtClean="0"/>
              <a:t>11/07/2024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163259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60D8C53-950C-464C-94F0-4A6D968976AC}" type="datetimeFigureOut">
              <a:rPr lang="it-IT" smtClean="0"/>
              <a:t>11/07/2024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1488596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860D8C53-950C-464C-94F0-4A6D968976AC}" type="datetimeFigureOut">
              <a:rPr lang="it-IT" smtClean="0"/>
              <a:t>11/07/2024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2418307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860D8C53-950C-464C-94F0-4A6D968976AC}" type="datetimeFigureOut">
              <a:rPr lang="it-IT" smtClean="0"/>
              <a:t>11/07/2024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336764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0D8C53-950C-464C-94F0-4A6D968976AC}" type="datetimeFigureOut">
              <a:rPr lang="it-IT" smtClean="0"/>
              <a:t>11/07/2024</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DC05F-0DA9-4861-8DBE-4F64773028A4}" type="slidenum">
              <a:rPr lang="it-IT" smtClean="0"/>
              <a:t>‹N›</a:t>
            </a:fld>
            <a:endParaRPr lang="it-IT"/>
          </a:p>
        </p:txBody>
      </p:sp>
    </p:spTree>
    <p:extLst>
      <p:ext uri="{BB962C8B-B14F-4D97-AF65-F5344CB8AC3E}">
        <p14:creationId xmlns:p14="http://schemas.microsoft.com/office/powerpoint/2010/main" val="3559490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689555" y="1129003"/>
            <a:ext cx="10337180" cy="4040155"/>
          </a:xfrm>
        </p:spPr>
        <p:txBody>
          <a:bodyPr>
            <a:normAutofit/>
          </a:bodyPr>
          <a:lstStyle/>
          <a:p>
            <a:r>
              <a:rPr lang="it-IT" sz="4400" b="1" dirty="0">
                <a:latin typeface="Arial" panose="020B0604020202020204" pitchFamily="34" charset="0"/>
                <a:cs typeface="Arial" panose="020B0604020202020204" pitchFamily="34" charset="0"/>
              </a:rPr>
              <a:t>DECRETO SALVA CASA</a:t>
            </a:r>
            <a:br>
              <a:rPr lang="it-IT" sz="4400" b="1" dirty="0">
                <a:latin typeface="Arial" panose="020B0604020202020204" pitchFamily="34" charset="0"/>
                <a:cs typeface="Arial" panose="020B0604020202020204" pitchFamily="34" charset="0"/>
              </a:rPr>
            </a:br>
            <a:r>
              <a:rPr lang="it-IT" sz="4400" b="1" dirty="0">
                <a:latin typeface="Arial" panose="020B0604020202020204" pitchFamily="34" charset="0"/>
                <a:cs typeface="Arial" panose="020B0604020202020204" pitchFamily="34" charset="0"/>
              </a:rPr>
              <a:t/>
            </a:r>
            <a:br>
              <a:rPr lang="it-IT" sz="4400" b="1" dirty="0">
                <a:latin typeface="Arial" panose="020B0604020202020204" pitchFamily="34" charset="0"/>
                <a:cs typeface="Arial" panose="020B0604020202020204" pitchFamily="34" charset="0"/>
              </a:rPr>
            </a:br>
            <a:r>
              <a:rPr lang="it-IT" sz="4400" b="1" dirty="0">
                <a:latin typeface="Arial" panose="020B0604020202020204" pitchFamily="34" charset="0"/>
                <a:cs typeface="Arial" panose="020B0604020202020204" pitchFamily="34" charset="0"/>
              </a:rPr>
              <a:t>COSA CAMBIA PER I NOTAI?</a:t>
            </a:r>
            <a:br>
              <a:rPr lang="it-IT" sz="4400" b="1" dirty="0">
                <a:latin typeface="Arial" panose="020B0604020202020204" pitchFamily="34" charset="0"/>
                <a:cs typeface="Arial" panose="020B0604020202020204" pitchFamily="34" charset="0"/>
              </a:rPr>
            </a:br>
            <a:r>
              <a:rPr lang="it-IT" sz="4400" b="1" dirty="0">
                <a:latin typeface="Arial" panose="020B0604020202020204" pitchFamily="34" charset="0"/>
                <a:cs typeface="Arial" panose="020B0604020202020204" pitchFamily="34" charset="0"/>
              </a:rPr>
              <a:t/>
            </a:r>
            <a:br>
              <a:rPr lang="it-IT" sz="4400" b="1" dirty="0">
                <a:latin typeface="Arial" panose="020B0604020202020204" pitchFamily="34" charset="0"/>
                <a:cs typeface="Arial" panose="020B0604020202020204" pitchFamily="34" charset="0"/>
              </a:rPr>
            </a:br>
            <a:endParaRPr lang="it-IT" sz="5400" b="1" dirty="0">
              <a:latin typeface="Arial" panose="020B0604020202020204" pitchFamily="34" charset="0"/>
              <a:cs typeface="Arial" panose="020B0604020202020204" pitchFamily="34" charset="0"/>
            </a:endParaRPr>
          </a:p>
        </p:txBody>
      </p:sp>
      <p:sp>
        <p:nvSpPr>
          <p:cNvPr id="3" name="Sottotitolo 2"/>
          <p:cNvSpPr>
            <a:spLocks noGrp="1"/>
          </p:cNvSpPr>
          <p:nvPr>
            <p:ph type="subTitle" idx="1"/>
          </p:nvPr>
        </p:nvSpPr>
        <p:spPr>
          <a:xfrm>
            <a:off x="1635968" y="4861249"/>
            <a:ext cx="9144000" cy="1315616"/>
          </a:xfrm>
        </p:spPr>
        <p:txBody>
          <a:bodyPr>
            <a:normAutofit/>
          </a:bodyPr>
          <a:lstStyle/>
          <a:p>
            <a:endParaRPr lang="it-IT" dirty="0"/>
          </a:p>
          <a:p>
            <a:r>
              <a:rPr lang="it-IT" sz="4000" b="1" dirty="0">
                <a:latin typeface="Arial" panose="020B0604020202020204" pitchFamily="34" charset="0"/>
                <a:cs typeface="Arial" panose="020B0604020202020204" pitchFamily="34" charset="0"/>
              </a:rPr>
              <a:t>Alberto Vesce</a:t>
            </a:r>
          </a:p>
        </p:txBody>
      </p:sp>
    </p:spTree>
    <p:extLst>
      <p:ext uri="{BB962C8B-B14F-4D97-AF65-F5344CB8AC3E}">
        <p14:creationId xmlns:p14="http://schemas.microsoft.com/office/powerpoint/2010/main" val="135178372"/>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401216" y="149290"/>
            <a:ext cx="11299372" cy="6559420"/>
          </a:xfrm>
        </p:spPr>
        <p:txBody>
          <a:bodyPr>
            <a:normAutofit fontScale="77500" lnSpcReduction="20000"/>
          </a:bodyPr>
          <a:lstStyle/>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1-quater. Per le singole unità immobiliari, il mutamento di destinazione d'uso di cui al comma 1-ter è sempre consentito, ferma restando la possibilità per gli strumenti urbanistici comunali di fissare specifiche condizioni, qualora il mutamento sia finalizzato alla forma di utilizzo dell'unità immobiliare conforme a quella prevalente nelle altre unità immobiliari presenti nell'immobile. Il mutamento non è assoggettato all'obbligo di reperimento di ulteriori aree per servizi di interesse generale previsto dal decreto del Ministro dei lavori pubblici 2 aprile 1968, n. 1444 e dalle disposizioni di legge regionale, né al vincolo della dotazione minima obbligatoria dei parcheggi previsto dalla legge 17 agosto 1942, n. 1150. Per le unità immobiliari poste al primo piano fuori terra il passaggio alla destinazione residenziale è ammesso nei soli casi espressamente previsti dal piano urbanistico e dal regolamento edilizio.</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1-quinquies. Ai fini di cui ai commi 1-bis e 1-ter, il mutamento di destinazione d'uso è soggetto alla segnalazione certificata di inizio attività di cui all'articolo 19 della legge 7 agosto 1990, n. 241, ferme restando le leggi regionali più favorevoli. Restano ferme le disposizioni del presente testo unico nel caso in cui siano previste opere edilizie.</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2. La destinazione d'uso dell'immobile o dell'unità immobiliare è quella stabilita dalla documentazione di cui all'articolo 9-bis, comma 1-bis.</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3. Le regioni adeguano la propria legislazione ai principi di cui al presente articolo entro novanta giorni dalla data della sua entrata in vigore. Decorso tale termine, trovano applicazione diretta le disposizioni del presente articolo. Salva diversa previsione da parte delle leggi regionali e degli strumenti urbanistici comunali, il mutamento della destinazione d’uso di un intero immobile all'interno della stessa categoria funzionale è sempre consentito.</a:t>
            </a: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88849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838200" y="475861"/>
            <a:ext cx="10515600" cy="5701102"/>
          </a:xfrm>
        </p:spPr>
        <p:txBody>
          <a:bodyPr>
            <a:normAutofit lnSpcReduction="10000"/>
          </a:bodyPr>
          <a:lstStyle/>
          <a:p>
            <a:pPr marL="0" indent="0" algn="just">
              <a:buNone/>
            </a:pPr>
            <a:r>
              <a:rPr lang="it-IT" b="1" dirty="0">
                <a:latin typeface="Arial" panose="020B0604020202020204" pitchFamily="34" charset="0"/>
                <a:ea typeface="Calibri" panose="020F0502020204030204" pitchFamily="34" charset="0"/>
                <a:cs typeface="Arial" panose="020B0604020202020204" pitchFamily="34" charset="0"/>
              </a:rPr>
              <a:t>Art. 31 (Interventi eseguiti in assenza di permesso di costruire, in totale difformità o con variazioni essenziali)</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Nei casi in cui l'opera non contrasti con rilevanti interessi urbanistici, culturali, paesaggistici, ambientali o di rispetto dell'assetto idrogeologico, il comune, previo parere delle amministrazioni competenti ai sensi dell'articolo 17-bis della legge n. 241 del 1990, può, altresì, provvedere all'alienazione del bene e dell'area di sedime determinata ai sensi del comma 3, nel rispetto delle disposizioni di cui all'articolo 12, comma 2, della legge 15 maggio 1997, n. 127, condizionando sospensivamente il contratto alla effettiva rimozione da parte dell'acquirente delle opere abusive. È preclusa la partecipazione del responsabile dell'abuso alla procedura di alienazione. Il valore venale dell'immobile è determinato dall'agenzia del territorio tenendo conto dei costi per la rimozione delle opere abusive.</a:t>
            </a: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27479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838200" y="475861"/>
            <a:ext cx="10515600" cy="5701102"/>
          </a:xfrm>
        </p:spPr>
        <p:txBody>
          <a:bodyPr>
            <a:normAutofit fontScale="70000" lnSpcReduction="20000"/>
          </a:bodyPr>
          <a:lstStyle/>
          <a:p>
            <a:pPr marL="0" indent="0" algn="just">
              <a:buNone/>
            </a:pPr>
            <a:r>
              <a:rPr lang="it-IT" b="1" dirty="0">
                <a:latin typeface="Arial" panose="020B0604020202020204" pitchFamily="34" charset="0"/>
                <a:ea typeface="Calibri" panose="020F0502020204030204" pitchFamily="34" charset="0"/>
                <a:cs typeface="Arial" panose="020B0604020202020204" pitchFamily="34" charset="0"/>
              </a:rPr>
              <a:t>Art. 34-bis (Tolleranze costruttive).</a:t>
            </a:r>
          </a:p>
          <a:p>
            <a:pPr marL="0" indent="0" algn="just">
              <a:buNone/>
            </a:pPr>
            <a:r>
              <a:rPr lang="it-IT" b="1" dirty="0">
                <a:latin typeface="Arial" panose="020B0604020202020204" pitchFamily="34" charset="0"/>
                <a:ea typeface="Calibri" panose="020F0502020204030204" pitchFamily="34" charset="0"/>
                <a:cs typeface="Arial" panose="020B0604020202020204" pitchFamily="34" charset="0"/>
              </a:rPr>
              <a:t>Tolleranze costruttive:</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Il mancato rispetto dell'altezza, dei distacchi, della cubatura, della superficie coperta e di ogni altro parametro delle singole unità immobiliari non costituisce violazione edilizia se contenuto entro il limite del 2 per cento delle misure previste nel titolo abilitativo.</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Il comma 1-bis prevede ora che per gli interventi realizzati </a:t>
            </a:r>
            <a:r>
              <a:rPr lang="it-IT" u="sng" dirty="0">
                <a:latin typeface="Arial" panose="020B0604020202020204" pitchFamily="34" charset="0"/>
                <a:ea typeface="Calibri" panose="020F0502020204030204" pitchFamily="34" charset="0"/>
                <a:cs typeface="Arial" panose="020B0604020202020204" pitchFamily="34" charset="0"/>
              </a:rPr>
              <a:t>entro il 24 maggio 2024</a:t>
            </a:r>
            <a:r>
              <a:rPr lang="it-IT" dirty="0">
                <a:latin typeface="Arial" panose="020B0604020202020204" pitchFamily="34" charset="0"/>
                <a:ea typeface="Calibri" panose="020F0502020204030204" pitchFamily="34" charset="0"/>
                <a:cs typeface="Arial" panose="020B0604020202020204" pitchFamily="34" charset="0"/>
              </a:rPr>
              <a:t>, il mancato rispetto dell'altezza, dei distacchi, della cubatura, della superficie coperta e di ogni altro parametro delle singole unità immobiliari non costituisce violazione edilizia se contenuto entro i limiti:</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a) del </a:t>
            </a:r>
            <a:r>
              <a:rPr lang="it-IT" b="1" dirty="0">
                <a:latin typeface="Arial" panose="020B0604020202020204" pitchFamily="34" charset="0"/>
                <a:ea typeface="Calibri" panose="020F0502020204030204" pitchFamily="34" charset="0"/>
                <a:cs typeface="Arial" panose="020B0604020202020204" pitchFamily="34" charset="0"/>
              </a:rPr>
              <a:t>2 per cento </a:t>
            </a:r>
            <a:r>
              <a:rPr lang="it-IT" dirty="0">
                <a:latin typeface="Arial" panose="020B0604020202020204" pitchFamily="34" charset="0"/>
                <a:ea typeface="Calibri" panose="020F0502020204030204" pitchFamily="34" charset="0"/>
                <a:cs typeface="Arial" panose="020B0604020202020204" pitchFamily="34" charset="0"/>
              </a:rPr>
              <a:t>delle misure previste dal titolo abilitativo per le unità immobiliari con superficie utile </a:t>
            </a:r>
            <a:r>
              <a:rPr lang="it-IT" b="1" dirty="0">
                <a:latin typeface="Arial" panose="020B0604020202020204" pitchFamily="34" charset="0"/>
                <a:ea typeface="Calibri" panose="020F0502020204030204" pitchFamily="34" charset="0"/>
                <a:cs typeface="Arial" panose="020B0604020202020204" pitchFamily="34" charset="0"/>
              </a:rPr>
              <a:t>superiore ai 500 metri quadrati</a:t>
            </a:r>
            <a:r>
              <a:rPr lang="it-IT" dirty="0">
                <a:latin typeface="Arial" panose="020B0604020202020204" pitchFamily="34" charset="0"/>
                <a:ea typeface="Calibri" panose="020F0502020204030204" pitchFamily="34" charset="0"/>
                <a:cs typeface="Arial" panose="020B0604020202020204" pitchFamily="34" charset="0"/>
              </a:rPr>
              <a:t>;</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b) del </a:t>
            </a:r>
            <a:r>
              <a:rPr lang="it-IT" b="1" dirty="0">
                <a:latin typeface="Arial" panose="020B0604020202020204" pitchFamily="34" charset="0"/>
                <a:ea typeface="Calibri" panose="020F0502020204030204" pitchFamily="34" charset="0"/>
                <a:cs typeface="Arial" panose="020B0604020202020204" pitchFamily="34" charset="0"/>
              </a:rPr>
              <a:t>3 per cento </a:t>
            </a:r>
            <a:r>
              <a:rPr lang="it-IT" dirty="0">
                <a:latin typeface="Arial" panose="020B0604020202020204" pitchFamily="34" charset="0"/>
                <a:ea typeface="Calibri" panose="020F0502020204030204" pitchFamily="34" charset="0"/>
                <a:cs typeface="Arial" panose="020B0604020202020204" pitchFamily="34" charset="0"/>
              </a:rPr>
              <a:t>delle misure previste nel titolo abilitativo per le unità immobiliari con superficie utile compresa </a:t>
            </a:r>
            <a:r>
              <a:rPr lang="it-IT" b="1" dirty="0">
                <a:latin typeface="Arial" panose="020B0604020202020204" pitchFamily="34" charset="0"/>
                <a:ea typeface="Calibri" panose="020F0502020204030204" pitchFamily="34" charset="0"/>
                <a:cs typeface="Arial" panose="020B0604020202020204" pitchFamily="34" charset="0"/>
              </a:rPr>
              <a:t>tra i 300 e i 500 metri quadrati;</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c) del </a:t>
            </a:r>
            <a:r>
              <a:rPr lang="it-IT" b="1" dirty="0">
                <a:latin typeface="Arial" panose="020B0604020202020204" pitchFamily="34" charset="0"/>
                <a:ea typeface="Calibri" panose="020F0502020204030204" pitchFamily="34" charset="0"/>
                <a:cs typeface="Arial" panose="020B0604020202020204" pitchFamily="34" charset="0"/>
              </a:rPr>
              <a:t>4 per cento </a:t>
            </a:r>
            <a:r>
              <a:rPr lang="it-IT" dirty="0">
                <a:latin typeface="Arial" panose="020B0604020202020204" pitchFamily="34" charset="0"/>
                <a:ea typeface="Calibri" panose="020F0502020204030204" pitchFamily="34" charset="0"/>
                <a:cs typeface="Arial" panose="020B0604020202020204" pitchFamily="34" charset="0"/>
              </a:rPr>
              <a:t>delle misure previste nel titolo abilitativo per le unità immobiliari con superficie utile compresa </a:t>
            </a:r>
            <a:r>
              <a:rPr lang="it-IT" b="1" dirty="0">
                <a:latin typeface="Arial" panose="020B0604020202020204" pitchFamily="34" charset="0"/>
                <a:ea typeface="Calibri" panose="020F0502020204030204" pitchFamily="34" charset="0"/>
                <a:cs typeface="Arial" panose="020B0604020202020204" pitchFamily="34" charset="0"/>
              </a:rPr>
              <a:t>tra i 100 e i 300 metri quadrati</a:t>
            </a:r>
            <a:r>
              <a:rPr lang="it-IT" dirty="0">
                <a:latin typeface="Arial" panose="020B0604020202020204" pitchFamily="34" charset="0"/>
                <a:ea typeface="Calibri" panose="020F0502020204030204" pitchFamily="34" charset="0"/>
                <a:cs typeface="Arial" panose="020B0604020202020204" pitchFamily="34" charset="0"/>
              </a:rPr>
              <a:t>;</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d) del </a:t>
            </a:r>
            <a:r>
              <a:rPr lang="it-IT" b="1" dirty="0">
                <a:latin typeface="Arial" panose="020B0604020202020204" pitchFamily="34" charset="0"/>
                <a:ea typeface="Calibri" panose="020F0502020204030204" pitchFamily="34" charset="0"/>
                <a:cs typeface="Arial" panose="020B0604020202020204" pitchFamily="34" charset="0"/>
              </a:rPr>
              <a:t>5 per cento </a:t>
            </a:r>
            <a:r>
              <a:rPr lang="it-IT" dirty="0">
                <a:latin typeface="Arial" panose="020B0604020202020204" pitchFamily="34" charset="0"/>
                <a:ea typeface="Calibri" panose="020F0502020204030204" pitchFamily="34" charset="0"/>
                <a:cs typeface="Arial" panose="020B0604020202020204" pitchFamily="34" charset="0"/>
              </a:rPr>
              <a:t>delle misure previste nel titolo abilitativo per le unità immobiliari con superficie utile </a:t>
            </a:r>
            <a:r>
              <a:rPr lang="it-IT" b="1" dirty="0">
                <a:latin typeface="Arial" panose="020B0604020202020204" pitchFamily="34" charset="0"/>
                <a:ea typeface="Calibri" panose="020F0502020204030204" pitchFamily="34" charset="0"/>
                <a:cs typeface="Arial" panose="020B0604020202020204" pitchFamily="34" charset="0"/>
              </a:rPr>
              <a:t>inferiore ai 100 metri quadrati</a:t>
            </a:r>
            <a:r>
              <a:rPr lang="it-IT" dirty="0">
                <a:latin typeface="Arial" panose="020B0604020202020204" pitchFamily="34" charset="0"/>
                <a:ea typeface="Calibri" panose="020F0502020204030204" pitchFamily="34" charset="0"/>
                <a:cs typeface="Arial" panose="020B0604020202020204" pitchFamily="34" charset="0"/>
              </a:rPr>
              <a:t>.</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Comma 1-ter.: Ai fini del computo della superficie utile di cui al comma 1-bis, si tiene conto della sola superficie assentita con il titolo edilizio che ha abilitato la realizzazione dell'intervento, al netto di eventuali frazionamenti dell'immobile o dell'unità immobiliare eseguiti nel corso del tempo.</a:t>
            </a:r>
          </a:p>
        </p:txBody>
      </p:sp>
    </p:spTree>
    <p:extLst>
      <p:ext uri="{BB962C8B-B14F-4D97-AF65-F5344CB8AC3E}">
        <p14:creationId xmlns:p14="http://schemas.microsoft.com/office/powerpoint/2010/main" val="2923510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838200" y="475861"/>
            <a:ext cx="10515600" cy="5701102"/>
          </a:xfrm>
        </p:spPr>
        <p:txBody>
          <a:bodyPr>
            <a:normAutofit/>
          </a:bodyPr>
          <a:lstStyle/>
          <a:p>
            <a:pPr marL="0" indent="0" algn="just">
              <a:buNone/>
            </a:pPr>
            <a:r>
              <a:rPr lang="it-IT" sz="2200" b="1" dirty="0">
                <a:latin typeface="Arial" panose="020B0604020202020204" pitchFamily="34" charset="0"/>
                <a:ea typeface="Calibri" panose="020F0502020204030204" pitchFamily="34" charset="0"/>
                <a:cs typeface="Arial" panose="020B0604020202020204" pitchFamily="34" charset="0"/>
              </a:rPr>
              <a:t>Tolleranze esecutive:</a:t>
            </a:r>
          </a:p>
          <a:p>
            <a:pPr marL="0" indent="0" algn="just">
              <a:buNone/>
            </a:pPr>
            <a:r>
              <a:rPr lang="it-IT" sz="2000" dirty="0">
                <a:latin typeface="Arial" panose="020B0604020202020204" pitchFamily="34" charset="0"/>
                <a:ea typeface="Calibri" panose="020F0502020204030204" pitchFamily="34" charset="0"/>
                <a:cs typeface="Arial" panose="020B0604020202020204" pitchFamily="34" charset="0"/>
              </a:rPr>
              <a:t>L’art. 34-bis, comma 2 prevede che fuori dai casi di cui al comma 1, limitatamente agli immobili non sottoposti a tutela ai sensi </a:t>
            </a:r>
            <a:r>
              <a:rPr lang="it-IT" sz="2000" dirty="0" err="1">
                <a:latin typeface="Arial" panose="020B0604020202020204" pitchFamily="34" charset="0"/>
                <a:ea typeface="Calibri" panose="020F0502020204030204" pitchFamily="34" charset="0"/>
                <a:cs typeface="Arial" panose="020B0604020202020204" pitchFamily="34" charset="0"/>
              </a:rPr>
              <a:t>D.Lgs.</a:t>
            </a:r>
            <a:r>
              <a:rPr lang="it-IT" sz="2000" dirty="0">
                <a:latin typeface="Arial" panose="020B0604020202020204" pitchFamily="34" charset="0"/>
                <a:ea typeface="Calibri" panose="020F0502020204030204" pitchFamily="34" charset="0"/>
                <a:cs typeface="Arial" panose="020B0604020202020204" pitchFamily="34" charset="0"/>
              </a:rPr>
              <a:t> 42/2004, costituiscono tolleranze esecutive le irregolarità geometriche e le modifiche alle finiture degli edifici di minima entità, nonché la diversa collocazione di impianti e opere interne, eseguite durante i lavori per l'attuazione di titoli abilitativi edilizi, a condizione che non comportino violazione della disciplina urbanistica ed edilizia e non pregiudichino l'agibilità dell'immobile.</a:t>
            </a:r>
          </a:p>
          <a:p>
            <a:pPr marL="0" indent="0" algn="just">
              <a:buNone/>
            </a:pPr>
            <a:r>
              <a:rPr lang="it-IT" sz="2000" dirty="0">
                <a:latin typeface="Arial" panose="020B0604020202020204" pitchFamily="34" charset="0"/>
                <a:ea typeface="Calibri" panose="020F0502020204030204" pitchFamily="34" charset="0"/>
                <a:cs typeface="Arial" panose="020B0604020202020204" pitchFamily="34" charset="0"/>
              </a:rPr>
              <a:t>Il comma 2-bis inserisce tra le tolleranze esecutive, per gli interventi realizzati entro il 24 maggio 2024:</a:t>
            </a:r>
          </a:p>
          <a:p>
            <a:pPr marL="0" indent="0" algn="just">
              <a:buNone/>
            </a:pPr>
            <a:r>
              <a:rPr lang="it-IT" sz="2000" dirty="0">
                <a:latin typeface="Arial" panose="020B0604020202020204" pitchFamily="34" charset="0"/>
                <a:ea typeface="Calibri" panose="020F0502020204030204" pitchFamily="34" charset="0"/>
                <a:cs typeface="Arial" panose="020B0604020202020204" pitchFamily="34" charset="0"/>
              </a:rPr>
              <a:t>- il minore dimensionamento dell’edificio;</a:t>
            </a:r>
          </a:p>
          <a:p>
            <a:pPr marL="0" indent="0" algn="just">
              <a:buNone/>
            </a:pPr>
            <a:r>
              <a:rPr lang="it-IT" sz="2000" dirty="0">
                <a:latin typeface="Arial" panose="020B0604020202020204" pitchFamily="34" charset="0"/>
                <a:ea typeface="Calibri" panose="020F0502020204030204" pitchFamily="34" charset="0"/>
                <a:cs typeface="Arial" panose="020B0604020202020204" pitchFamily="34" charset="0"/>
              </a:rPr>
              <a:t>- la mancata realizzazione di elementi architettonici non strutturali;</a:t>
            </a:r>
          </a:p>
          <a:p>
            <a:pPr marL="0" indent="0" algn="just">
              <a:buNone/>
            </a:pPr>
            <a:r>
              <a:rPr lang="it-IT" sz="2000" dirty="0">
                <a:latin typeface="Arial" panose="020B0604020202020204" pitchFamily="34" charset="0"/>
                <a:ea typeface="Calibri" panose="020F0502020204030204" pitchFamily="34" charset="0"/>
                <a:cs typeface="Arial" panose="020B0604020202020204" pitchFamily="34" charset="0"/>
              </a:rPr>
              <a:t>- le irregolarità esecutive di muri esterni e interni;</a:t>
            </a:r>
          </a:p>
          <a:p>
            <a:pPr marL="0" indent="0" algn="just">
              <a:buNone/>
            </a:pPr>
            <a:r>
              <a:rPr lang="it-IT" sz="2000" dirty="0">
                <a:latin typeface="Arial" panose="020B0604020202020204" pitchFamily="34" charset="0"/>
                <a:ea typeface="Calibri" panose="020F0502020204030204" pitchFamily="34" charset="0"/>
                <a:cs typeface="Arial" panose="020B0604020202020204" pitchFamily="34" charset="0"/>
              </a:rPr>
              <a:t>- la difforme ubicazione delle aperture interne;</a:t>
            </a:r>
          </a:p>
          <a:p>
            <a:pPr marL="0" indent="0" algn="just">
              <a:buNone/>
            </a:pPr>
            <a:r>
              <a:rPr lang="it-IT" sz="2000" dirty="0">
                <a:latin typeface="Arial" panose="020B0604020202020204" pitchFamily="34" charset="0"/>
                <a:ea typeface="Calibri" panose="020F0502020204030204" pitchFamily="34" charset="0"/>
                <a:cs typeface="Arial" panose="020B0604020202020204" pitchFamily="34" charset="0"/>
              </a:rPr>
              <a:t>- la difforme esecuzione di opere rientranti nella nozione di manutenzione ordinaria;</a:t>
            </a:r>
          </a:p>
          <a:p>
            <a:pPr marL="0" indent="0" algn="just">
              <a:buNone/>
            </a:pPr>
            <a:r>
              <a:rPr lang="it-IT" sz="2000" dirty="0">
                <a:latin typeface="Arial" panose="020B0604020202020204" pitchFamily="34" charset="0"/>
                <a:ea typeface="Calibri" panose="020F0502020204030204" pitchFamily="34" charset="0"/>
                <a:cs typeface="Arial" panose="020B0604020202020204" pitchFamily="34" charset="0"/>
              </a:rPr>
              <a:t>- gli errori progettuali corretti in cantiere e errori materiali di rappresentazione progettuale delle opere.</a:t>
            </a:r>
          </a:p>
        </p:txBody>
      </p:sp>
    </p:spTree>
    <p:extLst>
      <p:ext uri="{BB962C8B-B14F-4D97-AF65-F5344CB8AC3E}">
        <p14:creationId xmlns:p14="http://schemas.microsoft.com/office/powerpoint/2010/main" val="1762119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838200" y="475861"/>
            <a:ext cx="10515600" cy="5701102"/>
          </a:xfrm>
        </p:spPr>
        <p:txBody>
          <a:bodyPr>
            <a:normAutofit lnSpcReduction="10000"/>
          </a:bodyPr>
          <a:lstStyle/>
          <a:p>
            <a:pPr marL="0" indent="0" algn="just">
              <a:buNone/>
            </a:pPr>
            <a:r>
              <a:rPr kumimoji="0" lang="it-IT" sz="2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Art. 36 - </a:t>
            </a:r>
            <a:r>
              <a:rPr lang="it-IT" sz="2800" b="1" kern="100" dirty="0">
                <a:effectLst/>
                <a:latin typeface="Arial" panose="020B0604020202020204" pitchFamily="34" charset="0"/>
                <a:ea typeface="Aptos" panose="020B0004020202020204" pitchFamily="34" charset="0"/>
                <a:cs typeface="Arial" panose="020B0604020202020204" pitchFamily="34" charset="0"/>
              </a:rPr>
              <a:t>Accertamento di conformità nelle ipotesi di assenza di titolo, totale difformità o variazioni essenziali.</a:t>
            </a:r>
          </a:p>
          <a:p>
            <a:pPr marL="0" indent="0" algn="just">
              <a:buNone/>
            </a:pPr>
            <a:r>
              <a:rPr lang="it-IT" kern="100" dirty="0">
                <a:latin typeface="Arial" panose="020B0604020202020204" pitchFamily="34" charset="0"/>
                <a:ea typeface="Aptos" panose="020B0004020202020204" pitchFamily="34" charset="0"/>
                <a:cs typeface="Arial" panose="020B0604020202020204" pitchFamily="34" charset="0"/>
              </a:rPr>
              <a:t>Nella sua nuova formulazione disciplina gli interventi realizzati:</a:t>
            </a:r>
            <a:endParaRPr lang="it-IT" dirty="0">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 in assenza, totale difformità o variazioni essenziali rispetto al permesso di costruire di cui all’articolo 31 T.U.;</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 in assenza, totale difformità o variazioni essenziali rispetto alla segnalazione certificata inizio attività prevista dall’articolo 23, comma 1, del T.U. (c.d. Super-SCIA).</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E’ richiesta la «doppia conformità»: conformità alla normativa urbanistico-edilizia vigente sia al momento della realizzazione che al momento della presentazione dell’istanza.</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Silenzio rifiuto: se entro 60 giorni la richiesta non viene accolta si intende rifiutata.</a:t>
            </a: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55413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149291" y="121298"/>
            <a:ext cx="11915192" cy="6596743"/>
          </a:xfrm>
        </p:spPr>
        <p:txBody>
          <a:bodyPr>
            <a:noAutofit/>
          </a:bodyPr>
          <a:lstStyle/>
          <a:p>
            <a:pPr marL="0" indent="0" algn="just">
              <a:buNone/>
            </a:pPr>
            <a:r>
              <a:rPr lang="it-IT" sz="2300" b="1" kern="100" dirty="0">
                <a:effectLst/>
                <a:latin typeface="Arial" panose="020B0604020202020204" pitchFamily="34" charset="0"/>
                <a:ea typeface="Aptos" panose="020B0004020202020204" pitchFamily="34" charset="0"/>
                <a:cs typeface="Arial" panose="020B0604020202020204" pitchFamily="34" charset="0"/>
              </a:rPr>
              <a:t>Art. 36-bis - Accertamento di conformità nelle ipotesi di parziali difformità.</a:t>
            </a:r>
            <a:endParaRPr kumimoji="0" lang="it-IT" sz="2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algn="just">
              <a:buNone/>
            </a:pPr>
            <a:r>
              <a:rPr lang="it-IT" sz="2300" kern="100" dirty="0">
                <a:latin typeface="Arial" panose="020B0604020202020204" pitchFamily="34" charset="0"/>
                <a:ea typeface="Aptos" panose="020B0004020202020204" pitchFamily="34" charset="0"/>
                <a:cs typeface="Arial" panose="020B0604020202020204" pitchFamily="34" charset="0"/>
              </a:rPr>
              <a:t>Disciplina gli interventi realizzati:</a:t>
            </a:r>
            <a:endParaRPr lang="it-IT" sz="2300" dirty="0">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 in parziale difformità dal permesso di costruire;</a:t>
            </a: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 in parziale difformità dalla cd. “Super-SCIA” (art. 34 del T.U.);</a:t>
            </a:r>
          </a:p>
          <a:p>
            <a:pPr algn="just">
              <a:buFontTx/>
              <a:buChar char="-"/>
            </a:pPr>
            <a:r>
              <a:rPr lang="it-IT" sz="2300" dirty="0">
                <a:latin typeface="Arial" panose="020B0604020202020204" pitchFamily="34" charset="0"/>
                <a:ea typeface="Calibri" panose="020F0502020204030204" pitchFamily="34" charset="0"/>
                <a:cs typeface="Arial" panose="020B0604020202020204" pitchFamily="34" charset="0"/>
              </a:rPr>
              <a:t>in assenza o difformità dalla SCIA “ordinaria” (art. 37 del T.U.) e quindi per interventi di cui all’</a:t>
            </a:r>
            <a:r>
              <a:rPr kumimoji="0" lang="it-IT" sz="23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art. 22 T.U.</a:t>
            </a:r>
          </a:p>
          <a:p>
            <a:pPr marL="0" indent="0" algn="just">
              <a:buNone/>
            </a:pPr>
            <a:r>
              <a:rPr lang="it-IT" sz="2300" dirty="0">
                <a:solidFill>
                  <a:prstClr val="black"/>
                </a:solidFill>
                <a:latin typeface="Arial" panose="020B0604020202020204" pitchFamily="34" charset="0"/>
                <a:ea typeface="Calibri" panose="020F0502020204030204" pitchFamily="34" charset="0"/>
                <a:cs typeface="Arial" panose="020B0604020202020204" pitchFamily="34" charset="0"/>
              </a:rPr>
              <a:t>Quindi la SCIA in sanatoria che era disciplinata dall’art. 37, comma 4, D.P.R. 380/2001 (comma che è stato abrogato) è ora disciplinata dall’art. 36-bis.</a:t>
            </a:r>
            <a:endParaRPr lang="it-IT" sz="2300" dirty="0">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Non è più richiesta la «doppia conformità»: l’intervento deve essere conforme:</a:t>
            </a: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alla disciplina urbanistica vigente al momento della presentazione della domanda;</a:t>
            </a: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ai requisiti prescritti dalla disciplina edilizia vigente al momento della realizzazione dell’intervento.</a:t>
            </a: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Silenzio assenso: sulla richiesta di permesso in sanatoria, il dirigente o il responsabile del competente ufficio comunale deve pronunciarsi con provvedimento motivato entro 45 giorni, decorsi i quali la richiesta si intende accolta. Per le SCIA, si applica, invece, il termine di 30 giorni di cui all’articolo 19, comma 6-bis, della legge 7 agosto 1990, n. 241.</a:t>
            </a:r>
          </a:p>
        </p:txBody>
      </p:sp>
    </p:spTree>
    <p:extLst>
      <p:ext uri="{BB962C8B-B14F-4D97-AF65-F5344CB8AC3E}">
        <p14:creationId xmlns:p14="http://schemas.microsoft.com/office/powerpoint/2010/main" val="1831889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541176"/>
            <a:ext cx="10515600" cy="5635787"/>
          </a:xfrm>
        </p:spPr>
        <p:txBody>
          <a:bodyPr>
            <a:normAutofit/>
          </a:bodyPr>
          <a:lstStyle/>
          <a:p>
            <a:pPr marL="0" indent="0">
              <a:buNone/>
            </a:pPr>
            <a:endParaRPr lang="it-IT" dirty="0"/>
          </a:p>
          <a:p>
            <a:endParaRPr lang="it-IT" dirty="0"/>
          </a:p>
        </p:txBody>
      </p:sp>
      <p:sp>
        <p:nvSpPr>
          <p:cNvPr id="8" name="CasellaDiTesto 7">
            <a:extLst>
              <a:ext uri="{FF2B5EF4-FFF2-40B4-BE49-F238E27FC236}">
                <a16:creationId xmlns:a16="http://schemas.microsoft.com/office/drawing/2014/main" xmlns="" id="{F2472031-B61F-9D5A-201E-CB679A2CC412}"/>
              </a:ext>
            </a:extLst>
          </p:cNvPr>
          <p:cNvSpPr txBox="1"/>
          <p:nvPr/>
        </p:nvSpPr>
        <p:spPr>
          <a:xfrm>
            <a:off x="186613" y="167952"/>
            <a:ext cx="11541967" cy="6463308"/>
          </a:xfrm>
          <a:prstGeom prst="rect">
            <a:avLst/>
          </a:prstGeom>
          <a:noFill/>
        </p:spPr>
        <p:txBody>
          <a:bodyPr wrap="square">
            <a:spAutoFit/>
          </a:bodyPr>
          <a:lstStyle/>
          <a:p>
            <a:pPr algn="just"/>
            <a:r>
              <a:rPr lang="it-IT" b="1" kern="100" dirty="0">
                <a:effectLst/>
                <a:latin typeface="Arial" panose="020B0604020202020204" pitchFamily="34" charset="0"/>
                <a:ea typeface="Aptos" panose="020B0004020202020204" pitchFamily="34" charset="0"/>
                <a:cs typeface="Arial" panose="020B0604020202020204" pitchFamily="34" charset="0"/>
              </a:rPr>
              <a:t>Art. 22 (Interventi subordinati a segnalazione certificata di inizio di attività). </a:t>
            </a:r>
          </a:p>
          <a:p>
            <a:pPr algn="just"/>
            <a:r>
              <a:rPr lang="it-IT" kern="100" dirty="0">
                <a:effectLst/>
                <a:latin typeface="Arial" panose="020B0604020202020204" pitchFamily="34" charset="0"/>
                <a:ea typeface="Aptos" panose="020B0004020202020204" pitchFamily="34" charset="0"/>
                <a:cs typeface="Arial" panose="020B0604020202020204" pitchFamily="34" charset="0"/>
              </a:rPr>
              <a:t>1. Sono realizzabili mediante la segnalazione certificata di inizio di attività di cui all'articolo 19 della legge 7 agosto 1990, n. 241, nonché in conformità alle previsioni degli strumenti urbanistici, dei regolamenti edilizi e della disciplina urbanistico-edilizia vigente:</a:t>
            </a:r>
          </a:p>
          <a:p>
            <a:pPr algn="just"/>
            <a:r>
              <a:rPr lang="it-IT" kern="100" dirty="0">
                <a:effectLst/>
                <a:latin typeface="Arial" panose="020B0604020202020204" pitchFamily="34" charset="0"/>
                <a:ea typeface="Aptos" panose="020B0004020202020204" pitchFamily="34" charset="0"/>
                <a:cs typeface="Arial" panose="020B0604020202020204" pitchFamily="34" charset="0"/>
              </a:rPr>
              <a:t>a) gli interventi di manutenzione straordinaria di cui all'articolo 3, comma 1, lettera b), qualora riguardino le parti strutturali dell'edificio o i prospetti;</a:t>
            </a:r>
          </a:p>
          <a:p>
            <a:pPr algn="just"/>
            <a:r>
              <a:rPr lang="it-IT" kern="100" dirty="0">
                <a:effectLst/>
                <a:latin typeface="Arial" panose="020B0604020202020204" pitchFamily="34" charset="0"/>
                <a:ea typeface="Aptos" panose="020B0004020202020204" pitchFamily="34" charset="0"/>
                <a:cs typeface="Arial" panose="020B0604020202020204" pitchFamily="34" charset="0"/>
              </a:rPr>
              <a:t>b) gli interventi di restauro e di risanamento conservativo di cui all'articolo 3, comma 1, lettera c), qualora riguardino le parti strutturali dell'edificio;</a:t>
            </a:r>
          </a:p>
          <a:p>
            <a:pPr algn="just"/>
            <a:r>
              <a:rPr lang="it-IT" kern="100" dirty="0">
                <a:effectLst/>
                <a:latin typeface="Arial" panose="020B0604020202020204" pitchFamily="34" charset="0"/>
                <a:ea typeface="Aptos" panose="020B0004020202020204" pitchFamily="34" charset="0"/>
                <a:cs typeface="Arial" panose="020B0604020202020204" pitchFamily="34" charset="0"/>
              </a:rPr>
              <a:t>c) gli interventi di ristrutturazione edilizia di cui all'articolo 3, comma 1, lettera d), diversi da quelli indicati nell'articolo 10, comma 1, lettera c.</a:t>
            </a:r>
          </a:p>
          <a:p>
            <a:pPr algn="just"/>
            <a:r>
              <a:rPr lang="it-IT" kern="100" dirty="0">
                <a:latin typeface="Arial" panose="020B0604020202020204" pitchFamily="34" charset="0"/>
                <a:ea typeface="Aptos" panose="020B0004020202020204" pitchFamily="34" charset="0"/>
                <a:cs typeface="Arial" panose="020B0604020202020204" pitchFamily="34" charset="0"/>
              </a:rPr>
              <a:t>2. </a:t>
            </a:r>
            <a:r>
              <a:rPr lang="it-IT" kern="100" dirty="0">
                <a:effectLst/>
                <a:latin typeface="Arial" panose="020B0604020202020204" pitchFamily="34" charset="0"/>
                <a:ea typeface="Aptos" panose="020B0004020202020204" pitchFamily="34" charset="0"/>
                <a:cs typeface="Arial" panose="020B0604020202020204" pitchFamily="34" charset="0"/>
              </a:rPr>
              <a:t>Sono, altresì, realizzabili mediante segnalazione certificata di inizio attività le varianti a permessi di costruire che non incidono sui parametri urbanistici e sulle volumetrie, che non modificano la destinazione d'uso e la categoria edilizia, non alterano la sagoma dell'edificio qualora sottoposto a vincolo ai sensi del decreto legislativo 22 gennaio 2004, n. 42 e successive modificazioni, e non violano le eventuali prescrizioni contenute nel permesso di costruire. Ai fini dell'attività di vigilanza urbanistica ed edilizia, nonché ai fini dell'agibilità, tali segnalazioni certificate di inizio attività costituiscono parte integrante del procedimento relativo al permesso di costruzione dell'intervento principale e possono essere presentate prima della dichiarazione di ultimazione dei lavori.</a:t>
            </a:r>
          </a:p>
          <a:p>
            <a:pPr algn="just"/>
            <a:r>
              <a:rPr lang="it-IT" kern="100" dirty="0">
                <a:effectLst/>
                <a:latin typeface="Arial" panose="020B0604020202020204" pitchFamily="34" charset="0"/>
                <a:ea typeface="Aptos" panose="020B0004020202020204" pitchFamily="34" charset="0"/>
                <a:cs typeface="Arial" panose="020B0604020202020204" pitchFamily="34" charset="0"/>
              </a:rPr>
              <a:t>2-bis. Sono realizzabili mediante segnalazione certificata d'inizio attività e comunicate a fine lavori con attestazione del professionista, le varianti a permessi di costruire che non configurano una variazione essenziale, a condizione che siano conformi alle prescrizioni urbanistico-edilizie e siano attuate dopo l'acquisizione degli eventuali atti di assenso prescritti dalla normativa sui vincoli paesaggistici, idrogeologici, ambientali, di tutela del patrimonio storico, artistico ed archeologico e dalle altre normative di settore.</a:t>
            </a:r>
          </a:p>
        </p:txBody>
      </p:sp>
    </p:spTree>
    <p:extLst>
      <p:ext uri="{BB962C8B-B14F-4D97-AF65-F5344CB8AC3E}">
        <p14:creationId xmlns:p14="http://schemas.microsoft.com/office/powerpoint/2010/main" val="156141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99E66D09-BBE8-FAB3-78E6-11E9D2E59DD7}"/>
              </a:ext>
            </a:extLst>
          </p:cNvPr>
          <p:cNvSpPr>
            <a:spLocks noGrp="1"/>
          </p:cNvSpPr>
          <p:nvPr>
            <p:ph idx="1"/>
          </p:nvPr>
        </p:nvSpPr>
        <p:spPr>
          <a:xfrm>
            <a:off x="838200" y="793102"/>
            <a:ext cx="10515600" cy="5766416"/>
          </a:xfrm>
        </p:spPr>
        <p:txBody>
          <a:bodyPr>
            <a:normAutofit fontScale="70000" lnSpcReduction="20000"/>
          </a:bodyPr>
          <a:lstStyle/>
          <a:p>
            <a:pPr marL="0" indent="0" algn="just">
              <a:buNone/>
            </a:pPr>
            <a:r>
              <a:rPr lang="it-IT" sz="3200" b="1" dirty="0">
                <a:latin typeface="Arial" panose="020B0604020202020204" pitchFamily="34" charset="0"/>
                <a:ea typeface="Calibri" panose="020F0502020204030204" pitchFamily="34" charset="0"/>
                <a:cs typeface="Arial" panose="020B0604020202020204" pitchFamily="34" charset="0"/>
              </a:rPr>
              <a:t>Art. 23 (Interventi subordinati a segnalazione certificata di inizio di attività in alternativa al permesso di costruire).</a:t>
            </a:r>
          </a:p>
          <a:p>
            <a:pPr marL="0" indent="0" algn="just">
              <a:buNone/>
            </a:pPr>
            <a:r>
              <a:rPr lang="it-IT" sz="3200" dirty="0">
                <a:latin typeface="Arial" panose="020B0604020202020204" pitchFamily="34" charset="0"/>
                <a:ea typeface="Calibri" panose="020F0502020204030204" pitchFamily="34" charset="0"/>
                <a:cs typeface="Arial" panose="020B0604020202020204" pitchFamily="34" charset="0"/>
              </a:rPr>
              <a:t>In alternativa al permesso di costruire, possono essere realizzati mediante segnalazione certificata di inizio di attività:</a:t>
            </a:r>
          </a:p>
          <a:p>
            <a:pPr marL="0" indent="0" algn="just">
              <a:buNone/>
            </a:pPr>
            <a:r>
              <a:rPr lang="it-IT" sz="3200" dirty="0">
                <a:latin typeface="Arial" panose="020B0604020202020204" pitchFamily="34" charset="0"/>
                <a:ea typeface="Calibri" panose="020F0502020204030204" pitchFamily="34" charset="0"/>
                <a:cs typeface="Arial" panose="020B0604020202020204" pitchFamily="34" charset="0"/>
              </a:rPr>
              <a:t>a) gli interventi di ristrutturazione di cui all'articolo 10, comma 1, lettera c);</a:t>
            </a:r>
          </a:p>
          <a:p>
            <a:pPr marL="0" indent="0" algn="just">
              <a:buNone/>
            </a:pPr>
            <a:r>
              <a:rPr lang="it-IT" sz="3200" dirty="0">
                <a:latin typeface="Arial" panose="020B0604020202020204" pitchFamily="34" charset="0"/>
                <a:ea typeface="Calibri" panose="020F0502020204030204" pitchFamily="34" charset="0"/>
                <a:cs typeface="Arial" panose="020B0604020202020204" pitchFamily="34" charset="0"/>
              </a:rPr>
              <a:t>b) gli interventi di nuova costruzione o di ristrutturazione urbanistica qualora siano disciplinati da piani attuativi comunque denominati, ivi compresi gli accordi negoziali aventi valore di piano attuativo, che contengano precise disposizioni plano-volumetriche, tipologiche, formali e costruttive, la cui sussistenza sia stata esplicitamente dichiarata dal competente organo comunale in sede di approvazione degli stessi piani o di ricognizione di quelli vigenti; qualora i piani attuativi risultino approvati anteriormente all'entrata in vigore della legge 21 dicembre 2001, n. 443, il relativo atto di ricognizione deve avvenire entro trenta giorni dalla richiesta degli interessati; in mancanza si prescinde dall'atto di ricognizione, purché il progetto di costruzione venga accompagnato da apposita relazione tecnica nella quale venga asseverata l'esistenza di piani attuativi con le caratteristiche sopra menzionate;</a:t>
            </a:r>
          </a:p>
          <a:p>
            <a:pPr marL="0" indent="0" algn="just">
              <a:buNone/>
            </a:pPr>
            <a:r>
              <a:rPr lang="it-IT" sz="3200" dirty="0">
                <a:latin typeface="Arial" panose="020B0604020202020204" pitchFamily="34" charset="0"/>
                <a:ea typeface="Calibri" panose="020F0502020204030204" pitchFamily="34" charset="0"/>
                <a:cs typeface="Arial" panose="020B0604020202020204" pitchFamily="34" charset="0"/>
              </a:rPr>
              <a:t>c) gli interventi di nuova costruzione qualora siano in diretta esecuzione di strumenti urbanistici generali recanti precise disposizioni plano-volumetriche.</a:t>
            </a:r>
          </a:p>
          <a:p>
            <a:pPr marL="0" indent="0" algn="just">
              <a:buNone/>
            </a:pPr>
            <a:endParaRPr lang="it-IT"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449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541176"/>
            <a:ext cx="10515600" cy="5635787"/>
          </a:xfrm>
        </p:spPr>
        <p:txBody>
          <a:bodyPr>
            <a:normAutofit/>
          </a:bodyPr>
          <a:lstStyle/>
          <a:p>
            <a:pPr marL="0" indent="0">
              <a:buNone/>
            </a:pPr>
            <a:endParaRPr lang="it-IT" dirty="0"/>
          </a:p>
          <a:p>
            <a:endParaRPr lang="it-IT" dirty="0"/>
          </a:p>
        </p:txBody>
      </p:sp>
      <p:sp>
        <p:nvSpPr>
          <p:cNvPr id="8" name="CasellaDiTesto 7">
            <a:extLst>
              <a:ext uri="{FF2B5EF4-FFF2-40B4-BE49-F238E27FC236}">
                <a16:creationId xmlns:a16="http://schemas.microsoft.com/office/drawing/2014/main" xmlns="" id="{F2472031-B61F-9D5A-201E-CB679A2CC412}"/>
              </a:ext>
            </a:extLst>
          </p:cNvPr>
          <p:cNvSpPr txBox="1"/>
          <p:nvPr/>
        </p:nvSpPr>
        <p:spPr>
          <a:xfrm>
            <a:off x="721567" y="850174"/>
            <a:ext cx="11010123" cy="4832926"/>
          </a:xfrm>
          <a:prstGeom prst="rect">
            <a:avLst/>
          </a:prstGeom>
          <a:noFill/>
        </p:spPr>
        <p:txBody>
          <a:bodyPr wrap="square">
            <a:spAutoFit/>
          </a:bodyPr>
          <a:lstStyle/>
          <a:p>
            <a:pPr algn="just">
              <a:lnSpc>
                <a:spcPct val="107000"/>
              </a:lnSpc>
              <a:spcAft>
                <a:spcPts val="800"/>
              </a:spcAft>
            </a:pPr>
            <a:r>
              <a:rPr lang="it-IT" sz="1800" b="1" kern="100" dirty="0">
                <a:effectLst/>
                <a:latin typeface="Arial" panose="020B0604020202020204" pitchFamily="34" charset="0"/>
                <a:ea typeface="Aptos" panose="020B0004020202020204" pitchFamily="34" charset="0"/>
                <a:cs typeface="Times New Roman" panose="02020603050405020304" pitchFamily="18" charset="0"/>
              </a:rPr>
              <a:t>Art. 36 (Accertamento di conformità nelle ipotesi di assenza di titolo, totale difformità o variazioni essenziali).</a:t>
            </a:r>
            <a:endParaRPr lang="it-IT" sz="18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it-IT" sz="1800" kern="100" dirty="0">
                <a:effectLst/>
                <a:latin typeface="Arial" panose="020B0604020202020204" pitchFamily="34" charset="0"/>
                <a:ea typeface="Aptos" panose="020B0004020202020204" pitchFamily="34" charset="0"/>
                <a:cs typeface="Times New Roman" panose="02020603050405020304" pitchFamily="18" charset="0"/>
              </a:rPr>
              <a:t>1. In caso di interventi realizzati in assenza di permesso di costruire, in totale difformità o con variazioni essenziali nelle ipotesi di cui all'articolo 31, ovvero in assenza di segnalazione certificata di inizio attività nelle ipotesi di cui all'articolo 23, comma 1, o in totale difformità da essa o con variazioni essenziali, fino alla scadenza dei termini di cui agli articoli 31, comma 3, 33, comma 1, e comunque fino all'irrogazione delle sanzioni amministrative, il responsabile dell'abuso, o l'attuale proprietario dell'immobile, possono ottenere il permesso in sanatoria se l'intervento risulti conforme alla disciplina urbanistica ed edilizia vigente sia al momento della realizzazione dello stesso, sia al momento della presentazione della domanda. </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it-IT" sz="1800" kern="100" dirty="0">
                <a:effectLst/>
                <a:latin typeface="Arial" panose="020B0604020202020204" pitchFamily="34" charset="0"/>
                <a:ea typeface="Aptos" panose="020B0004020202020204" pitchFamily="34" charset="0"/>
                <a:cs typeface="Times New Roman" panose="02020603050405020304" pitchFamily="18" charset="0"/>
              </a:rPr>
              <a:t>2. Il rilascio del permesso in sanatoria è subordinato al pagamento, a titolo di oblazione, del contributo di costruzione in misura doppia, ovvero, in caso di gratuità a norma di legge, in misura pari a quella prevista dall'articolo 16. </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it-IT" sz="1800" kern="100" dirty="0">
                <a:effectLst/>
                <a:latin typeface="Arial" panose="020B0604020202020204" pitchFamily="34" charset="0"/>
                <a:ea typeface="Aptos" panose="020B0004020202020204" pitchFamily="34" charset="0"/>
                <a:cs typeface="Times New Roman" panose="02020603050405020304" pitchFamily="18" charset="0"/>
              </a:rPr>
              <a:t>3. Sulla richiesta di permesso in sanatoria il dirigente o il responsabile del competente ufficio comunale si pronuncia con adeguata motivazione, entro sessanta giorni decorsi i quali la richiesta si intende rifiutata.</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59545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541176"/>
            <a:ext cx="10515600" cy="5635787"/>
          </a:xfrm>
        </p:spPr>
        <p:txBody>
          <a:bodyPr>
            <a:normAutofit/>
          </a:bodyPr>
          <a:lstStyle/>
          <a:p>
            <a:pPr marL="0" indent="0">
              <a:buNone/>
            </a:pPr>
            <a:endParaRPr lang="it-IT" dirty="0"/>
          </a:p>
          <a:p>
            <a:endParaRPr lang="it-IT" dirty="0"/>
          </a:p>
        </p:txBody>
      </p:sp>
      <p:sp>
        <p:nvSpPr>
          <p:cNvPr id="8" name="CasellaDiTesto 7">
            <a:extLst>
              <a:ext uri="{FF2B5EF4-FFF2-40B4-BE49-F238E27FC236}">
                <a16:creationId xmlns:a16="http://schemas.microsoft.com/office/drawing/2014/main" xmlns="" id="{F2472031-B61F-9D5A-201E-CB679A2CC412}"/>
              </a:ext>
            </a:extLst>
          </p:cNvPr>
          <p:cNvSpPr txBox="1"/>
          <p:nvPr/>
        </p:nvSpPr>
        <p:spPr>
          <a:xfrm>
            <a:off x="690465" y="174743"/>
            <a:ext cx="10811070" cy="6508513"/>
          </a:xfrm>
          <a:prstGeom prst="rect">
            <a:avLst/>
          </a:prstGeom>
          <a:noFill/>
        </p:spPr>
        <p:txBody>
          <a:bodyPr wrap="square">
            <a:spAutoFit/>
          </a:bodyPr>
          <a:lstStyle/>
          <a:p>
            <a:pPr algn="just">
              <a:lnSpc>
                <a:spcPct val="107000"/>
              </a:lnSpc>
              <a:spcAft>
                <a:spcPts val="800"/>
              </a:spcAft>
            </a:pPr>
            <a:r>
              <a:rPr lang="it-IT" b="1" kern="100" dirty="0">
                <a:effectLst/>
                <a:latin typeface="Arial" panose="020B0604020202020204" pitchFamily="34" charset="0"/>
                <a:ea typeface="Aptos" panose="020B0004020202020204" pitchFamily="34" charset="0"/>
                <a:cs typeface="Times New Roman" panose="02020603050405020304" pitchFamily="18" charset="0"/>
              </a:rPr>
              <a:t>Art. 36-bis (Accertamento di conformità nelle ipotesi di parziali difformità).</a:t>
            </a:r>
            <a:endParaRPr lang="it-IT"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it-IT" kern="100" dirty="0">
                <a:effectLst/>
                <a:latin typeface="Arial" panose="020B0604020202020204" pitchFamily="34" charset="0"/>
                <a:ea typeface="Aptos" panose="020B0004020202020204" pitchFamily="34" charset="0"/>
                <a:cs typeface="Times New Roman" panose="02020603050405020304" pitchFamily="18" charset="0"/>
              </a:rPr>
              <a:t>1. In caso di interventi realizzati in parziale difformità dal permesso di costruire o dalla segnalazione certificata di inizio attività nelle ipotesi di cui all'articolo 34 ovvero in assenza o in difformità dalla segnalazione certificata di inizio attività nelle ipotesi di cui all'articolo 37, fino alla scadenza dei termini di cui all'articolo 34, comma 1 e comunque fino all'irrogazione delle sanzioni amministrative, il responsabile dell'abuso, o l'attuale proprietario dell'immobile, possono ottenere il permesso di costruire e presentare la segnalazione certificata di inizio attività in sanatoria se l'intervento risulti conforme alla disciplina urbanistica vigente al momento della presentazione della domanda, nonché ai requisiti prescritti dalla disciplina edilizia vigente al momento della realizzazione. </a:t>
            </a: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it-IT" kern="100" dirty="0">
                <a:effectLst/>
                <a:latin typeface="Arial" panose="020B0604020202020204" pitchFamily="34" charset="0"/>
                <a:ea typeface="Aptos" panose="020B0004020202020204" pitchFamily="34" charset="0"/>
                <a:cs typeface="Times New Roman" panose="02020603050405020304" pitchFamily="18" charset="0"/>
              </a:rPr>
              <a:t>2. Il permesso presentato ai sensi del comma 1 può essere rilasciato dallo sportello unico per l'edilizia di cui all'articolo 5, comma 4-bis, subordinatamente alla preventiva attuazione, entro il termine assegnato dallo sportello unico, degli interventi di cui al secondo periodo. In sede di esame delle richieste di permesso in sanatoria lo sportello unico può condizionare il rilascio del provvedimento alla realizzazione, da parte del richiedente, degli interventi edilizi, anche strutturali, necessari per assicurare l'osservanza della normativa tecnica di settore relativa ai requisiti di sicurezza, igiene, salubrità, efficienza energetica degli edifici e degli impianti negli stessi installati, al superamento delle barriere architettoniche e alla rimozione delle opere che non possono essere sanate ai sensi del presente articolo. Per le segnalazioni certificate di inizio attività presentate ai sensi del comma 1, lo sportello unico individua tra gli interventi di cui al secondo periodo le misure da prescrivere ai sensi dell'articolo 19, comma 3, secondo, terzo e quarto periodo, della legge 7 agosto 1990, n. 241, che costituiscono condizioni per la formazione del titolo. </a:t>
            </a: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66149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485192" y="391887"/>
            <a:ext cx="11122090" cy="1913992"/>
          </a:xfrm>
        </p:spPr>
        <p:txBody>
          <a:bodyPr>
            <a:normAutofit fontScale="90000"/>
          </a:bodyPr>
          <a:lstStyle/>
          <a:p>
            <a:r>
              <a:rPr lang="it-IT" b="1" dirty="0"/>
              <a:t/>
            </a:r>
            <a:br>
              <a:rPr lang="it-IT" b="1" dirty="0"/>
            </a:br>
            <a:r>
              <a:rPr lang="it-IT" b="1" dirty="0"/>
              <a:t/>
            </a:r>
            <a:br>
              <a:rPr lang="it-IT" b="1" dirty="0"/>
            </a:br>
            <a:r>
              <a:rPr lang="it-IT" sz="4900" b="1" dirty="0">
                <a:latin typeface="Arial" panose="020B0604020202020204" pitchFamily="34" charset="0"/>
                <a:cs typeface="Arial" panose="020B0604020202020204" pitchFamily="34" charset="0"/>
              </a:rPr>
              <a:t>Decreto Legge 29 maggio 2024 n. 69</a:t>
            </a:r>
            <a:br>
              <a:rPr lang="it-IT" sz="4900" b="1" dirty="0">
                <a:latin typeface="Arial" panose="020B0604020202020204" pitchFamily="34" charset="0"/>
                <a:cs typeface="Arial" panose="020B0604020202020204" pitchFamily="34" charset="0"/>
              </a:rPr>
            </a:br>
            <a:r>
              <a:rPr lang="it-IT" sz="4900" b="1" dirty="0">
                <a:latin typeface="Arial" panose="020B0604020202020204" pitchFamily="34" charset="0"/>
                <a:cs typeface="Arial" panose="020B0604020202020204" pitchFamily="34" charset="0"/>
              </a:rPr>
              <a:t>in vigore dal 30 maggio 2024</a:t>
            </a:r>
            <a:r>
              <a:rPr lang="it-IT" sz="4400" b="1" dirty="0">
                <a:latin typeface="Arial" panose="020B0604020202020204" pitchFamily="34" charset="0"/>
                <a:cs typeface="Arial" panose="020B0604020202020204" pitchFamily="34" charset="0"/>
              </a:rPr>
              <a:t/>
            </a:r>
            <a:br>
              <a:rPr lang="it-IT" sz="4400" b="1" dirty="0">
                <a:latin typeface="Arial" panose="020B0604020202020204" pitchFamily="34" charset="0"/>
                <a:cs typeface="Arial" panose="020B0604020202020204" pitchFamily="34" charset="0"/>
              </a:rPr>
            </a:br>
            <a:endParaRPr lang="it-IT" sz="4400" b="1" dirty="0">
              <a:latin typeface="Arial" panose="020B0604020202020204" pitchFamily="34" charset="0"/>
              <a:cs typeface="Arial" panose="020B0604020202020204" pitchFamily="34" charset="0"/>
            </a:endParaRPr>
          </a:p>
        </p:txBody>
      </p:sp>
      <p:sp>
        <p:nvSpPr>
          <p:cNvPr id="3" name="Sottotitolo 2"/>
          <p:cNvSpPr>
            <a:spLocks noGrp="1"/>
          </p:cNvSpPr>
          <p:nvPr>
            <p:ph type="subTitle" idx="1"/>
          </p:nvPr>
        </p:nvSpPr>
        <p:spPr>
          <a:xfrm>
            <a:off x="584719" y="2062065"/>
            <a:ext cx="10854612" cy="4404049"/>
          </a:xfrm>
        </p:spPr>
        <p:txBody>
          <a:bodyPr>
            <a:normAutofit/>
          </a:bodyPr>
          <a:lstStyle/>
          <a:p>
            <a:pPr algn="just"/>
            <a:r>
              <a:rPr lang="it-IT" sz="4000" b="1" dirty="0">
                <a:latin typeface="Arial" panose="020B0604020202020204" pitchFamily="34" charset="0"/>
                <a:cs typeface="Arial" panose="020B0604020202020204" pitchFamily="34" charset="0"/>
              </a:rPr>
              <a:t>Non prevede possibilità di sanatoria di abusi maggiori che impediscano la commerciabilità giuridica del bene bensì agevola la possibilità di regolarizzare abusi minori che incidono esclusivamente sulla commerciabilità economica</a:t>
            </a:r>
          </a:p>
        </p:txBody>
      </p:sp>
    </p:spTree>
    <p:extLst>
      <p:ext uri="{BB962C8B-B14F-4D97-AF65-F5344CB8AC3E}">
        <p14:creationId xmlns:p14="http://schemas.microsoft.com/office/powerpoint/2010/main" val="2320334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541176"/>
            <a:ext cx="10515600" cy="5635787"/>
          </a:xfrm>
        </p:spPr>
        <p:txBody>
          <a:bodyPr>
            <a:normAutofit/>
          </a:bodyPr>
          <a:lstStyle/>
          <a:p>
            <a:pPr marL="0" indent="0">
              <a:buNone/>
            </a:pPr>
            <a:endParaRPr lang="it-IT" dirty="0"/>
          </a:p>
          <a:p>
            <a:endParaRPr lang="it-IT" dirty="0"/>
          </a:p>
        </p:txBody>
      </p:sp>
      <p:sp>
        <p:nvSpPr>
          <p:cNvPr id="4" name="CasellaDiTesto 3">
            <a:extLst>
              <a:ext uri="{FF2B5EF4-FFF2-40B4-BE49-F238E27FC236}">
                <a16:creationId xmlns:a16="http://schemas.microsoft.com/office/drawing/2014/main" xmlns="" id="{D9E7A773-F241-50A2-FCBB-9A8201C95807}"/>
              </a:ext>
            </a:extLst>
          </p:cNvPr>
          <p:cNvSpPr txBox="1"/>
          <p:nvPr/>
        </p:nvSpPr>
        <p:spPr>
          <a:xfrm>
            <a:off x="653143" y="570301"/>
            <a:ext cx="11299371" cy="5211620"/>
          </a:xfrm>
          <a:prstGeom prst="rect">
            <a:avLst/>
          </a:prstGeom>
          <a:noFill/>
        </p:spPr>
        <p:txBody>
          <a:bodyPr wrap="square">
            <a:spAutoFit/>
          </a:bodyPr>
          <a:lstStyle/>
          <a:p>
            <a:pPr algn="just">
              <a:lnSpc>
                <a:spcPct val="107000"/>
              </a:lnSpc>
              <a:spcAft>
                <a:spcPts val="800"/>
              </a:spcAft>
            </a:pPr>
            <a:r>
              <a:rPr lang="it-IT" kern="100" dirty="0">
                <a:effectLst/>
                <a:latin typeface="Arial" panose="020B0604020202020204" pitchFamily="34" charset="0"/>
                <a:ea typeface="Aptos" panose="020B0004020202020204" pitchFamily="34" charset="0"/>
                <a:cs typeface="Arial" panose="020B0604020202020204" pitchFamily="34" charset="0"/>
              </a:rPr>
              <a:t>3. La richiesta del permesso di costruire o la segnalazione certificata di inizio attività in sanatoria sono accompagnate dalla dichiarazione del professionista abilitato che attesti le necessarie conformità. Per la conformità edilizia, la dichiarazione è resa con riferimento alle norme tecniche vigenti al momento della realizzazione dell'intervento. L'epoca di realizzazione dell'intervento è provata mediante la documentazione di cui all'articolo 9-bis, comma 1-bis, secondo e terzo periodo. Nei casi in cui sia impossibile accertare l'epoca di realizzazione dell'intervento mediante la documentazione indicata nel terzo periodo, il tecnico incaricato attesta la data di realizzazione con propria dichiarazione e sotto la sua responsabilità. In caso di dichiarazione falsa o mendace si applicano le sanzioni penali, comprese quelle previste dal capo VI del testo unico delle disposizioni legislative e regolamentari in materia di documentazione amministrativa, di cui al decreto del Presidente della Repubblica 28 dicembre 2000, n. 445. </a:t>
            </a:r>
          </a:p>
          <a:p>
            <a:pPr algn="just">
              <a:lnSpc>
                <a:spcPct val="107000"/>
              </a:lnSpc>
              <a:spcAft>
                <a:spcPts val="800"/>
              </a:spcAft>
            </a:pPr>
            <a:r>
              <a:rPr lang="it-IT" kern="100" dirty="0">
                <a:effectLst/>
                <a:latin typeface="Arial" panose="020B0604020202020204" pitchFamily="34" charset="0"/>
                <a:ea typeface="Aptos" panose="020B0004020202020204" pitchFamily="34" charset="0"/>
                <a:cs typeface="Arial" panose="020B0604020202020204" pitchFamily="34" charset="0"/>
              </a:rPr>
              <a:t>4. Qualora gli interventi di cui al comma 1 siano eseguiti in assenza o difformità dall'autorizzazione paesaggistica, il dirigente o il responsabile dell'ufficio richiede all'autorità preposta alla gestione del vincolo apposito parere vincolante in merito all'accertamento della compatibilità paesaggistica dell'intervento. L'autorità competente si pronuncia sulla domanda entro il termine perentorio di centottanta giorni, previo parere vincolante della soprintendenza da rendersi entro il termine perentorio di novanta giorni. Se i pareri non sono resi entro i termini di cui al secondo periodo, il dirigente o responsabile dell'ufficio provvede autonomamente. </a:t>
            </a:r>
          </a:p>
        </p:txBody>
      </p:sp>
    </p:spTree>
    <p:extLst>
      <p:ext uri="{BB962C8B-B14F-4D97-AF65-F5344CB8AC3E}">
        <p14:creationId xmlns:p14="http://schemas.microsoft.com/office/powerpoint/2010/main" val="204681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838200" y="475861"/>
            <a:ext cx="10515600" cy="6158204"/>
          </a:xfrm>
        </p:spPr>
        <p:txBody>
          <a:bodyPr>
            <a:normAutofit fontScale="92500" lnSpcReduction="10000"/>
          </a:bodyPr>
          <a:lstStyle/>
          <a:p>
            <a:pPr marL="0" indent="0" algn="just">
              <a:lnSpc>
                <a:spcPct val="107000"/>
              </a:lnSpc>
              <a:spcAft>
                <a:spcPts val="800"/>
              </a:spcAft>
              <a:buNone/>
            </a:pPr>
            <a:r>
              <a:rPr lang="it-IT" sz="1900" kern="100" dirty="0">
                <a:effectLst/>
                <a:latin typeface="Arial" panose="020B0604020202020204" pitchFamily="34" charset="0"/>
                <a:ea typeface="Aptos" panose="020B0004020202020204" pitchFamily="34" charset="0"/>
                <a:cs typeface="Times New Roman" panose="02020603050405020304" pitchFamily="18" charset="0"/>
              </a:rPr>
              <a:t>5. Il rilascio del permesso e la segnalazione certificata di inizio attività in sanatoria sono subordinati al pagamento, a titolo di oblazione, di una somma pari al doppio dell'aumento del valore venale dell'immobile conseguente alla realizzazione degli interventi, in misura compresa tra 1.032 euro e 30.984 euro. Nelle ipotesi di cui al comma 4, qualora venga accertata la compatibilità paesaggistica, si applica altresì una sanzione equivalente al maggiore importo tra il danno arrecato e il profitto conseguito mediante la trasgressione. L'importo della sanzione pecuniaria di cui al secondo periodo è determinato previa perizia di stima. In caso di rigetto della domanda si applica la sanzione demolitoria di cui all'articolo 167, comma 1, del codice dei beni culturali e del paesaggio, di cui al decreto legislativo 22 gennaio 2004, n. 42. </a:t>
            </a:r>
            <a:endParaRPr lang="it-IT" sz="19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ct val="107000"/>
              </a:lnSpc>
              <a:spcAft>
                <a:spcPts val="800"/>
              </a:spcAft>
              <a:buNone/>
            </a:pPr>
            <a:r>
              <a:rPr lang="it-IT" sz="1900" kern="100" dirty="0">
                <a:effectLst/>
                <a:latin typeface="Arial" panose="020B0604020202020204" pitchFamily="34" charset="0"/>
                <a:ea typeface="Aptos" panose="020B0004020202020204" pitchFamily="34" charset="0"/>
                <a:cs typeface="Times New Roman" panose="02020603050405020304" pitchFamily="18" charset="0"/>
              </a:rPr>
              <a:t>6. Sulla richiesta di permesso in sanatoria il dirigente o il responsabile del competente ufficio comunale si pronuncia con provvedimento motivato entro quarantacinque giorni, decorsi i quali la richiesta si intende accolta. Alle segnalazioni di inizio attività presentate ai sensi del comma 1, si applica il termine di cui all'articolo 19, comma 6-bis, della legge 7 agosto 1990, n. 241. Nelle ipotesi di cui al comma 4, i termini di cui al primo e secondo periodo sono sospesi fino alla definizione del procedimento di compatibilità paesaggistica. Decorsi i termini di cui al primo, secondo e terzo periodo, eventuali successive determinazioni del competente ufficio comunale sono inefficaci. Il termine è interrotto qualora l'ufficio rappresenti esigenze istruttorie, motivate e formulate in modo puntuale nei termini stessi, e ricomincia a decorrere dalla ricezione degli elementi istruttori. In caso di accertata carenza dei requisiti e dei presupposti per la sanatoria, il dirigente o il responsabile del competente ufficio comunale applica le sanzioni prevista dal presente testo unico.</a:t>
            </a:r>
            <a:endParaRPr lang="it-IT" sz="19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57806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838200" y="475861"/>
            <a:ext cx="10515600" cy="5701102"/>
          </a:xfrm>
        </p:spPr>
        <p:txBody>
          <a:bodyPr/>
          <a:lstStyle/>
          <a:p>
            <a:pPr marL="0" indent="0" algn="just">
              <a:lnSpc>
                <a:spcPct val="107000"/>
              </a:lnSpc>
              <a:spcAft>
                <a:spcPts val="800"/>
              </a:spcAft>
              <a:buNone/>
            </a:pPr>
            <a:r>
              <a:rPr lang="it-IT" sz="1800" b="1" kern="100" dirty="0">
                <a:effectLst/>
                <a:latin typeface="Arial" panose="020B0604020202020204" pitchFamily="34" charset="0"/>
                <a:ea typeface="Aptos" panose="020B0004020202020204" pitchFamily="34" charset="0"/>
                <a:cs typeface="Arial" panose="020B0604020202020204" pitchFamily="34" charset="0"/>
              </a:rPr>
              <a:t>Art. 37 (Interventi eseguiti in assenza o in difformità dalla segnalazione certificata di inizio attività).</a:t>
            </a:r>
          </a:p>
          <a:p>
            <a:pPr marL="0" indent="0" algn="just">
              <a:lnSpc>
                <a:spcPct val="107000"/>
              </a:lnSpc>
              <a:spcAft>
                <a:spcPts val="800"/>
              </a:spcAft>
              <a:buNone/>
            </a:pPr>
            <a:r>
              <a:rPr lang="it-IT" sz="1800" kern="100" dirty="0">
                <a:effectLst/>
                <a:latin typeface="Arial" panose="020B0604020202020204" pitchFamily="34" charset="0"/>
                <a:ea typeface="Aptos" panose="020B0004020202020204" pitchFamily="34" charset="0"/>
                <a:cs typeface="Arial" panose="020B0604020202020204" pitchFamily="34" charset="0"/>
              </a:rPr>
              <a:t>1. La realizzazione di interventi edilizi di cui all'articolo 22, commi 1 e 2, in assenza della o in difformità dalla segnalazione certificata di inizio attività comporta la sanzione pecuniaria pari al doppio dell'aumento del valore venale dell'immobile conseguente alla realizzazione degli interventi stessi e comunque in misura non inferiore a 516 euro.</a:t>
            </a:r>
          </a:p>
          <a:p>
            <a:pPr marL="0" indent="0" algn="just">
              <a:lnSpc>
                <a:spcPct val="107000"/>
              </a:lnSpc>
              <a:spcAft>
                <a:spcPts val="800"/>
              </a:spcAft>
              <a:buNone/>
            </a:pPr>
            <a:r>
              <a:rPr lang="it-IT" sz="1800" kern="100" dirty="0">
                <a:effectLst/>
                <a:latin typeface="Arial" panose="020B0604020202020204" pitchFamily="34" charset="0"/>
                <a:ea typeface="Aptos" panose="020B0004020202020204" pitchFamily="34" charset="0"/>
                <a:cs typeface="Arial" panose="020B0604020202020204" pitchFamily="34" charset="0"/>
              </a:rPr>
              <a:t>2. Quando le opere realizzate in assenza di segnalazione certificata di inizio attività consistono in interventi di restauro e di risanamento conservativo, di cui alla lettera c) dell'articolo 3, eseguiti su immobili comunque vincolati in base a leggi statali e regionali, nonché dalle altre norme urbanistiche vigenti, l'autorità competente a vigilare sull'osservanza del vincolo, salva l'applicazione di altre misure e sanzioni previste da norme vigenti, può ordinare la restituzione in pristino a cura e spese del responsabile ed irroga una sanzione pecuniaria da 516 a 10329 euro. </a:t>
            </a: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96996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838200" y="475861"/>
            <a:ext cx="10515600" cy="5701102"/>
          </a:xfrm>
        </p:spPr>
        <p:txBody>
          <a:bodyPr/>
          <a:lstStyle/>
          <a:p>
            <a:pPr marL="0" indent="0" algn="just">
              <a:lnSpc>
                <a:spcPct val="107000"/>
              </a:lnSpc>
              <a:spcAft>
                <a:spcPts val="800"/>
              </a:spcAft>
              <a:buNone/>
            </a:pPr>
            <a:r>
              <a:rPr lang="it-IT" sz="1800" kern="100" dirty="0">
                <a:effectLst/>
                <a:latin typeface="Arial" panose="020B0604020202020204" pitchFamily="34" charset="0"/>
                <a:ea typeface="Aptos" panose="020B0004020202020204" pitchFamily="34" charset="0"/>
                <a:cs typeface="Arial" panose="020B0604020202020204" pitchFamily="34" charset="0"/>
              </a:rPr>
              <a:t>3. Qualora gli interventi di cui al comma 2 sono eseguiti su immobili, anche non vincolati, compresi nelle zone indicate nella lettera A dell'articolo 2 del decreto ministeriale 2 aprile 1968, il dirigente o il responsabile dell'ufficio richiede al Ministero per i beni e le attività culturali apposito parere vincolante circa la restituzione in pristino o la irrogazione della sanzione pecuniaria di cui al comma 1. Se il parere non viene reso entro sessanta giorni dalla richiesta, il dirigente o il responsabile dell'ufficio provvede autonomamente. In tali casi non trova applicazione la sanzione pecuniaria da 516 a 10329 euro di cui al comma 2. </a:t>
            </a:r>
          </a:p>
          <a:p>
            <a:pPr marL="0" indent="0" algn="just">
              <a:lnSpc>
                <a:spcPct val="107000"/>
              </a:lnSpc>
              <a:spcAft>
                <a:spcPts val="800"/>
              </a:spcAft>
              <a:buNone/>
            </a:pPr>
            <a:r>
              <a:rPr lang="it-IT" sz="1800" kern="100" dirty="0">
                <a:effectLst/>
                <a:latin typeface="Arial" panose="020B0604020202020204" pitchFamily="34" charset="0"/>
                <a:ea typeface="Aptos" panose="020B0004020202020204" pitchFamily="34" charset="0"/>
                <a:cs typeface="Arial" panose="020B0604020202020204" pitchFamily="34" charset="0"/>
              </a:rPr>
              <a:t>4. ((COMMA ABROGATO DAL D.L. 29 MAGGIO 2024, N. 69)).</a:t>
            </a:r>
          </a:p>
          <a:p>
            <a:pPr marL="0" indent="0" algn="just">
              <a:lnSpc>
                <a:spcPct val="107000"/>
              </a:lnSpc>
              <a:spcAft>
                <a:spcPts val="800"/>
              </a:spcAft>
              <a:buNone/>
            </a:pPr>
            <a:r>
              <a:rPr lang="it-IT" sz="1800" kern="100" dirty="0">
                <a:effectLst/>
                <a:latin typeface="Arial" panose="020B0604020202020204" pitchFamily="34" charset="0"/>
                <a:ea typeface="Aptos" panose="020B0004020202020204" pitchFamily="34" charset="0"/>
                <a:cs typeface="Arial" panose="020B0604020202020204" pitchFamily="34" charset="0"/>
              </a:rPr>
              <a:t>5. Fermo restando quanto previsto dall'articolo 23, comma 6, la segnalazione certificata di inizio attività spontaneamente effettuata quando l'intervento è in corso di esecuzione, comporta il pagamento, a titolo di sanzione, della somma di 516 euro.</a:t>
            </a:r>
          </a:p>
          <a:p>
            <a:pPr marL="0" indent="0" algn="just">
              <a:lnSpc>
                <a:spcPct val="107000"/>
              </a:lnSpc>
              <a:spcAft>
                <a:spcPts val="800"/>
              </a:spcAft>
              <a:buNone/>
            </a:pPr>
            <a:r>
              <a:rPr lang="it-IT" sz="1800" kern="100" dirty="0">
                <a:effectLst/>
                <a:latin typeface="Arial" panose="020B0604020202020204" pitchFamily="34" charset="0"/>
                <a:ea typeface="Aptos" panose="020B0004020202020204" pitchFamily="34" charset="0"/>
                <a:cs typeface="Arial" panose="020B0604020202020204" pitchFamily="34" charset="0"/>
              </a:rPr>
              <a:t>6. La mancata segnalazione certificata di inizio attività non comporta l'applicazione delle sanzioni previste dall'articolo 44. Resta comunque salva, ove ne ricorrano i presupposti in relazione all'intervento realizzato, l'applicazione delle sanzioni di cui agli articoli 31, 33, 34, 35 e 44 e dell'accertamento di conformità di cui all'articolo 36-bis.</a:t>
            </a: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69713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357EEC7-C6DB-9DC2-C7BC-CB852ECB0966}"/>
              </a:ext>
            </a:extLst>
          </p:cNvPr>
          <p:cNvSpPr>
            <a:spLocks noGrp="1"/>
          </p:cNvSpPr>
          <p:nvPr>
            <p:ph type="ctrTitle"/>
          </p:nvPr>
        </p:nvSpPr>
        <p:spPr/>
        <p:txBody>
          <a:bodyPr/>
          <a:lstStyle/>
          <a:p>
            <a:r>
              <a:rPr lang="it-IT" b="1" dirty="0"/>
              <a:t>Grazie per l’attenzione</a:t>
            </a:r>
          </a:p>
        </p:txBody>
      </p:sp>
    </p:spTree>
    <p:extLst>
      <p:ext uri="{BB962C8B-B14F-4D97-AF65-F5344CB8AC3E}">
        <p14:creationId xmlns:p14="http://schemas.microsoft.com/office/powerpoint/2010/main" val="2996493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541176"/>
            <a:ext cx="10515600" cy="5635787"/>
          </a:xfrm>
        </p:spPr>
        <p:txBody>
          <a:bodyPr>
            <a:normAutofit/>
          </a:bodyPr>
          <a:lstStyle/>
          <a:p>
            <a:pPr marL="0" indent="0">
              <a:buNone/>
            </a:pPr>
            <a:endParaRPr lang="it-IT" dirty="0"/>
          </a:p>
          <a:p>
            <a:endParaRPr lang="it-IT" dirty="0"/>
          </a:p>
        </p:txBody>
      </p:sp>
      <p:sp>
        <p:nvSpPr>
          <p:cNvPr id="8" name="CasellaDiTesto 7">
            <a:extLst>
              <a:ext uri="{FF2B5EF4-FFF2-40B4-BE49-F238E27FC236}">
                <a16:creationId xmlns:a16="http://schemas.microsoft.com/office/drawing/2014/main" xmlns="" id="{F2472031-B61F-9D5A-201E-CB679A2CC412}"/>
              </a:ext>
            </a:extLst>
          </p:cNvPr>
          <p:cNvSpPr txBox="1"/>
          <p:nvPr/>
        </p:nvSpPr>
        <p:spPr>
          <a:xfrm>
            <a:off x="721567" y="850174"/>
            <a:ext cx="11010123" cy="6124754"/>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it-IT" sz="2800" b="1" dirty="0">
                <a:solidFill>
                  <a:prstClr val="black"/>
                </a:solidFill>
                <a:latin typeface="Calibri" panose="020F0502020204030204"/>
              </a:rPr>
              <a:t>COMMERCIABILITA’ GIURIDICA</a:t>
            </a:r>
          </a:p>
          <a:p>
            <a:pPr algn="just"/>
            <a:r>
              <a:rPr lang="it-IT" sz="2800" dirty="0">
                <a:solidFill>
                  <a:prstClr val="black"/>
                </a:solidFill>
                <a:latin typeface="Calibri" panose="020F0502020204030204"/>
              </a:rPr>
              <a:t>Cassazione Sezioni Unite 22 marzo 2019 n. 8230 aderisce alla teoria della nullità testuale: «</a:t>
            </a:r>
            <a:r>
              <a:rPr lang="it-IT" sz="2800" i="1" dirty="0">
                <a:solidFill>
                  <a:prstClr val="black"/>
                </a:solidFill>
              </a:rPr>
              <a:t>nullità̀ che colpisce gli atti tra vivi ad effetti reali elencati nelle norme che la prevedono, volta a sanzionare la mancata inclusione in detti atti degli estremi del titolo abilitativo dell’immobile, titolo che, tuttavia, deve esistere realmente e deve esser riferibile, proprio, a quell’immobile. In presenza nell’atto della dichiarazione dell’alienante degli estremi del titolo urbanistico, reale e riferibile all’immobile, il contratto è valido a prescindere dal profilo della conformità̀ o della difformità̀ della costruzione realizzata al titolo menzionato»</a:t>
            </a:r>
          </a:p>
          <a:p>
            <a:pPr algn="just"/>
            <a:r>
              <a:rPr lang="it-IT" sz="2800" b="1" i="1" dirty="0">
                <a:solidFill>
                  <a:prstClr val="black"/>
                </a:solidFill>
              </a:rPr>
              <a:t>La nullità non è determinata dalla presenza di un abuso maggiore ma dall’impossibilità di rendere in atto le dichiarazioni di cui all’art. 40 legge 47/1985 e di cui all’art. 46 del D.P.R. 380/2001</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8051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541176"/>
            <a:ext cx="10515600" cy="5635787"/>
          </a:xfrm>
        </p:spPr>
        <p:txBody>
          <a:bodyPr>
            <a:normAutofit/>
          </a:bodyPr>
          <a:lstStyle/>
          <a:p>
            <a:pPr marL="0" indent="0">
              <a:buNone/>
            </a:pPr>
            <a:endParaRPr lang="it-IT" dirty="0"/>
          </a:p>
          <a:p>
            <a:endParaRPr lang="it-IT" dirty="0"/>
          </a:p>
        </p:txBody>
      </p:sp>
      <p:sp>
        <p:nvSpPr>
          <p:cNvPr id="8" name="CasellaDiTesto 7">
            <a:extLst>
              <a:ext uri="{FF2B5EF4-FFF2-40B4-BE49-F238E27FC236}">
                <a16:creationId xmlns:a16="http://schemas.microsoft.com/office/drawing/2014/main" xmlns="" id="{F2472031-B61F-9D5A-201E-CB679A2CC412}"/>
              </a:ext>
            </a:extLst>
          </p:cNvPr>
          <p:cNvSpPr txBox="1"/>
          <p:nvPr/>
        </p:nvSpPr>
        <p:spPr>
          <a:xfrm>
            <a:off x="721567" y="850174"/>
            <a:ext cx="11010123" cy="440120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800" b="1" i="0" u="none" strike="noStrike" kern="1200" cap="none" spc="0" normalizeH="0" baseline="0" noProof="0" dirty="0">
                <a:ln>
                  <a:noFill/>
                </a:ln>
                <a:solidFill>
                  <a:prstClr val="black"/>
                </a:solidFill>
                <a:effectLst/>
                <a:uLnTx/>
                <a:uFillTx/>
                <a:latin typeface="Calibri" panose="020F0502020204030204"/>
                <a:ea typeface="+mn-ea"/>
                <a:cs typeface="+mn-cs"/>
              </a:rPr>
              <a:t>COMMERCIABILITA’ ECONOMICA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La presenza di un abuso, anche se non di gravità tale da escludere la commerciabilità giuridica e quindi la validità dell’atto, incide sul lato economico, trovandosi il nuovo acquirente esposto alle sanzioni per l’abuso commesso o impedito a presentare nuovi progetti mancando lo «stato legittimo del fabbricato», con difficoltà per lo stesso in caso di rivendita.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L’abuso che non incide sulla validità dell’atto può </a:t>
            </a:r>
            <a:r>
              <a:rPr lang="it-IT" sz="2800" dirty="0">
                <a:solidFill>
                  <a:prstClr val="black"/>
                </a:solidFill>
                <a:latin typeface="Calibri" panose="020F0502020204030204"/>
              </a:rPr>
              <a:t>tuttavia legittimare richiesta di risoluzione dello stesso, richiesta di riduzione del prezzo (</a:t>
            </a:r>
            <a:r>
              <a:rPr lang="it-IT" sz="2800" dirty="0" err="1">
                <a:solidFill>
                  <a:prstClr val="black"/>
                </a:solidFill>
                <a:latin typeface="Calibri" panose="020F0502020204030204"/>
              </a:rPr>
              <a:t>actio</a:t>
            </a:r>
            <a:r>
              <a:rPr lang="it-IT" sz="2800" dirty="0">
                <a:solidFill>
                  <a:prstClr val="black"/>
                </a:solidFill>
                <a:latin typeface="Calibri" panose="020F0502020204030204"/>
              </a:rPr>
              <a:t> quanti </a:t>
            </a:r>
            <a:r>
              <a:rPr lang="it-IT" sz="2800" dirty="0" err="1">
                <a:solidFill>
                  <a:prstClr val="black"/>
                </a:solidFill>
                <a:latin typeface="Calibri" panose="020F0502020204030204"/>
              </a:rPr>
              <a:t>minoris</a:t>
            </a:r>
            <a:r>
              <a:rPr lang="it-IT" sz="2800" dirty="0">
                <a:solidFill>
                  <a:prstClr val="black"/>
                </a:solidFill>
                <a:latin typeface="Calibri" panose="020F0502020204030204"/>
              </a:rPr>
              <a:t>) o richiesta di risarcimento danni</a:t>
            </a:r>
            <a:endPar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0737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541176"/>
            <a:ext cx="10515600" cy="5635787"/>
          </a:xfrm>
        </p:spPr>
        <p:txBody>
          <a:bodyPr>
            <a:normAutofit/>
          </a:bodyPr>
          <a:lstStyle/>
          <a:p>
            <a:pPr marL="0" indent="0">
              <a:buNone/>
            </a:pPr>
            <a:endParaRPr lang="it-IT" dirty="0"/>
          </a:p>
          <a:p>
            <a:endParaRPr lang="it-IT" dirty="0"/>
          </a:p>
        </p:txBody>
      </p:sp>
      <p:sp>
        <p:nvSpPr>
          <p:cNvPr id="8" name="CasellaDiTesto 7">
            <a:extLst>
              <a:ext uri="{FF2B5EF4-FFF2-40B4-BE49-F238E27FC236}">
                <a16:creationId xmlns:a16="http://schemas.microsoft.com/office/drawing/2014/main" xmlns="" id="{F2472031-B61F-9D5A-201E-CB679A2CC412}"/>
              </a:ext>
            </a:extLst>
          </p:cNvPr>
          <p:cNvSpPr txBox="1"/>
          <p:nvPr/>
        </p:nvSpPr>
        <p:spPr>
          <a:xfrm>
            <a:off x="684245" y="915489"/>
            <a:ext cx="11010123" cy="544764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it-IT" sz="4000" b="1" dirty="0">
                <a:solidFill>
                  <a:prstClr val="black"/>
                </a:solidFill>
                <a:latin typeface="Arial" panose="020B0604020202020204" pitchFamily="34" charset="0"/>
                <a:cs typeface="Arial" panose="020B0604020202020204" pitchFamily="34" charset="0"/>
              </a:rPr>
              <a:t>I</a:t>
            </a:r>
            <a:r>
              <a:rPr kumimoji="0" lang="it-IT"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 Decreto Salva Casa non introduce un nuovo condono straordinario quali quelli previsti dalla legge </a:t>
            </a:r>
            <a:r>
              <a:rPr kumimoji="0" lang="it-IT" sz="4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28/02/1985 </a:t>
            </a:r>
            <a:r>
              <a:rPr kumimoji="0" lang="it-IT"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 47, dalla legge 23/12/1994 e dal D.L. 30/09/2003 n. 269, da presentare entro limiti temporali.</a:t>
            </a:r>
          </a:p>
          <a:p>
            <a:pPr lvl="0" algn="just"/>
            <a:r>
              <a:rPr lang="it-IT" sz="4000" b="1" dirty="0">
                <a:solidFill>
                  <a:prstClr val="black"/>
                </a:solidFill>
                <a:latin typeface="Arial" panose="020B0604020202020204" pitchFamily="34" charset="0"/>
                <a:cs typeface="Arial" panose="020B0604020202020204" pitchFamily="34" charset="0"/>
              </a:rPr>
              <a:t>Interviene sulla disciplina a regime, modificando alcuni articoli del D.P.R. 380/2001 e quindi senza limiti temporali.</a:t>
            </a:r>
            <a:endParaRPr kumimoji="0" lang="it-IT"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6149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838200" y="475861"/>
            <a:ext cx="10515600" cy="5701102"/>
          </a:xfrm>
        </p:spPr>
        <p:txBody>
          <a:bodyPr/>
          <a:lstStyle/>
          <a:p>
            <a:pPr marL="0" indent="0" algn="just">
              <a:buNone/>
            </a:pPr>
            <a:r>
              <a:rPr lang="it-IT" sz="2000" b="1" dirty="0">
                <a:latin typeface="Arial" panose="020B0604020202020204" pitchFamily="34" charset="0"/>
                <a:ea typeface="Calibri" panose="020F0502020204030204" pitchFamily="34" charset="0"/>
                <a:cs typeface="Arial" panose="020B0604020202020204" pitchFamily="34" charset="0"/>
              </a:rPr>
              <a:t>Articoli del D.P.R. 380/2001 di interesse notarile modificati dal Decreto Salva Casa:</a:t>
            </a:r>
          </a:p>
          <a:p>
            <a:pPr marL="0" indent="0" algn="just">
              <a:buNone/>
            </a:pPr>
            <a:endParaRPr lang="it-IT" sz="2000" b="1" dirty="0">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it-IT" sz="2000" b="1" dirty="0">
                <a:latin typeface="Arial" panose="020B0604020202020204" pitchFamily="34" charset="0"/>
                <a:ea typeface="Calibri" panose="020F0502020204030204" pitchFamily="34" charset="0"/>
                <a:cs typeface="Arial" panose="020B0604020202020204" pitchFamily="34" charset="0"/>
              </a:rPr>
              <a:t>Art. 6  (attività edilizia libera) </a:t>
            </a:r>
            <a:r>
              <a:rPr lang="it-IT" sz="2000" dirty="0">
                <a:latin typeface="Arial" panose="020B0604020202020204" pitchFamily="34" charset="0"/>
                <a:ea typeface="Calibri" panose="020F0502020204030204" pitchFamily="34" charset="0"/>
                <a:cs typeface="Arial" panose="020B0604020202020204" pitchFamily="34" charset="0"/>
              </a:rPr>
              <a:t>Vengono ampliate le tipologie di interventi di edilizia libera (vi rientrano anche le opere di protezione dal sole e dagli agenti atmosferici quali tende, ecc.);</a:t>
            </a:r>
          </a:p>
          <a:p>
            <a:pPr marL="0" indent="0" algn="just">
              <a:buNone/>
            </a:pPr>
            <a:r>
              <a:rPr lang="it-IT" sz="2000" b="1" dirty="0">
                <a:latin typeface="Arial" panose="020B0604020202020204" pitchFamily="34" charset="0"/>
                <a:ea typeface="Calibri" panose="020F0502020204030204" pitchFamily="34" charset="0"/>
                <a:cs typeface="Arial" panose="020B0604020202020204" pitchFamily="34" charset="0"/>
              </a:rPr>
              <a:t>Art. 9-bis (Documentazione amministrativa e stato legittimo degli immobili).</a:t>
            </a:r>
          </a:p>
          <a:p>
            <a:pPr marL="0" indent="0" algn="just">
              <a:buNone/>
            </a:pPr>
            <a:r>
              <a:rPr lang="it-IT" sz="2000" b="1" dirty="0">
                <a:latin typeface="Arial" panose="020B0604020202020204" pitchFamily="34" charset="0"/>
                <a:ea typeface="Calibri" panose="020F0502020204030204" pitchFamily="34" charset="0"/>
                <a:cs typeface="Arial" panose="020B0604020202020204" pitchFamily="34" charset="0"/>
              </a:rPr>
              <a:t>Art. 23-ter (Mutamento d'uso urbanisticamente rilevante).</a:t>
            </a:r>
          </a:p>
          <a:p>
            <a:pPr marL="0" indent="0" algn="just">
              <a:buNone/>
            </a:pPr>
            <a:r>
              <a:rPr lang="it-IT" sz="2000" b="1" dirty="0">
                <a:latin typeface="Arial" panose="020B0604020202020204" pitchFamily="34" charset="0"/>
                <a:ea typeface="Calibri" panose="020F0502020204030204" pitchFamily="34" charset="0"/>
                <a:cs typeface="Arial" panose="020B0604020202020204" pitchFamily="34" charset="0"/>
              </a:rPr>
              <a:t>Art. 31 (Interventi eseguiti in assenza di permesso di costruire, in totale difformità o con variazioni essenziali)</a:t>
            </a:r>
          </a:p>
          <a:p>
            <a:pPr marL="0" indent="0" algn="just">
              <a:buNone/>
            </a:pPr>
            <a:r>
              <a:rPr lang="it-IT" sz="2000" b="1" dirty="0">
                <a:latin typeface="Arial" panose="020B0604020202020204" pitchFamily="34" charset="0"/>
                <a:ea typeface="Calibri" panose="020F0502020204030204" pitchFamily="34" charset="0"/>
                <a:cs typeface="Arial" panose="020B0604020202020204" pitchFamily="34" charset="0"/>
              </a:rPr>
              <a:t>Art. 34-bis (Tolleranze costruttive).</a:t>
            </a:r>
          </a:p>
          <a:p>
            <a:pPr marL="0" indent="0" algn="just">
              <a:buNone/>
            </a:pPr>
            <a:r>
              <a:rPr lang="it-IT" sz="2000" b="1" kern="100" dirty="0">
                <a:effectLst/>
                <a:latin typeface="Arial" panose="020B0604020202020204" pitchFamily="34" charset="0"/>
                <a:ea typeface="Aptos" panose="020B0004020202020204" pitchFamily="34" charset="0"/>
                <a:cs typeface="Arial" panose="020B0604020202020204" pitchFamily="34" charset="0"/>
              </a:rPr>
              <a:t>Art. 36 (Accertamento di conformità nelle ipotesi di assenza di titolo, totale difformità o variazioni essenziali).</a:t>
            </a:r>
          </a:p>
          <a:p>
            <a:pPr marL="0" indent="0" algn="just">
              <a:buNone/>
            </a:pPr>
            <a:r>
              <a:rPr lang="it-IT" sz="2000" b="1" kern="100" dirty="0">
                <a:effectLst/>
                <a:latin typeface="Arial" panose="020B0604020202020204" pitchFamily="34" charset="0"/>
                <a:ea typeface="Aptos" panose="020B0004020202020204" pitchFamily="34" charset="0"/>
                <a:cs typeface="Arial" panose="020B0604020202020204" pitchFamily="34" charset="0"/>
              </a:rPr>
              <a:t>Art. 36-bis (Accertamento di conformità nelle ipotesi di parziali difformità).</a:t>
            </a:r>
          </a:p>
          <a:p>
            <a:pPr marL="0" indent="0" algn="just">
              <a:buNone/>
            </a:pPr>
            <a:r>
              <a:rPr lang="it-IT" sz="2000" b="1" kern="100" dirty="0">
                <a:effectLst/>
                <a:latin typeface="Arial" panose="020B0604020202020204" pitchFamily="34" charset="0"/>
                <a:ea typeface="Aptos" panose="020B0004020202020204" pitchFamily="34" charset="0"/>
                <a:cs typeface="Arial" panose="020B0604020202020204" pitchFamily="34" charset="0"/>
              </a:rPr>
              <a:t>Art. 37 (Interventi eseguiti in assenza o in difformità dalla segnalazione certificata di inizio attività).</a:t>
            </a:r>
          </a:p>
          <a:p>
            <a:pPr marL="0" indent="0" algn="just">
              <a:buNone/>
            </a:pPr>
            <a:endParaRPr lang="it-IT" sz="2000" b="1" kern="100" dirty="0">
              <a:effectLst/>
              <a:latin typeface="Arial" panose="020B0604020202020204" pitchFamily="34" charset="0"/>
              <a:ea typeface="Aptos" panose="020B0004020202020204" pitchFamily="34" charset="0"/>
              <a:cs typeface="Arial" panose="020B0604020202020204" pitchFamily="34" charset="0"/>
            </a:endParaRPr>
          </a:p>
          <a:p>
            <a:pPr marL="0" indent="0" algn="just">
              <a:buNone/>
            </a:pPr>
            <a:endParaRPr lang="it-IT" sz="1600" b="1" dirty="0">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it-IT" sz="1600" b="1" dirty="0">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94820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838200" y="475861"/>
            <a:ext cx="10515600" cy="5701102"/>
          </a:xfrm>
        </p:spPr>
        <p:txBody>
          <a:bodyPr>
            <a:normAutofit fontScale="92500"/>
          </a:bodyPr>
          <a:lstStyle/>
          <a:p>
            <a:pPr marL="0" indent="0" algn="just">
              <a:buNone/>
            </a:pPr>
            <a:r>
              <a:rPr lang="it-IT" sz="2300" b="1" dirty="0">
                <a:latin typeface="Arial" panose="020B0604020202020204" pitchFamily="34" charset="0"/>
                <a:ea typeface="Calibri" panose="020F0502020204030204" pitchFamily="34" charset="0"/>
                <a:cs typeface="Arial" panose="020B0604020202020204" pitchFamily="34" charset="0"/>
              </a:rPr>
              <a:t>Art. 9-bis (Documentazione amministrativa e stato legittimo degli immobili).</a:t>
            </a: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Lo stato legittimo del fabbricato è stabilito alternativamente:</a:t>
            </a: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 dal titolo abilitativo che ne ha previsto la costruzione o che l’ha legittimata in caso di sanatoria;</a:t>
            </a: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 dal titolo abilitativo che ha disciplinato l'ultimo intervento edilizio che ha interessato l'intero immobile o l'intera unità immobiliare, rilasciato all'esito di un procedimento idoneo a verificare l'esistenza del titolo abilitativo che ne ha previsto la costruzione o che ne ha legittimato la stessa, integrato con gli eventuali titoli successivi che hanno abilitato interventi parziali.</a:t>
            </a: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Sono ricompresi tra i titoli abilitativi anche quelli rilasciati ai sensi degli art. 36, 36-bis e 38 (permesso di costruire annullato)</a:t>
            </a:r>
          </a:p>
          <a:p>
            <a:pPr marL="0" indent="0" algn="just">
              <a:buNone/>
            </a:pPr>
            <a:r>
              <a:rPr lang="it-IT" sz="2300" dirty="0">
                <a:latin typeface="Arial" panose="020B0604020202020204" pitchFamily="34" charset="0"/>
                <a:ea typeface="Calibri" panose="020F0502020204030204" pitchFamily="34" charset="0"/>
                <a:cs typeface="Arial" panose="020B0604020202020204" pitchFamily="34" charset="0"/>
              </a:rPr>
              <a:t>Concorrono alla determinazione dello stato legittimo anche le cd. “fiscalizzazioni” (per la rimozione di abusi attraverso il solo pagamento delle sanzioni amministrative) ai sensi degli artt. 33, 34, 37 e 38 del T.U. e la dichiarazione in tema di tolleranze costruttive di cui all’art. 34-bis del T.U. (resa da tecnico abilitato nella modulistica relativa a nuove istanze, comunicazioni e segnalazioni edilizie ovvero con apposita dichiarazione asseverata).</a:t>
            </a:r>
          </a:p>
          <a:p>
            <a:pPr marL="0" indent="0" algn="just">
              <a:buNone/>
            </a:pPr>
            <a:endParaRPr lang="it-IT" sz="2300" dirty="0">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29404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838200" y="475861"/>
            <a:ext cx="10515600" cy="5701102"/>
          </a:xfrm>
        </p:spPr>
        <p:txBody>
          <a:bodyPr>
            <a:normAutofit fontScale="85000" lnSpcReduction="20000"/>
          </a:bodyPr>
          <a:lstStyle/>
          <a:p>
            <a:pPr marL="0" indent="0" algn="just">
              <a:buNone/>
            </a:pPr>
            <a:r>
              <a:rPr lang="it-IT" b="1" dirty="0">
                <a:latin typeface="Arial" panose="020B0604020202020204" pitchFamily="34" charset="0"/>
                <a:ea typeface="Calibri" panose="020F0502020204030204" pitchFamily="34" charset="0"/>
                <a:cs typeface="Arial" panose="020B0604020202020204" pitchFamily="34" charset="0"/>
              </a:rPr>
              <a:t>Art. 23-ter (Mutamento d'uso urbanisticamente rilevante).</a:t>
            </a: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Viene sempre consentito il mutamento della destinazione d’uso senza opere della singola unità immobiliare, nel rispetto delle normative di settore e ferma restando la possibilità per gli strumenti urbanistici comunali di fissare specifiche condizioni, purché il mutamento avvenga:</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all’interno della stessa categoria funzionale;</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tra categorie funzionali omogenee tali essendo a tal fine considerate le categorie residenziale,  turistico-ricettiva, produttiva e direzionale e commerciale, sempreché, in questo secondo caso,  si tratti di singola unità immobiliare in maggiori immobili ricompresi nelle zone classificate A, B e C in base ai vigenti strumenti urbanistici e sempreché il mutamento sia finalizzato alla forma di utilizzo prevalente nelle altre unità immobiliari presenti nello stesso immobile (esclusa le necessità del reperimento di ulteriori aree per servizi di interesse generale ed escluso il vincolo della dotazione minima obbligatoria dei parcheggi previsto dalle vigenti normative).</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Per il mutamento di destinazione d’uso in questione è prescritta la presentazione della segnalazione certificata di inizio attività (S.C.I.A.).</a:t>
            </a:r>
          </a:p>
        </p:txBody>
      </p:sp>
    </p:spTree>
    <p:extLst>
      <p:ext uri="{BB962C8B-B14F-4D97-AF65-F5344CB8AC3E}">
        <p14:creationId xmlns:p14="http://schemas.microsoft.com/office/powerpoint/2010/main" val="3783982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263D3BD-0AB5-BBE8-511F-BC384817E5D8}"/>
              </a:ext>
            </a:extLst>
          </p:cNvPr>
          <p:cNvSpPr>
            <a:spLocks noGrp="1"/>
          </p:cNvSpPr>
          <p:nvPr>
            <p:ph idx="1"/>
          </p:nvPr>
        </p:nvSpPr>
        <p:spPr>
          <a:xfrm>
            <a:off x="382555" y="214604"/>
            <a:ext cx="11476653" cy="6447453"/>
          </a:xfrm>
        </p:spPr>
        <p:txBody>
          <a:bodyPr>
            <a:normAutofit fontScale="77500" lnSpcReduction="20000"/>
          </a:bodyPr>
          <a:lstStyle/>
          <a:p>
            <a:pPr marL="0" indent="0" algn="just">
              <a:buNone/>
            </a:pPr>
            <a:r>
              <a:rPr lang="it-IT" b="1" dirty="0">
                <a:latin typeface="Arial" panose="020B0604020202020204" pitchFamily="34" charset="0"/>
                <a:ea typeface="Calibri" panose="020F0502020204030204" pitchFamily="34" charset="0"/>
                <a:cs typeface="Arial" panose="020B0604020202020204" pitchFamily="34" charset="0"/>
              </a:rPr>
              <a:t>Art. 23-ter (Mutamento d'uso urbanisticamente rilevante).</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1. Salva diversa previsione da parte delle leggi regionali, costituisce mutamento rilevante della destinazione d'uso ogni forma di utilizzo dell'immobile o della singola unità immobiliare diversa da quella originaria, ancorché non accompagnata dall'esecuzione di opere edilizie, purché tale da comportare l'assegnazione dell'immobile o dell'unità immobiliare considerati ad una diversa categoria funzionale tra quelle sotto elencate:</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a) residenziale;</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a-bis) turistico-ricettiva;</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b) produttiva e direzionale;</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c) commerciale;</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d) rurale.</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1-bis. Il mutamento della destinazione d'uso della singola unità immobiliare senza opere all'interno della stessa categoria funzionale è sempre consentito, nel rispetto delle normative di settore, ferma restando la possibilità per gli strumenti urbanistici comunali di fissare specifiche condizioni.</a:t>
            </a:r>
          </a:p>
          <a:p>
            <a:pPr marL="0" indent="0" algn="just">
              <a:buNone/>
            </a:pPr>
            <a:r>
              <a:rPr lang="it-IT" dirty="0">
                <a:latin typeface="Arial" panose="020B0604020202020204" pitchFamily="34" charset="0"/>
                <a:ea typeface="Calibri" panose="020F0502020204030204" pitchFamily="34" charset="0"/>
                <a:cs typeface="Arial" panose="020B0604020202020204" pitchFamily="34" charset="0"/>
              </a:rPr>
              <a:t>1-ter. Sono, altresì, sempre ammessi il mutamento di destinazione d'uso senza opere tra le categorie funzionali di cui al comma 1, lettere a), a-bis), b) e c), di una singola unità immobiliare ubicata in immobili ricompresi nelle zone A), B) e C) di cui all'articolo 2 del decreto del Ministro dei lavori pubblici 2 aprile 1968, n. 1444, ovvero nelle zone equipollenti come definite dalle leggi regionali in materia, nel rispetto delle condizioni di cui al comma 1-quater e delle normative di settore e ferma restando la possibilità per gli strumenti urbanistici comunali di fissare specifiche condizioni.</a:t>
            </a:r>
          </a:p>
          <a:p>
            <a:pPr marL="0" indent="0" algn="just">
              <a:buNone/>
            </a:pPr>
            <a:endParaRPr lang="it-IT"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22612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1788</TotalTime>
  <Words>4414</Words>
  <Application>Microsoft Office PowerPoint</Application>
  <PresentationFormat>Widescreen</PresentationFormat>
  <Paragraphs>117</Paragraphs>
  <Slides>24</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24</vt:i4>
      </vt:variant>
    </vt:vector>
  </HeadingPairs>
  <TitlesOfParts>
    <vt:vector size="30" baseType="lpstr">
      <vt:lpstr>Aptos</vt:lpstr>
      <vt:lpstr>Arial</vt:lpstr>
      <vt:lpstr>Calibri</vt:lpstr>
      <vt:lpstr>Calibri Light</vt:lpstr>
      <vt:lpstr>Times New Roman</vt:lpstr>
      <vt:lpstr>Tema di Office</vt:lpstr>
      <vt:lpstr>DECRETO SALVA CASA  COSA CAMBIA PER I NOTAI?  </vt:lpstr>
      <vt:lpstr>  Decreto Legge 29 maggio 2024 n. 69 in vigore dal 30 maggio 2024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Grazie per l’attenzione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pc1</dc:creator>
  <cp:lastModifiedBy>pc6</cp:lastModifiedBy>
  <cp:revision>90</cp:revision>
  <cp:lastPrinted>2024-05-03T16:50:32Z</cp:lastPrinted>
  <dcterms:created xsi:type="dcterms:W3CDTF">2024-05-02T08:52:42Z</dcterms:created>
  <dcterms:modified xsi:type="dcterms:W3CDTF">2024-07-11T07:59:43Z</dcterms:modified>
</cp:coreProperties>
</file>