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2" r:id="rId6"/>
    <p:sldId id="263" r:id="rId7"/>
    <p:sldId id="278" r:id="rId8"/>
    <p:sldId id="264" r:id="rId9"/>
    <p:sldId id="265" r:id="rId10"/>
    <p:sldId id="266" r:id="rId11"/>
    <p:sldId id="267" r:id="rId12"/>
    <p:sldId id="268" r:id="rId13"/>
    <p:sldId id="269" r:id="rId14"/>
    <p:sldId id="270" r:id="rId15"/>
    <p:sldId id="271" r:id="rId16"/>
    <p:sldId id="272" r:id="rId17"/>
    <p:sldId id="273" r:id="rId18"/>
    <p:sldId id="274" r:id="rId19"/>
    <p:sldId id="279" r:id="rId20"/>
    <p:sldId id="275" r:id="rId21"/>
  </p:sldIdLst>
  <p:sldSz cx="12192000" cy="6858000"/>
  <p:notesSz cx="6797675" cy="9928225"/>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426"/>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6D00247F-CDAF-4C67-BD94-55B540FDE0BB}" type="datetimeFigureOut">
              <a:rPr lang="it-IT" smtClean="0"/>
              <a:t>02/11/2025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5952861-31D1-4498-9551-A9CE393CB245}" type="slidenum">
              <a:rPr lang="it-IT" smtClean="0"/>
              <a:t>‹N›</a:t>
            </a:fld>
            <a:endParaRPr lang="it-IT"/>
          </a:p>
        </p:txBody>
      </p:sp>
    </p:spTree>
    <p:extLst>
      <p:ext uri="{BB962C8B-B14F-4D97-AF65-F5344CB8AC3E}">
        <p14:creationId xmlns:p14="http://schemas.microsoft.com/office/powerpoint/2010/main" val="866847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6D00247F-CDAF-4C67-BD94-55B540FDE0BB}" type="datetimeFigureOut">
              <a:rPr lang="it-IT" smtClean="0"/>
              <a:t>02/11/2025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5952861-31D1-4498-9551-A9CE393CB245}" type="slidenum">
              <a:rPr lang="it-IT" smtClean="0"/>
              <a:t>‹N›</a:t>
            </a:fld>
            <a:endParaRPr lang="it-IT"/>
          </a:p>
        </p:txBody>
      </p:sp>
    </p:spTree>
    <p:extLst>
      <p:ext uri="{BB962C8B-B14F-4D97-AF65-F5344CB8AC3E}">
        <p14:creationId xmlns:p14="http://schemas.microsoft.com/office/powerpoint/2010/main" val="154194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6D00247F-CDAF-4C67-BD94-55B540FDE0BB}" type="datetimeFigureOut">
              <a:rPr lang="it-IT" smtClean="0"/>
              <a:t>02/11/2025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5952861-31D1-4498-9551-A9CE393CB245}" type="slidenum">
              <a:rPr lang="it-IT" smtClean="0"/>
              <a:t>‹N›</a:t>
            </a:fld>
            <a:endParaRPr lang="it-IT"/>
          </a:p>
        </p:txBody>
      </p:sp>
    </p:spTree>
    <p:extLst>
      <p:ext uri="{BB962C8B-B14F-4D97-AF65-F5344CB8AC3E}">
        <p14:creationId xmlns:p14="http://schemas.microsoft.com/office/powerpoint/2010/main" val="4130439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6D00247F-CDAF-4C67-BD94-55B540FDE0BB}" type="datetimeFigureOut">
              <a:rPr lang="it-IT" smtClean="0"/>
              <a:t>02/11/2025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5952861-31D1-4498-9551-A9CE393CB245}" type="slidenum">
              <a:rPr lang="it-IT" smtClean="0"/>
              <a:t>‹N›</a:t>
            </a:fld>
            <a:endParaRPr lang="it-IT"/>
          </a:p>
        </p:txBody>
      </p:sp>
    </p:spTree>
    <p:extLst>
      <p:ext uri="{BB962C8B-B14F-4D97-AF65-F5344CB8AC3E}">
        <p14:creationId xmlns:p14="http://schemas.microsoft.com/office/powerpoint/2010/main" val="437421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6D00247F-CDAF-4C67-BD94-55B540FDE0BB}" type="datetimeFigureOut">
              <a:rPr lang="it-IT" smtClean="0"/>
              <a:t>02/11/2025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5952861-31D1-4498-9551-A9CE393CB245}" type="slidenum">
              <a:rPr lang="it-IT" smtClean="0"/>
              <a:t>‹N›</a:t>
            </a:fld>
            <a:endParaRPr lang="it-IT"/>
          </a:p>
        </p:txBody>
      </p:sp>
    </p:spTree>
    <p:extLst>
      <p:ext uri="{BB962C8B-B14F-4D97-AF65-F5344CB8AC3E}">
        <p14:creationId xmlns:p14="http://schemas.microsoft.com/office/powerpoint/2010/main" val="2929357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6D00247F-CDAF-4C67-BD94-55B540FDE0BB}" type="datetimeFigureOut">
              <a:rPr lang="it-IT" smtClean="0"/>
              <a:t>02/11/2025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5952861-31D1-4498-9551-A9CE393CB245}" type="slidenum">
              <a:rPr lang="it-IT" smtClean="0"/>
              <a:t>‹N›</a:t>
            </a:fld>
            <a:endParaRPr lang="it-IT"/>
          </a:p>
        </p:txBody>
      </p:sp>
    </p:spTree>
    <p:extLst>
      <p:ext uri="{BB962C8B-B14F-4D97-AF65-F5344CB8AC3E}">
        <p14:creationId xmlns:p14="http://schemas.microsoft.com/office/powerpoint/2010/main" val="17014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6D00247F-CDAF-4C67-BD94-55B540FDE0BB}" type="datetimeFigureOut">
              <a:rPr lang="it-IT" smtClean="0"/>
              <a:t>02/11/2025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F5952861-31D1-4498-9551-A9CE393CB245}" type="slidenum">
              <a:rPr lang="it-IT" smtClean="0"/>
              <a:t>‹N›</a:t>
            </a:fld>
            <a:endParaRPr lang="it-IT"/>
          </a:p>
        </p:txBody>
      </p:sp>
    </p:spTree>
    <p:extLst>
      <p:ext uri="{BB962C8B-B14F-4D97-AF65-F5344CB8AC3E}">
        <p14:creationId xmlns:p14="http://schemas.microsoft.com/office/powerpoint/2010/main" val="3232644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6D00247F-CDAF-4C67-BD94-55B540FDE0BB}" type="datetimeFigureOut">
              <a:rPr lang="it-IT" smtClean="0"/>
              <a:t>02/11/2025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F5952861-31D1-4498-9551-A9CE393CB245}" type="slidenum">
              <a:rPr lang="it-IT" smtClean="0"/>
              <a:t>‹N›</a:t>
            </a:fld>
            <a:endParaRPr lang="it-IT"/>
          </a:p>
        </p:txBody>
      </p:sp>
    </p:spTree>
    <p:extLst>
      <p:ext uri="{BB962C8B-B14F-4D97-AF65-F5344CB8AC3E}">
        <p14:creationId xmlns:p14="http://schemas.microsoft.com/office/powerpoint/2010/main" val="1638568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6D00247F-CDAF-4C67-BD94-55B540FDE0BB}" type="datetimeFigureOut">
              <a:rPr lang="it-IT" smtClean="0"/>
              <a:t>02/11/2025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F5952861-31D1-4498-9551-A9CE393CB245}" type="slidenum">
              <a:rPr lang="it-IT" smtClean="0"/>
              <a:t>‹N›</a:t>
            </a:fld>
            <a:endParaRPr lang="it-IT"/>
          </a:p>
        </p:txBody>
      </p:sp>
    </p:spTree>
    <p:extLst>
      <p:ext uri="{BB962C8B-B14F-4D97-AF65-F5344CB8AC3E}">
        <p14:creationId xmlns:p14="http://schemas.microsoft.com/office/powerpoint/2010/main" val="91894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6D00247F-CDAF-4C67-BD94-55B540FDE0BB}" type="datetimeFigureOut">
              <a:rPr lang="it-IT" smtClean="0"/>
              <a:t>02/11/2025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5952861-31D1-4498-9551-A9CE393CB245}" type="slidenum">
              <a:rPr lang="it-IT" smtClean="0"/>
              <a:t>‹N›</a:t>
            </a:fld>
            <a:endParaRPr lang="it-IT"/>
          </a:p>
        </p:txBody>
      </p:sp>
    </p:spTree>
    <p:extLst>
      <p:ext uri="{BB962C8B-B14F-4D97-AF65-F5344CB8AC3E}">
        <p14:creationId xmlns:p14="http://schemas.microsoft.com/office/powerpoint/2010/main" val="3499748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6D00247F-CDAF-4C67-BD94-55B540FDE0BB}" type="datetimeFigureOut">
              <a:rPr lang="it-IT" smtClean="0"/>
              <a:t>02/11/2025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5952861-31D1-4498-9551-A9CE393CB245}" type="slidenum">
              <a:rPr lang="it-IT" smtClean="0"/>
              <a:t>‹N›</a:t>
            </a:fld>
            <a:endParaRPr lang="it-IT"/>
          </a:p>
        </p:txBody>
      </p:sp>
    </p:spTree>
    <p:extLst>
      <p:ext uri="{BB962C8B-B14F-4D97-AF65-F5344CB8AC3E}">
        <p14:creationId xmlns:p14="http://schemas.microsoft.com/office/powerpoint/2010/main" val="2481885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00247F-CDAF-4C67-BD94-55B540FDE0BB}" type="datetimeFigureOut">
              <a:rPr lang="it-IT" smtClean="0"/>
              <a:t>02/11/2025</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952861-31D1-4498-9551-A9CE393CB245}" type="slidenum">
              <a:rPr lang="it-IT" smtClean="0"/>
              <a:t>‹N›</a:t>
            </a:fld>
            <a:endParaRPr lang="it-IT"/>
          </a:p>
        </p:txBody>
      </p:sp>
    </p:spTree>
    <p:extLst>
      <p:ext uri="{BB962C8B-B14F-4D97-AF65-F5344CB8AC3E}">
        <p14:creationId xmlns:p14="http://schemas.microsoft.com/office/powerpoint/2010/main" val="4306857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432815"/>
            <a:ext cx="9144000" cy="1014985"/>
          </a:xfrm>
        </p:spPr>
        <p:txBody>
          <a:bodyPr>
            <a:noAutofit/>
          </a:bodyPr>
          <a:lstStyle/>
          <a:p>
            <a:pPr>
              <a:spcAft>
                <a:spcPts val="0"/>
              </a:spcAft>
            </a:pPr>
            <a: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 </a:t>
            </a:r>
            <a:b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br>
            <a:r>
              <a:rPr lang="it-IT" sz="14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TORINO, 7 novembre 2025</a:t>
            </a: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
            </a:r>
            <a:b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b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FRITTO MISTO ALLA PIEMONTESE 2025</a:t>
            </a:r>
            <a: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t/>
            </a:r>
            <a:b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br>
            <a:endParaRPr lang="it-IT" sz="1800" dirty="0">
              <a:solidFill>
                <a:srgbClr val="7030A0"/>
              </a:solidFill>
              <a:latin typeface="Castellar" panose="020A0402060406010301" pitchFamily="18" charset="0"/>
            </a:endParaRPr>
          </a:p>
        </p:txBody>
      </p:sp>
      <p:sp>
        <p:nvSpPr>
          <p:cNvPr id="3" name="Sottotitolo 2"/>
          <p:cNvSpPr>
            <a:spLocks noGrp="1"/>
          </p:cNvSpPr>
          <p:nvPr>
            <p:ph type="subTitle" idx="1"/>
          </p:nvPr>
        </p:nvSpPr>
        <p:spPr>
          <a:xfrm>
            <a:off x="1524000" y="2248525"/>
            <a:ext cx="9144000" cy="3084225"/>
          </a:xfrm>
        </p:spPr>
        <p:txBody>
          <a:bodyPr>
            <a:normAutofit fontScale="92500"/>
          </a:bodyPr>
          <a:lstStyle/>
          <a:p>
            <a:r>
              <a:rPr lang="it-IT" sz="3600" b="1" dirty="0" smtClean="0">
                <a:solidFill>
                  <a:srgbClr val="002060"/>
                </a:solidFill>
                <a:latin typeface="Castellar" panose="020A0402060406010301" pitchFamily="18" charset="0"/>
                <a:cs typeface="Arial" panose="020B0604020202020204" pitchFamily="34" charset="0"/>
              </a:rPr>
              <a:t>QUESTIONI</a:t>
            </a:r>
          </a:p>
          <a:p>
            <a:r>
              <a:rPr lang="it-IT" sz="3600" b="1" dirty="0" smtClean="0">
                <a:solidFill>
                  <a:srgbClr val="002060"/>
                </a:solidFill>
                <a:latin typeface="Castellar" panose="020A0402060406010301" pitchFamily="18" charset="0"/>
                <a:cs typeface="Arial" panose="020B0604020202020204" pitchFamily="34" charset="0"/>
              </a:rPr>
              <a:t>RELATIVE </a:t>
            </a:r>
            <a:r>
              <a:rPr lang="it-IT" sz="3600" b="1" dirty="0" smtClean="0">
                <a:solidFill>
                  <a:srgbClr val="002060"/>
                </a:solidFill>
                <a:latin typeface="Castellar" panose="020A0402060406010301" pitchFamily="18" charset="0"/>
                <a:cs typeface="Arial" panose="020B0604020202020204" pitchFamily="34" charset="0"/>
              </a:rPr>
              <a:t>AGLI ATTI DI RETTIFICA</a:t>
            </a:r>
            <a:r>
              <a:rPr lang="it-IT" sz="3600" b="1" dirty="0" smtClean="0">
                <a:solidFill>
                  <a:srgbClr val="002060"/>
                </a:solidFill>
                <a:latin typeface="Castellar" panose="020A0402060406010301" pitchFamily="18" charset="0"/>
                <a:cs typeface="Arial" panose="020B0604020202020204" pitchFamily="34" charset="0"/>
              </a:rPr>
              <a:t>, RATIFICA</a:t>
            </a:r>
            <a:r>
              <a:rPr lang="it-IT" sz="3600" b="1" dirty="0" smtClean="0">
                <a:solidFill>
                  <a:srgbClr val="002060"/>
                </a:solidFill>
                <a:latin typeface="Castellar" panose="020A0402060406010301" pitchFamily="18" charset="0"/>
                <a:cs typeface="Arial" panose="020B0604020202020204" pitchFamily="34" charset="0"/>
              </a:rPr>
              <a:t>, CONVALIDA E CONFERMA</a:t>
            </a:r>
            <a:endParaRPr lang="it-IT" sz="3600" b="1" dirty="0">
              <a:solidFill>
                <a:srgbClr val="002060"/>
              </a:solidFill>
              <a:latin typeface="Castellar" panose="020A0402060406010301" pitchFamily="18" charset="0"/>
              <a:cs typeface="Arial" panose="020B0604020202020204" pitchFamily="34" charset="0"/>
            </a:endParaRPr>
          </a:p>
          <a:p>
            <a:endParaRPr lang="it-IT" dirty="0" smtClean="0">
              <a:solidFill>
                <a:srgbClr val="7030A0"/>
              </a:solidFill>
              <a:cs typeface="Arial" panose="020B0604020202020204" pitchFamily="34" charset="0"/>
            </a:endParaRPr>
          </a:p>
          <a:p>
            <a:r>
              <a:rPr lang="it-IT" dirty="0" smtClean="0">
                <a:solidFill>
                  <a:srgbClr val="0070C0"/>
                </a:solidFill>
                <a:latin typeface="Californian FB" panose="0207040306080B030204" pitchFamily="18" charset="0"/>
                <a:cs typeface="Arial" panose="020B0604020202020204" pitchFamily="34" charset="0"/>
              </a:rPr>
              <a:t>Dott</a:t>
            </a:r>
            <a:r>
              <a:rPr lang="it-IT" dirty="0">
                <a:solidFill>
                  <a:srgbClr val="0070C0"/>
                </a:solidFill>
                <a:latin typeface="Californian FB" panose="0207040306080B030204" pitchFamily="18" charset="0"/>
                <a:cs typeface="Arial" panose="020B0604020202020204" pitchFamily="34" charset="0"/>
              </a:rPr>
              <a:t>. Angelo </a:t>
            </a:r>
            <a:r>
              <a:rPr lang="it-IT" dirty="0" smtClean="0">
                <a:solidFill>
                  <a:srgbClr val="0070C0"/>
                </a:solidFill>
                <a:latin typeface="Californian FB" panose="0207040306080B030204" pitchFamily="18" charset="0"/>
                <a:cs typeface="Arial" panose="020B0604020202020204" pitchFamily="34" charset="0"/>
              </a:rPr>
              <a:t>Piscitello</a:t>
            </a:r>
          </a:p>
          <a:p>
            <a:pPr>
              <a:spcBef>
                <a:spcPts val="0"/>
              </a:spcBef>
            </a:pPr>
            <a:r>
              <a:rPr lang="it-IT" dirty="0" smtClean="0">
                <a:solidFill>
                  <a:srgbClr val="0070C0"/>
                </a:solidFill>
                <a:latin typeface="Californian FB" panose="0207040306080B030204" pitchFamily="18" charset="0"/>
                <a:cs typeface="Arial" panose="020B0604020202020204" pitchFamily="34" charset="0"/>
              </a:rPr>
              <a:t>Notaio </a:t>
            </a:r>
            <a:r>
              <a:rPr lang="it-IT" dirty="0">
                <a:solidFill>
                  <a:srgbClr val="0070C0"/>
                </a:solidFill>
                <a:latin typeface="Californian FB" panose="0207040306080B030204" pitchFamily="18" charset="0"/>
                <a:cs typeface="Arial" panose="020B0604020202020204" pitchFamily="34" charset="0"/>
              </a:rPr>
              <a:t>in Cefalù</a:t>
            </a:r>
          </a:p>
          <a:p>
            <a:endParaRPr lang="it-IT" sz="3600" dirty="0">
              <a:solidFill>
                <a:srgbClr val="00B050"/>
              </a:solidFill>
            </a:endParaRPr>
          </a:p>
        </p:txBody>
      </p:sp>
    </p:spTree>
    <p:extLst>
      <p:ext uri="{BB962C8B-B14F-4D97-AF65-F5344CB8AC3E}">
        <p14:creationId xmlns:p14="http://schemas.microsoft.com/office/powerpoint/2010/main" val="1842177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432815"/>
            <a:ext cx="9144000" cy="1014985"/>
          </a:xfrm>
        </p:spPr>
        <p:txBody>
          <a:bodyPr>
            <a:noAutofit/>
          </a:bodyPr>
          <a:lstStyle/>
          <a:p>
            <a:pPr>
              <a:spcAft>
                <a:spcPts val="0"/>
              </a:spcAft>
            </a:pPr>
            <a: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 </a:t>
            </a:r>
            <a:b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br>
            <a:r>
              <a:rPr lang="it-IT" sz="14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TORINO, </a:t>
            </a:r>
            <a:r>
              <a:rPr lang="it-IT" sz="1400" dirty="0" smtClean="0">
                <a:solidFill>
                  <a:srgbClr val="C00000"/>
                </a:solidFill>
                <a:latin typeface="Book Antiqua" panose="02040602050305030304" pitchFamily="18" charset="0"/>
                <a:ea typeface="Times New Roman" panose="02020603050405020304" pitchFamily="18" charset="0"/>
                <a:cs typeface="Times New Roman" panose="02020603050405020304" pitchFamily="18" charset="0"/>
              </a:rPr>
              <a:t>7 NOVEMBRE 2025</a:t>
            </a: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
            </a:r>
            <a:b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b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FRITTO MISTO ALLA PIEMONTESE 2025</a:t>
            </a:r>
            <a: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t/>
            </a:r>
            <a:b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br>
            <a:endParaRPr lang="it-IT" sz="1800" dirty="0">
              <a:solidFill>
                <a:srgbClr val="7030A0"/>
              </a:solidFill>
              <a:latin typeface="Castellar" panose="020A0402060406010301" pitchFamily="18" charset="0"/>
            </a:endParaRPr>
          </a:p>
        </p:txBody>
      </p:sp>
      <p:sp>
        <p:nvSpPr>
          <p:cNvPr id="3" name="Sottotitolo 2"/>
          <p:cNvSpPr>
            <a:spLocks noGrp="1"/>
          </p:cNvSpPr>
          <p:nvPr>
            <p:ph type="subTitle" idx="1"/>
          </p:nvPr>
        </p:nvSpPr>
        <p:spPr>
          <a:xfrm>
            <a:off x="1126835" y="1764145"/>
            <a:ext cx="10012219" cy="4553528"/>
          </a:xfrm>
        </p:spPr>
        <p:txBody>
          <a:bodyPr>
            <a:normAutofit/>
          </a:bodyPr>
          <a:lstStyle/>
          <a:p>
            <a:pPr algn="just"/>
            <a:endParaRPr lang="it-IT" sz="2000" b="1" dirty="0">
              <a:solidFill>
                <a:schemeClr val="tx2"/>
              </a:solidFill>
            </a:endParaRPr>
          </a:p>
          <a:p>
            <a:pPr lvl="0">
              <a:spcBef>
                <a:spcPts val="0"/>
              </a:spcBef>
            </a:pPr>
            <a:r>
              <a:rPr lang="it-IT" sz="2600" b="1" dirty="0">
                <a:solidFill>
                  <a:srgbClr val="44546A"/>
                </a:solidFill>
              </a:rPr>
              <a:t>Atti di rettifica e conferma di atti traslativi</a:t>
            </a:r>
          </a:p>
          <a:p>
            <a:pPr lvl="0">
              <a:spcBef>
                <a:spcPts val="0"/>
              </a:spcBef>
            </a:pPr>
            <a:r>
              <a:rPr lang="it-IT" sz="2600" b="1" dirty="0">
                <a:solidFill>
                  <a:srgbClr val="44546A"/>
                </a:solidFill>
              </a:rPr>
              <a:t>in cui sia stata omessa la presenza di un fabbricato</a:t>
            </a:r>
          </a:p>
          <a:p>
            <a:pPr lvl="0">
              <a:spcBef>
                <a:spcPts val="0"/>
              </a:spcBef>
            </a:pPr>
            <a:r>
              <a:rPr lang="it-IT" sz="2600" b="1" dirty="0">
                <a:solidFill>
                  <a:srgbClr val="44546A"/>
                </a:solidFill>
              </a:rPr>
              <a:t>su un terreno che appare essere l’unico oggetto dell’atto</a:t>
            </a:r>
          </a:p>
          <a:p>
            <a:pPr algn="just">
              <a:spcBef>
                <a:spcPts val="0"/>
              </a:spcBef>
            </a:pPr>
            <a:endParaRPr lang="it-IT" sz="2000" b="1" dirty="0" smtClean="0">
              <a:solidFill>
                <a:schemeClr val="tx2"/>
              </a:solidFill>
            </a:endParaRPr>
          </a:p>
          <a:p>
            <a:pPr algn="just">
              <a:spcBef>
                <a:spcPts val="0"/>
              </a:spcBef>
            </a:pPr>
            <a:r>
              <a:rPr lang="it-IT" sz="2000" b="1" dirty="0" smtClean="0">
                <a:solidFill>
                  <a:schemeClr val="tx2"/>
                </a:solidFill>
              </a:rPr>
              <a:t>Decadenza dall’azione di finanza (art.76 DPR 131/86):</a:t>
            </a:r>
          </a:p>
          <a:p>
            <a:pPr algn="just">
              <a:spcBef>
                <a:spcPts val="0"/>
              </a:spcBef>
            </a:pPr>
            <a:r>
              <a:rPr lang="it-IT" sz="2000" b="1" dirty="0" smtClean="0">
                <a:solidFill>
                  <a:schemeClr val="tx2"/>
                </a:solidFill>
              </a:rPr>
              <a:t>5 anni dall’atto o dall’atto di rettifica e conferma?</a:t>
            </a:r>
            <a:endParaRPr lang="it-IT" sz="2000" b="1" dirty="0">
              <a:solidFill>
                <a:schemeClr val="tx2"/>
              </a:solidFill>
            </a:endParaRPr>
          </a:p>
          <a:p>
            <a:pPr algn="just"/>
            <a:r>
              <a:rPr lang="it-IT" sz="2000" dirty="0">
                <a:solidFill>
                  <a:schemeClr val="tx2"/>
                </a:solidFill>
              </a:rPr>
              <a:t>Corte di Cassazione, Ordinanza n. 26443/2020: </a:t>
            </a:r>
            <a:r>
              <a:rPr lang="it-IT" sz="2000" i="1" dirty="0" err="1" smtClean="0">
                <a:solidFill>
                  <a:schemeClr val="tx2"/>
                </a:solidFill>
              </a:rPr>
              <a:t>Poichè</a:t>
            </a:r>
            <a:r>
              <a:rPr lang="it-IT" sz="2000" i="1" dirty="0" smtClean="0">
                <a:solidFill>
                  <a:schemeClr val="tx2"/>
                </a:solidFill>
              </a:rPr>
              <a:t> </a:t>
            </a:r>
            <a:r>
              <a:rPr lang="it-IT" sz="2000" i="1" dirty="0">
                <a:solidFill>
                  <a:schemeClr val="tx2"/>
                </a:solidFill>
              </a:rPr>
              <a:t>il trasferimento del fabbricato è avvenuto assieme al terreno cui esso accede, l’atto di rettifica e conferma procede all’</a:t>
            </a:r>
            <a:r>
              <a:rPr lang="it-IT" sz="2000" i="1" u="sng" dirty="0">
                <a:solidFill>
                  <a:schemeClr val="tx2"/>
                </a:solidFill>
              </a:rPr>
              <a:t>enunciazione di un trasferimento già avvenuto </a:t>
            </a:r>
            <a:r>
              <a:rPr lang="it-IT" sz="2000" i="1" dirty="0">
                <a:solidFill>
                  <a:schemeClr val="tx2"/>
                </a:solidFill>
              </a:rPr>
              <a:t>e </a:t>
            </a:r>
            <a:r>
              <a:rPr lang="it-IT" sz="2000" b="1" i="1" dirty="0">
                <a:solidFill>
                  <a:schemeClr val="tx2"/>
                </a:solidFill>
              </a:rPr>
              <a:t>la pretesa tributaria per la mancata tassazione del fabbricato è soggetta alla prescrizione quinquennale prevista </a:t>
            </a:r>
            <a:r>
              <a:rPr lang="it-IT" sz="2000" b="1" i="1" dirty="0" smtClean="0">
                <a:solidFill>
                  <a:schemeClr val="tx2"/>
                </a:solidFill>
              </a:rPr>
              <a:t>dall’art.76 </a:t>
            </a:r>
            <a:r>
              <a:rPr lang="it-IT" sz="2000" b="1" i="1" dirty="0">
                <a:solidFill>
                  <a:schemeClr val="tx2"/>
                </a:solidFill>
              </a:rPr>
              <a:t>del DPR n.131/86</a:t>
            </a:r>
            <a:r>
              <a:rPr lang="it-IT" sz="2000" i="1" dirty="0">
                <a:solidFill>
                  <a:schemeClr val="tx2"/>
                </a:solidFill>
              </a:rPr>
              <a:t>; </a:t>
            </a:r>
            <a:r>
              <a:rPr lang="it-IT" sz="2000" b="1" i="1" dirty="0">
                <a:solidFill>
                  <a:schemeClr val="tx2"/>
                </a:solidFill>
              </a:rPr>
              <a:t>pertanto l’atto, se stipulato dopo che il termine quinquennale è spirato, sarebbe soggetto a imposta di registro in misura </a:t>
            </a:r>
            <a:r>
              <a:rPr lang="it-IT" sz="2000" b="1" i="1" dirty="0" smtClean="0">
                <a:solidFill>
                  <a:schemeClr val="tx2"/>
                </a:solidFill>
              </a:rPr>
              <a:t>fissa</a:t>
            </a:r>
            <a:endParaRPr lang="it-IT" sz="2000" dirty="0">
              <a:solidFill>
                <a:schemeClr val="tx2"/>
              </a:solidFill>
            </a:endParaRPr>
          </a:p>
          <a:p>
            <a:pPr algn="just"/>
            <a:endParaRPr lang="it-IT" sz="2000" dirty="0" smtClean="0">
              <a:solidFill>
                <a:schemeClr val="tx2"/>
              </a:solidFill>
            </a:endParaRPr>
          </a:p>
          <a:p>
            <a:pPr algn="just"/>
            <a:endParaRPr lang="it-IT" sz="2000" dirty="0">
              <a:solidFill>
                <a:schemeClr val="tx2"/>
              </a:solidFill>
            </a:endParaRPr>
          </a:p>
        </p:txBody>
      </p:sp>
    </p:spTree>
    <p:extLst>
      <p:ext uri="{BB962C8B-B14F-4D97-AF65-F5344CB8AC3E}">
        <p14:creationId xmlns:p14="http://schemas.microsoft.com/office/powerpoint/2010/main" val="10655673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432815"/>
            <a:ext cx="9144000" cy="1014985"/>
          </a:xfrm>
        </p:spPr>
        <p:txBody>
          <a:bodyPr>
            <a:noAutofit/>
          </a:bodyPr>
          <a:lstStyle/>
          <a:p>
            <a:pPr>
              <a:spcAft>
                <a:spcPts val="0"/>
              </a:spcAft>
            </a:pPr>
            <a: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 </a:t>
            </a:r>
            <a:b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br>
            <a:r>
              <a:rPr lang="it-IT" sz="14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TORINO, </a:t>
            </a:r>
            <a:r>
              <a:rPr lang="it-IT" sz="1400" dirty="0" smtClean="0">
                <a:solidFill>
                  <a:srgbClr val="C00000"/>
                </a:solidFill>
                <a:latin typeface="Book Antiqua" panose="02040602050305030304" pitchFamily="18" charset="0"/>
                <a:ea typeface="Times New Roman" panose="02020603050405020304" pitchFamily="18" charset="0"/>
                <a:cs typeface="Times New Roman" panose="02020603050405020304" pitchFamily="18" charset="0"/>
              </a:rPr>
              <a:t>7 NOVEMBRE 2025</a:t>
            </a: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
            </a:r>
            <a:b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b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FRITTO MISTO ALLA PIEMONTESE 2025</a:t>
            </a:r>
            <a: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t/>
            </a:r>
            <a:b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br>
            <a:endParaRPr lang="it-IT" sz="1800" dirty="0">
              <a:solidFill>
                <a:srgbClr val="7030A0"/>
              </a:solidFill>
              <a:latin typeface="Castellar" panose="020A0402060406010301" pitchFamily="18" charset="0"/>
            </a:endParaRPr>
          </a:p>
        </p:txBody>
      </p:sp>
      <p:sp>
        <p:nvSpPr>
          <p:cNvPr id="3" name="Sottotitolo 2"/>
          <p:cNvSpPr>
            <a:spLocks noGrp="1"/>
          </p:cNvSpPr>
          <p:nvPr>
            <p:ph type="subTitle" idx="1"/>
          </p:nvPr>
        </p:nvSpPr>
        <p:spPr>
          <a:xfrm>
            <a:off x="1126835" y="1764145"/>
            <a:ext cx="10012219" cy="4553528"/>
          </a:xfrm>
        </p:spPr>
        <p:txBody>
          <a:bodyPr>
            <a:normAutofit/>
          </a:bodyPr>
          <a:lstStyle/>
          <a:p>
            <a:pPr algn="just"/>
            <a:endParaRPr lang="it-IT" sz="2000" b="1" dirty="0">
              <a:solidFill>
                <a:schemeClr val="tx2"/>
              </a:solidFill>
            </a:endParaRPr>
          </a:p>
          <a:p>
            <a:pPr lvl="0">
              <a:spcBef>
                <a:spcPts val="0"/>
              </a:spcBef>
            </a:pPr>
            <a:r>
              <a:rPr lang="it-IT" b="1" dirty="0">
                <a:solidFill>
                  <a:srgbClr val="44546A"/>
                </a:solidFill>
              </a:rPr>
              <a:t>Atti di rettifica e conferma di atti traslativi</a:t>
            </a:r>
          </a:p>
          <a:p>
            <a:pPr lvl="0">
              <a:spcBef>
                <a:spcPts val="0"/>
              </a:spcBef>
            </a:pPr>
            <a:r>
              <a:rPr lang="it-IT" b="1" dirty="0">
                <a:solidFill>
                  <a:srgbClr val="44546A"/>
                </a:solidFill>
              </a:rPr>
              <a:t>in cui sia stata omessa la presenza di un fabbricato</a:t>
            </a:r>
          </a:p>
          <a:p>
            <a:pPr lvl="0">
              <a:spcBef>
                <a:spcPts val="0"/>
              </a:spcBef>
            </a:pPr>
            <a:r>
              <a:rPr lang="it-IT" b="1" dirty="0">
                <a:solidFill>
                  <a:srgbClr val="44546A"/>
                </a:solidFill>
              </a:rPr>
              <a:t>su un terreno che appare essere l’unico oggetto dell’atto</a:t>
            </a:r>
          </a:p>
          <a:p>
            <a:pPr algn="just"/>
            <a:r>
              <a:rPr lang="it-IT" sz="2000" dirty="0" smtClean="0">
                <a:solidFill>
                  <a:schemeClr val="tx2"/>
                </a:solidFill>
              </a:rPr>
              <a:t>Reazione </a:t>
            </a:r>
            <a:r>
              <a:rPr lang="it-IT" sz="2000" dirty="0" smtClean="0">
                <a:solidFill>
                  <a:schemeClr val="tx2"/>
                </a:solidFill>
              </a:rPr>
              <a:t>dell’Agenzia </a:t>
            </a:r>
            <a:r>
              <a:rPr lang="it-IT" sz="2000" dirty="0">
                <a:solidFill>
                  <a:schemeClr val="tx2"/>
                </a:solidFill>
              </a:rPr>
              <a:t>delle Entrate: </a:t>
            </a:r>
            <a:r>
              <a:rPr lang="it-IT" sz="2000" b="1" dirty="0">
                <a:solidFill>
                  <a:schemeClr val="tx2"/>
                </a:solidFill>
              </a:rPr>
              <a:t>Risposta a Quesito n. </a:t>
            </a:r>
            <a:r>
              <a:rPr lang="it-IT" sz="2000" b="1" dirty="0" smtClean="0">
                <a:solidFill>
                  <a:schemeClr val="tx2"/>
                </a:solidFill>
              </a:rPr>
              <a:t>214/2024</a:t>
            </a:r>
            <a:r>
              <a:rPr lang="it-IT" sz="2000" dirty="0" smtClean="0">
                <a:solidFill>
                  <a:schemeClr val="tx2"/>
                </a:solidFill>
              </a:rPr>
              <a:t>:</a:t>
            </a:r>
          </a:p>
          <a:p>
            <a:pPr algn="just"/>
            <a:r>
              <a:rPr lang="it-IT" sz="2000" i="1" dirty="0" smtClean="0">
                <a:solidFill>
                  <a:schemeClr val="tx2"/>
                </a:solidFill>
              </a:rPr>
              <a:t>Pur </a:t>
            </a:r>
            <a:r>
              <a:rPr lang="it-IT" sz="2000" i="1" dirty="0">
                <a:solidFill>
                  <a:schemeClr val="tx2"/>
                </a:solidFill>
              </a:rPr>
              <a:t>non producendo l’atto di rettifica e conferma effetti traslativi (essendosi già prodotto il trasferimento in dipendenza dell’atto rettificato e confermato), esso comporta comunque una </a:t>
            </a:r>
            <a:r>
              <a:rPr lang="it-IT" sz="2000" b="1" i="1" dirty="0">
                <a:solidFill>
                  <a:schemeClr val="tx2"/>
                </a:solidFill>
              </a:rPr>
              <a:t>ridefinizione dell'oggetto del precedente atto di trasferimento e </a:t>
            </a:r>
            <a:r>
              <a:rPr lang="it-IT" sz="2000" b="1" i="1" u="sng" dirty="0">
                <a:solidFill>
                  <a:schemeClr val="tx2"/>
                </a:solidFill>
              </a:rPr>
              <a:t>un’innovazione dell'assetto giuridico preesistente</a:t>
            </a:r>
            <a:r>
              <a:rPr lang="it-IT" sz="2000" i="1" dirty="0">
                <a:solidFill>
                  <a:schemeClr val="tx2"/>
                </a:solidFill>
              </a:rPr>
              <a:t>, modificativa rispetto all'atto rettificato, rilevante ai fini della tassazione indiretta, e ritiene </a:t>
            </a:r>
            <a:r>
              <a:rPr lang="it-IT" sz="2000" b="1" i="1" dirty="0">
                <a:solidFill>
                  <a:schemeClr val="tx2"/>
                </a:solidFill>
              </a:rPr>
              <a:t>applicabile al ''valore del bene o del diritto'' emerso dall’atto </a:t>
            </a:r>
            <a:r>
              <a:rPr lang="it-IT" sz="2000" i="1" dirty="0">
                <a:solidFill>
                  <a:schemeClr val="tx2"/>
                </a:solidFill>
              </a:rPr>
              <a:t>di conferma e rettifica </a:t>
            </a:r>
            <a:r>
              <a:rPr lang="it-IT" sz="2000" b="1" i="1" dirty="0">
                <a:solidFill>
                  <a:schemeClr val="tx2"/>
                </a:solidFill>
              </a:rPr>
              <a:t>l’imposta di registro con l’aliquota residuale del 3% </a:t>
            </a:r>
            <a:r>
              <a:rPr lang="it-IT" sz="2000" i="1" dirty="0">
                <a:solidFill>
                  <a:schemeClr val="tx2"/>
                </a:solidFill>
              </a:rPr>
              <a:t>ai sensi dell'articolo 9 della Tariffa, Parte prima, allegata al </a:t>
            </a:r>
            <a:r>
              <a:rPr lang="it-IT" sz="2000" i="1" dirty="0" smtClean="0">
                <a:solidFill>
                  <a:schemeClr val="tx2"/>
                </a:solidFill>
              </a:rPr>
              <a:t>TUR</a:t>
            </a:r>
            <a:endParaRPr lang="it-IT" sz="2000" dirty="0">
              <a:solidFill>
                <a:schemeClr val="tx2"/>
              </a:solidFill>
            </a:endParaRPr>
          </a:p>
          <a:p>
            <a:pPr algn="just"/>
            <a:r>
              <a:rPr lang="it-IT" sz="2000" dirty="0" smtClean="0">
                <a:solidFill>
                  <a:schemeClr val="tx2"/>
                </a:solidFill>
              </a:rPr>
              <a:t>Soluzione “salomonica</a:t>
            </a:r>
            <a:r>
              <a:rPr lang="it-IT" sz="2000" dirty="0">
                <a:solidFill>
                  <a:schemeClr val="tx2"/>
                </a:solidFill>
              </a:rPr>
              <a:t>” tesa a permettere comunque l’imposizione su un trasferimento che vi è </a:t>
            </a:r>
            <a:r>
              <a:rPr lang="it-IT" sz="2000" dirty="0" smtClean="0">
                <a:solidFill>
                  <a:schemeClr val="tx2"/>
                </a:solidFill>
              </a:rPr>
              <a:t>sfuggito (a volte per </a:t>
            </a:r>
            <a:r>
              <a:rPr lang="it-IT" sz="2000" dirty="0">
                <a:solidFill>
                  <a:schemeClr val="tx2"/>
                </a:solidFill>
              </a:rPr>
              <a:t>dolo delle </a:t>
            </a:r>
            <a:r>
              <a:rPr lang="it-IT" sz="2000" dirty="0" smtClean="0">
                <a:solidFill>
                  <a:schemeClr val="tx2"/>
                </a:solidFill>
              </a:rPr>
              <a:t>parti)</a:t>
            </a:r>
            <a:endParaRPr lang="it-IT" sz="2000" dirty="0">
              <a:solidFill>
                <a:schemeClr val="tx2"/>
              </a:solidFill>
            </a:endParaRPr>
          </a:p>
          <a:p>
            <a:pPr algn="just"/>
            <a:endParaRPr lang="it-IT" sz="2000" dirty="0" smtClean="0">
              <a:solidFill>
                <a:schemeClr val="tx2"/>
              </a:solidFill>
            </a:endParaRPr>
          </a:p>
          <a:p>
            <a:pPr algn="just"/>
            <a:endParaRPr lang="it-IT" sz="2000" dirty="0">
              <a:solidFill>
                <a:schemeClr val="tx2"/>
              </a:solidFill>
            </a:endParaRPr>
          </a:p>
        </p:txBody>
      </p:sp>
    </p:spTree>
    <p:extLst>
      <p:ext uri="{BB962C8B-B14F-4D97-AF65-F5344CB8AC3E}">
        <p14:creationId xmlns:p14="http://schemas.microsoft.com/office/powerpoint/2010/main" val="6073644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432815"/>
            <a:ext cx="9144000" cy="1014985"/>
          </a:xfrm>
        </p:spPr>
        <p:txBody>
          <a:bodyPr>
            <a:noAutofit/>
          </a:bodyPr>
          <a:lstStyle/>
          <a:p>
            <a:pPr>
              <a:spcAft>
                <a:spcPts val="0"/>
              </a:spcAft>
            </a:pPr>
            <a: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 </a:t>
            </a:r>
            <a:b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br>
            <a:r>
              <a:rPr lang="it-IT" sz="14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TORINO, </a:t>
            </a:r>
            <a:r>
              <a:rPr lang="it-IT" sz="1400" dirty="0" smtClean="0">
                <a:solidFill>
                  <a:srgbClr val="C00000"/>
                </a:solidFill>
                <a:latin typeface="Book Antiqua" panose="02040602050305030304" pitchFamily="18" charset="0"/>
                <a:ea typeface="Times New Roman" panose="02020603050405020304" pitchFamily="18" charset="0"/>
                <a:cs typeface="Times New Roman" panose="02020603050405020304" pitchFamily="18" charset="0"/>
              </a:rPr>
              <a:t>7 NOVEMBRE 2025</a:t>
            </a: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
            </a:r>
            <a:b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b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FRITTO MISTO ALLA PIEMONTESE 2025</a:t>
            </a:r>
            <a: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t/>
            </a:r>
            <a:b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br>
            <a:endParaRPr lang="it-IT" sz="1800" dirty="0">
              <a:solidFill>
                <a:srgbClr val="7030A0"/>
              </a:solidFill>
              <a:latin typeface="Castellar" panose="020A0402060406010301" pitchFamily="18" charset="0"/>
            </a:endParaRPr>
          </a:p>
        </p:txBody>
      </p:sp>
      <p:sp>
        <p:nvSpPr>
          <p:cNvPr id="3" name="Sottotitolo 2"/>
          <p:cNvSpPr>
            <a:spLocks noGrp="1"/>
          </p:cNvSpPr>
          <p:nvPr>
            <p:ph type="subTitle" idx="1"/>
          </p:nvPr>
        </p:nvSpPr>
        <p:spPr>
          <a:xfrm>
            <a:off x="1126835" y="1764145"/>
            <a:ext cx="10012219" cy="4553528"/>
          </a:xfrm>
        </p:spPr>
        <p:txBody>
          <a:bodyPr>
            <a:normAutofit fontScale="85000" lnSpcReduction="20000"/>
          </a:bodyPr>
          <a:lstStyle/>
          <a:p>
            <a:pPr algn="just"/>
            <a:endParaRPr lang="it-IT" sz="2000" b="1" dirty="0">
              <a:solidFill>
                <a:schemeClr val="tx2"/>
              </a:solidFill>
            </a:endParaRPr>
          </a:p>
          <a:p>
            <a:pPr lvl="0">
              <a:spcBef>
                <a:spcPts val="0"/>
              </a:spcBef>
            </a:pPr>
            <a:r>
              <a:rPr lang="it-IT" b="1" dirty="0">
                <a:solidFill>
                  <a:srgbClr val="44546A"/>
                </a:solidFill>
              </a:rPr>
              <a:t>Atti di rettifica e conferma di atti traslativi</a:t>
            </a:r>
          </a:p>
          <a:p>
            <a:pPr lvl="0">
              <a:spcBef>
                <a:spcPts val="0"/>
              </a:spcBef>
            </a:pPr>
            <a:r>
              <a:rPr lang="it-IT" b="1" dirty="0">
                <a:solidFill>
                  <a:srgbClr val="44546A"/>
                </a:solidFill>
              </a:rPr>
              <a:t>in cui sia stata omessa la presenza di un fabbricato</a:t>
            </a:r>
          </a:p>
          <a:p>
            <a:pPr lvl="0">
              <a:spcBef>
                <a:spcPts val="0"/>
              </a:spcBef>
            </a:pPr>
            <a:r>
              <a:rPr lang="it-IT" b="1" dirty="0">
                <a:solidFill>
                  <a:srgbClr val="44546A"/>
                </a:solidFill>
              </a:rPr>
              <a:t>su un terreno che appare essere l’unico oggetto dell’atto</a:t>
            </a:r>
          </a:p>
          <a:p>
            <a:pPr algn="just"/>
            <a:r>
              <a:rPr lang="it-IT" sz="2000" b="1" dirty="0" smtClean="0">
                <a:solidFill>
                  <a:schemeClr val="tx2"/>
                </a:solidFill>
              </a:rPr>
              <a:t>Ambito della conferma</a:t>
            </a:r>
            <a:r>
              <a:rPr lang="it-IT" sz="2000" dirty="0" smtClean="0">
                <a:solidFill>
                  <a:schemeClr val="tx2"/>
                </a:solidFill>
              </a:rPr>
              <a:t>: </a:t>
            </a:r>
            <a:r>
              <a:rPr lang="it-IT" sz="2000" b="1" u="sng" dirty="0" smtClean="0">
                <a:solidFill>
                  <a:srgbClr val="FF0000"/>
                </a:solidFill>
              </a:rPr>
              <a:t>PREESISTENZA</a:t>
            </a:r>
            <a:r>
              <a:rPr lang="it-IT" sz="2000" b="1" dirty="0" smtClean="0">
                <a:solidFill>
                  <a:schemeClr val="tx2"/>
                </a:solidFill>
              </a:rPr>
              <a:t> dei dati oggetto delle mancate menzioni</a:t>
            </a:r>
            <a:r>
              <a:rPr lang="it-IT" sz="2000" dirty="0" smtClean="0">
                <a:solidFill>
                  <a:schemeClr val="tx2"/>
                </a:solidFill>
              </a:rPr>
              <a:t>:</a:t>
            </a:r>
          </a:p>
          <a:p>
            <a:pPr algn="just"/>
            <a:r>
              <a:rPr lang="it-IT" sz="2000" b="1" dirty="0" smtClean="0">
                <a:solidFill>
                  <a:schemeClr val="tx2"/>
                </a:solidFill>
              </a:rPr>
              <a:t>Art. 46 comma </a:t>
            </a:r>
            <a:r>
              <a:rPr lang="it-IT" sz="2000" b="1" dirty="0">
                <a:solidFill>
                  <a:schemeClr val="tx2"/>
                </a:solidFill>
              </a:rPr>
              <a:t>4 D.P.R. n. </a:t>
            </a:r>
            <a:r>
              <a:rPr lang="it-IT" sz="2000" b="1" dirty="0" smtClean="0">
                <a:solidFill>
                  <a:schemeClr val="tx2"/>
                </a:solidFill>
              </a:rPr>
              <a:t>380/2001</a:t>
            </a:r>
            <a:r>
              <a:rPr lang="it-IT" sz="2000" dirty="0" smtClean="0">
                <a:solidFill>
                  <a:schemeClr val="tx2"/>
                </a:solidFill>
              </a:rPr>
              <a:t>: «</a:t>
            </a:r>
            <a:r>
              <a:rPr lang="it-IT" sz="2000" i="1" dirty="0" smtClean="0">
                <a:solidFill>
                  <a:schemeClr val="tx2"/>
                </a:solidFill>
              </a:rPr>
              <a:t>Se </a:t>
            </a:r>
            <a:r>
              <a:rPr lang="it-IT" sz="2000" i="1" dirty="0">
                <a:solidFill>
                  <a:schemeClr val="tx2"/>
                </a:solidFill>
              </a:rPr>
              <a:t>la mancata indicazione in atto degli estremi </a:t>
            </a:r>
            <a:r>
              <a:rPr lang="it-IT" sz="2000" b="1" i="1" dirty="0">
                <a:solidFill>
                  <a:schemeClr val="tx2"/>
                </a:solidFill>
              </a:rPr>
              <a:t>non sia dipesa dalla insussistenza del permesso di costruire</a:t>
            </a:r>
            <a:r>
              <a:rPr lang="it-IT" sz="2000" i="1" dirty="0">
                <a:solidFill>
                  <a:schemeClr val="tx2"/>
                </a:solidFill>
              </a:rPr>
              <a:t> al tempo in cui gli atti medesimi sono stati </a:t>
            </a:r>
            <a:r>
              <a:rPr lang="it-IT" sz="2000" i="1" dirty="0" smtClean="0">
                <a:solidFill>
                  <a:schemeClr val="tx2"/>
                </a:solidFill>
              </a:rPr>
              <a:t>stipulati  …»</a:t>
            </a:r>
          </a:p>
          <a:p>
            <a:pPr algn="just"/>
            <a:r>
              <a:rPr lang="it-IT" sz="2000" dirty="0">
                <a:solidFill>
                  <a:schemeClr val="tx2"/>
                </a:solidFill>
              </a:rPr>
              <a:t>Per edifici o loro parti, la cui costruzione è iniziata prima del 17 marzo 1985: </a:t>
            </a:r>
            <a:r>
              <a:rPr lang="it-IT" sz="2000" b="1" dirty="0" smtClean="0">
                <a:solidFill>
                  <a:schemeClr val="tx2"/>
                </a:solidFill>
              </a:rPr>
              <a:t>Art</a:t>
            </a:r>
            <a:r>
              <a:rPr lang="it-IT" sz="2000" b="1" dirty="0">
                <a:solidFill>
                  <a:schemeClr val="tx2"/>
                </a:solidFill>
              </a:rPr>
              <a:t>. 40 della legge n. </a:t>
            </a:r>
            <a:r>
              <a:rPr lang="it-IT" sz="2000" b="1" dirty="0" smtClean="0">
                <a:solidFill>
                  <a:schemeClr val="tx2"/>
                </a:solidFill>
              </a:rPr>
              <a:t>47/1985</a:t>
            </a:r>
            <a:r>
              <a:rPr lang="it-IT" sz="2000" dirty="0" smtClean="0">
                <a:solidFill>
                  <a:schemeClr val="tx2"/>
                </a:solidFill>
              </a:rPr>
              <a:t>: «</a:t>
            </a:r>
            <a:r>
              <a:rPr lang="it-IT" sz="2000" i="1" dirty="0" smtClean="0">
                <a:solidFill>
                  <a:schemeClr val="tx2"/>
                </a:solidFill>
              </a:rPr>
              <a:t>Se </a:t>
            </a:r>
            <a:r>
              <a:rPr lang="it-IT" sz="2000" i="1" dirty="0">
                <a:solidFill>
                  <a:schemeClr val="tx2"/>
                </a:solidFill>
              </a:rPr>
              <a:t>la mancanza delle dichiarazioni o dei documenti, rispettivamente da indicarsi o da allegarsi, </a:t>
            </a:r>
            <a:r>
              <a:rPr lang="it-IT" sz="2000" b="1" i="1" dirty="0">
                <a:solidFill>
                  <a:schemeClr val="tx2"/>
                </a:solidFill>
              </a:rPr>
              <a:t>non sia dipesa </a:t>
            </a:r>
            <a:r>
              <a:rPr lang="it-IT" sz="2000" i="1" dirty="0">
                <a:solidFill>
                  <a:schemeClr val="tx2"/>
                </a:solidFill>
              </a:rPr>
              <a:t>dall’insussistenza della licenza o della concessione o dalla inesistenza della domanda di concessione in sanatoria </a:t>
            </a:r>
            <a:r>
              <a:rPr lang="it-IT" sz="2000" b="1" i="1" dirty="0">
                <a:solidFill>
                  <a:schemeClr val="tx2"/>
                </a:solidFill>
              </a:rPr>
              <a:t>al tempo in cui gli atti medesimi</a:t>
            </a:r>
            <a:r>
              <a:rPr lang="it-IT" sz="2000" i="1" dirty="0">
                <a:solidFill>
                  <a:schemeClr val="tx2"/>
                </a:solidFill>
              </a:rPr>
              <a:t> sono stati stipulati, ovvero dal fatto che la costruzione sia stata iniziata successivamente al 1° settembre </a:t>
            </a:r>
            <a:r>
              <a:rPr lang="it-IT" sz="2000" i="1" dirty="0" smtClean="0">
                <a:solidFill>
                  <a:schemeClr val="tx2"/>
                </a:solidFill>
              </a:rPr>
              <a:t>1967</a:t>
            </a:r>
            <a:r>
              <a:rPr lang="it-IT" sz="2000" dirty="0" smtClean="0">
                <a:solidFill>
                  <a:schemeClr val="tx2"/>
                </a:solidFill>
              </a:rPr>
              <a:t>»</a:t>
            </a:r>
            <a:endParaRPr lang="it-IT" sz="2000" dirty="0" smtClean="0">
              <a:solidFill>
                <a:schemeClr val="tx2"/>
              </a:solidFill>
            </a:endParaRPr>
          </a:p>
          <a:p>
            <a:pPr algn="just"/>
            <a:r>
              <a:rPr lang="it-IT" sz="2000" b="1" dirty="0" smtClean="0">
                <a:solidFill>
                  <a:schemeClr val="tx2"/>
                </a:solidFill>
              </a:rPr>
              <a:t>Art.29 comma 1 ter </a:t>
            </a:r>
            <a:r>
              <a:rPr lang="it-IT" sz="2000" b="1" dirty="0" smtClean="0">
                <a:solidFill>
                  <a:schemeClr val="tx2"/>
                </a:solidFill>
              </a:rPr>
              <a:t>legge </a:t>
            </a:r>
            <a:r>
              <a:rPr lang="it-IT" sz="2000" b="1" dirty="0">
                <a:solidFill>
                  <a:schemeClr val="tx2"/>
                </a:solidFill>
              </a:rPr>
              <a:t>27 febbraio 1985, n. </a:t>
            </a:r>
            <a:r>
              <a:rPr lang="it-IT" sz="2000" b="1" dirty="0" smtClean="0">
                <a:solidFill>
                  <a:schemeClr val="tx2"/>
                </a:solidFill>
              </a:rPr>
              <a:t>52</a:t>
            </a:r>
            <a:r>
              <a:rPr lang="it-IT" sz="2000" dirty="0">
                <a:solidFill>
                  <a:schemeClr val="tx2"/>
                </a:solidFill>
              </a:rPr>
              <a:t>: </a:t>
            </a:r>
            <a:r>
              <a:rPr lang="it-IT" sz="2000" dirty="0" smtClean="0">
                <a:solidFill>
                  <a:schemeClr val="tx2"/>
                </a:solidFill>
              </a:rPr>
              <a:t>«</a:t>
            </a:r>
            <a:r>
              <a:rPr lang="it-IT" sz="2000" i="1" dirty="0" smtClean="0">
                <a:solidFill>
                  <a:schemeClr val="tx2"/>
                </a:solidFill>
              </a:rPr>
              <a:t>Se </a:t>
            </a:r>
            <a:r>
              <a:rPr lang="it-IT" sz="2000" i="1" dirty="0">
                <a:solidFill>
                  <a:schemeClr val="tx2"/>
                </a:solidFill>
              </a:rPr>
              <a:t>la mancanza del riferimento alle planimetrie depositate in catasto o della dichiarazione, resa dagli intestatari, della conformità allo stato di fatto dei dati catastali e delle planimetrie, ovvero dell'attestazione di conformità rilasciata da un tecnico abilitato </a:t>
            </a:r>
            <a:r>
              <a:rPr lang="it-IT" sz="2000" b="1" i="1" dirty="0">
                <a:solidFill>
                  <a:schemeClr val="tx2"/>
                </a:solidFill>
              </a:rPr>
              <a:t>non siano dipese dall'inesistenza delle planimetrie o dalla loro difformità dallo stato di fatto</a:t>
            </a:r>
            <a:r>
              <a:rPr lang="it-IT" sz="2000" i="1" dirty="0">
                <a:solidFill>
                  <a:schemeClr val="tx2"/>
                </a:solidFill>
              </a:rPr>
              <a:t>, l'atto può essere confermato anche da una sola delle parti mediante atto successivo, redatto nella stessa forma del precedente, che contenga gli elementi omessi. L'atto di conferma costituisce atto direttamente conseguente a quello cui si riferisce, ai sensi dell'articolo 10, comma 3, del decreto legislativo 14 marzo 2011, n. </a:t>
            </a:r>
            <a:r>
              <a:rPr lang="it-IT" sz="2000" i="1" dirty="0" smtClean="0">
                <a:solidFill>
                  <a:schemeClr val="tx2"/>
                </a:solidFill>
              </a:rPr>
              <a:t>23</a:t>
            </a:r>
            <a:endParaRPr lang="it-IT" sz="2000" dirty="0">
              <a:solidFill>
                <a:schemeClr val="tx2"/>
              </a:solidFill>
            </a:endParaRPr>
          </a:p>
        </p:txBody>
      </p:sp>
    </p:spTree>
    <p:extLst>
      <p:ext uri="{BB962C8B-B14F-4D97-AF65-F5344CB8AC3E}">
        <p14:creationId xmlns:p14="http://schemas.microsoft.com/office/powerpoint/2010/main" val="35585783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432815"/>
            <a:ext cx="9144000" cy="1014985"/>
          </a:xfrm>
        </p:spPr>
        <p:txBody>
          <a:bodyPr>
            <a:noAutofit/>
          </a:bodyPr>
          <a:lstStyle/>
          <a:p>
            <a:pPr>
              <a:spcAft>
                <a:spcPts val="0"/>
              </a:spcAft>
            </a:pPr>
            <a: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 </a:t>
            </a:r>
            <a:b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br>
            <a:r>
              <a:rPr lang="it-IT" sz="14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TORINO, </a:t>
            </a:r>
            <a:r>
              <a:rPr lang="it-IT" sz="1400" dirty="0" smtClean="0">
                <a:solidFill>
                  <a:srgbClr val="C00000"/>
                </a:solidFill>
                <a:latin typeface="Book Antiqua" panose="02040602050305030304" pitchFamily="18" charset="0"/>
                <a:ea typeface="Times New Roman" panose="02020603050405020304" pitchFamily="18" charset="0"/>
                <a:cs typeface="Times New Roman" panose="02020603050405020304" pitchFamily="18" charset="0"/>
              </a:rPr>
              <a:t>7 NOVEMBRE 2025</a:t>
            </a: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
            </a:r>
            <a:b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b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FRITTO MISTO ALLA PIEMONTESE 2025</a:t>
            </a:r>
            <a: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t/>
            </a:r>
            <a:b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br>
            <a:endParaRPr lang="it-IT" sz="1800" dirty="0">
              <a:solidFill>
                <a:srgbClr val="7030A0"/>
              </a:solidFill>
              <a:latin typeface="Castellar" panose="020A0402060406010301" pitchFamily="18" charset="0"/>
            </a:endParaRPr>
          </a:p>
        </p:txBody>
      </p:sp>
      <p:sp>
        <p:nvSpPr>
          <p:cNvPr id="3" name="Sottotitolo 2"/>
          <p:cNvSpPr>
            <a:spLocks noGrp="1"/>
          </p:cNvSpPr>
          <p:nvPr>
            <p:ph type="subTitle" idx="1"/>
          </p:nvPr>
        </p:nvSpPr>
        <p:spPr>
          <a:xfrm>
            <a:off x="1126835" y="1764145"/>
            <a:ext cx="10012219" cy="4553528"/>
          </a:xfrm>
        </p:spPr>
        <p:txBody>
          <a:bodyPr>
            <a:normAutofit/>
          </a:bodyPr>
          <a:lstStyle/>
          <a:p>
            <a:pPr algn="just"/>
            <a:endParaRPr lang="it-IT" sz="2000" b="1" dirty="0">
              <a:solidFill>
                <a:schemeClr val="tx2"/>
              </a:solidFill>
            </a:endParaRPr>
          </a:p>
          <a:p>
            <a:pPr lvl="0">
              <a:spcBef>
                <a:spcPts val="0"/>
              </a:spcBef>
            </a:pPr>
            <a:r>
              <a:rPr lang="it-IT" sz="2000" b="1" dirty="0">
                <a:solidFill>
                  <a:srgbClr val="44546A"/>
                </a:solidFill>
              </a:rPr>
              <a:t>Atti di rettifica e conferma di atti traslativi</a:t>
            </a:r>
          </a:p>
          <a:p>
            <a:pPr lvl="0">
              <a:spcBef>
                <a:spcPts val="0"/>
              </a:spcBef>
            </a:pPr>
            <a:r>
              <a:rPr lang="it-IT" sz="2000" b="1" dirty="0">
                <a:solidFill>
                  <a:srgbClr val="44546A"/>
                </a:solidFill>
              </a:rPr>
              <a:t>in cui sia stata omessa la presenza di un fabbricato</a:t>
            </a:r>
          </a:p>
          <a:p>
            <a:pPr lvl="0">
              <a:spcBef>
                <a:spcPts val="0"/>
              </a:spcBef>
            </a:pPr>
            <a:r>
              <a:rPr lang="it-IT" sz="2000" b="1" dirty="0">
                <a:solidFill>
                  <a:srgbClr val="44546A"/>
                </a:solidFill>
              </a:rPr>
              <a:t>su un terreno che appare essere l’unico oggetto dell’atto</a:t>
            </a:r>
          </a:p>
          <a:p>
            <a:pPr algn="just"/>
            <a:r>
              <a:rPr lang="it-IT" sz="2000" b="1" dirty="0" smtClean="0">
                <a:solidFill>
                  <a:schemeClr val="tx2"/>
                </a:solidFill>
              </a:rPr>
              <a:t>Ambito della conferma</a:t>
            </a:r>
            <a:r>
              <a:rPr lang="it-IT" sz="2000" dirty="0" smtClean="0">
                <a:solidFill>
                  <a:schemeClr val="tx2"/>
                </a:solidFill>
              </a:rPr>
              <a:t>: </a:t>
            </a:r>
            <a:r>
              <a:rPr lang="it-IT" sz="2000" b="1" dirty="0" smtClean="0">
                <a:solidFill>
                  <a:srgbClr val="FF0000"/>
                </a:solidFill>
              </a:rPr>
              <a:t>ESISTENZA DELLA NULLITA</a:t>
            </a:r>
            <a:r>
              <a:rPr lang="it-IT" sz="2000" dirty="0" smtClean="0">
                <a:solidFill>
                  <a:schemeClr val="tx2"/>
                </a:solidFill>
              </a:rPr>
              <a:t>’</a:t>
            </a:r>
            <a:endParaRPr lang="it-IT" sz="2000" dirty="0">
              <a:solidFill>
                <a:schemeClr val="tx2"/>
              </a:solidFill>
            </a:endParaRPr>
          </a:p>
          <a:p>
            <a:pPr algn="just"/>
            <a:r>
              <a:rPr lang="it-IT" sz="2000" dirty="0" smtClean="0">
                <a:solidFill>
                  <a:schemeClr val="tx2"/>
                </a:solidFill>
              </a:rPr>
              <a:t>Le nullità urbanistiche e catastali sono </a:t>
            </a:r>
            <a:r>
              <a:rPr lang="it-IT" sz="2000" b="1" dirty="0" smtClean="0">
                <a:solidFill>
                  <a:schemeClr val="tx2"/>
                </a:solidFill>
              </a:rPr>
              <a:t>NULLITA’ FORMALI per totale mancanza delle dichiarazioni</a:t>
            </a:r>
            <a:endParaRPr lang="it-IT" sz="2000" dirty="0" smtClean="0">
              <a:solidFill>
                <a:schemeClr val="tx2"/>
              </a:solidFill>
            </a:endParaRPr>
          </a:p>
          <a:p>
            <a:pPr algn="just"/>
            <a:r>
              <a:rPr lang="it-IT" sz="2000" b="1" dirty="0" smtClean="0">
                <a:solidFill>
                  <a:schemeClr val="tx2"/>
                </a:solidFill>
              </a:rPr>
              <a:t>Urbanistica</a:t>
            </a:r>
            <a:r>
              <a:rPr lang="it-IT" sz="2000" dirty="0" smtClean="0">
                <a:solidFill>
                  <a:schemeClr val="tx2"/>
                </a:solidFill>
              </a:rPr>
              <a:t>: </a:t>
            </a:r>
            <a:r>
              <a:rPr lang="it-IT" sz="2000" dirty="0" smtClean="0">
                <a:solidFill>
                  <a:schemeClr val="tx2"/>
                </a:solidFill>
              </a:rPr>
              <a:t>Corte </a:t>
            </a:r>
            <a:r>
              <a:rPr lang="it-IT" sz="2000" dirty="0">
                <a:solidFill>
                  <a:schemeClr val="tx2"/>
                </a:solidFill>
              </a:rPr>
              <a:t>di Cassazione, </a:t>
            </a:r>
            <a:r>
              <a:rPr lang="it-IT" sz="2000" dirty="0" smtClean="0">
                <a:solidFill>
                  <a:schemeClr val="tx2"/>
                </a:solidFill>
              </a:rPr>
              <a:t>SS.UU. Sentenza n</a:t>
            </a:r>
            <a:r>
              <a:rPr lang="it-IT" sz="2000" dirty="0">
                <a:solidFill>
                  <a:schemeClr val="tx2"/>
                </a:solidFill>
              </a:rPr>
              <a:t>. 8230 del </a:t>
            </a:r>
            <a:r>
              <a:rPr lang="it-IT" sz="2000" dirty="0" smtClean="0">
                <a:solidFill>
                  <a:schemeClr val="tx2"/>
                </a:solidFill>
              </a:rPr>
              <a:t>22/03/2019</a:t>
            </a:r>
          </a:p>
          <a:p>
            <a:pPr algn="just"/>
            <a:r>
              <a:rPr lang="it-IT" sz="2000" b="1" dirty="0" smtClean="0">
                <a:solidFill>
                  <a:schemeClr val="tx2"/>
                </a:solidFill>
              </a:rPr>
              <a:t>Conformità Catastale</a:t>
            </a:r>
            <a:r>
              <a:rPr lang="it-IT" sz="2000" dirty="0" smtClean="0">
                <a:solidFill>
                  <a:schemeClr val="tx2"/>
                </a:solidFill>
              </a:rPr>
              <a:t>:  </a:t>
            </a:r>
            <a:r>
              <a:rPr lang="it-IT" sz="2000" dirty="0">
                <a:solidFill>
                  <a:schemeClr val="tx2"/>
                </a:solidFill>
              </a:rPr>
              <a:t>sentenza 15/10/2025, n. </a:t>
            </a:r>
            <a:r>
              <a:rPr lang="it-IT" sz="2000" dirty="0" smtClean="0">
                <a:solidFill>
                  <a:schemeClr val="tx2"/>
                </a:solidFill>
              </a:rPr>
              <a:t>27531</a:t>
            </a:r>
          </a:p>
          <a:p>
            <a:pPr algn="just"/>
            <a:r>
              <a:rPr lang="it-IT" sz="2000" b="1" dirty="0" smtClean="0">
                <a:solidFill>
                  <a:srgbClr val="FF0000"/>
                </a:solidFill>
              </a:rPr>
              <a:t>In </a:t>
            </a:r>
            <a:r>
              <a:rPr lang="it-IT" sz="2000" b="1" dirty="0">
                <a:solidFill>
                  <a:srgbClr val="FF0000"/>
                </a:solidFill>
              </a:rPr>
              <a:t>presenza delle menzioni e anche se esse non sono complete o non totalmente veritiere, mancando la sanzione della nullità </a:t>
            </a:r>
            <a:r>
              <a:rPr lang="it-IT" sz="2000" b="1" dirty="0" smtClean="0">
                <a:solidFill>
                  <a:srgbClr val="FF0000"/>
                </a:solidFill>
              </a:rPr>
              <a:t>l’atto da stipulare è un atto di rettifica di un atto valido e non un atto di conferma di un atto nullo</a:t>
            </a:r>
          </a:p>
          <a:p>
            <a:pPr algn="just"/>
            <a:endParaRPr lang="it-IT" sz="2000" dirty="0">
              <a:solidFill>
                <a:schemeClr val="tx2"/>
              </a:solidFill>
            </a:endParaRPr>
          </a:p>
        </p:txBody>
      </p:sp>
    </p:spTree>
    <p:extLst>
      <p:ext uri="{BB962C8B-B14F-4D97-AF65-F5344CB8AC3E}">
        <p14:creationId xmlns:p14="http://schemas.microsoft.com/office/powerpoint/2010/main" val="29717489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432815"/>
            <a:ext cx="9144000" cy="1014985"/>
          </a:xfrm>
        </p:spPr>
        <p:txBody>
          <a:bodyPr>
            <a:noAutofit/>
          </a:bodyPr>
          <a:lstStyle/>
          <a:p>
            <a:pPr>
              <a:spcAft>
                <a:spcPts val="0"/>
              </a:spcAft>
            </a:pPr>
            <a: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 </a:t>
            </a:r>
            <a:b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br>
            <a:r>
              <a:rPr lang="it-IT" sz="14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TORINO, </a:t>
            </a:r>
            <a:r>
              <a:rPr lang="it-IT" sz="1400" dirty="0" smtClean="0">
                <a:solidFill>
                  <a:srgbClr val="C00000"/>
                </a:solidFill>
                <a:latin typeface="Book Antiqua" panose="02040602050305030304" pitchFamily="18" charset="0"/>
                <a:ea typeface="Times New Roman" panose="02020603050405020304" pitchFamily="18" charset="0"/>
                <a:cs typeface="Times New Roman" panose="02020603050405020304" pitchFamily="18" charset="0"/>
              </a:rPr>
              <a:t>7 NOVEMBRE 2025</a:t>
            </a: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
            </a:r>
            <a:b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b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FRITTO MISTO ALLA PIEMONTESE 2025</a:t>
            </a:r>
            <a: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t/>
            </a:r>
            <a:b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br>
            <a:endParaRPr lang="it-IT" sz="1800" dirty="0">
              <a:solidFill>
                <a:srgbClr val="7030A0"/>
              </a:solidFill>
              <a:latin typeface="Castellar" panose="020A0402060406010301" pitchFamily="18" charset="0"/>
            </a:endParaRPr>
          </a:p>
        </p:txBody>
      </p:sp>
      <p:sp>
        <p:nvSpPr>
          <p:cNvPr id="3" name="Sottotitolo 2"/>
          <p:cNvSpPr>
            <a:spLocks noGrp="1"/>
          </p:cNvSpPr>
          <p:nvPr>
            <p:ph type="subTitle" idx="1"/>
          </p:nvPr>
        </p:nvSpPr>
        <p:spPr>
          <a:xfrm>
            <a:off x="1126835" y="1447800"/>
            <a:ext cx="10012219" cy="5036127"/>
          </a:xfrm>
        </p:spPr>
        <p:txBody>
          <a:bodyPr>
            <a:normAutofit fontScale="85000" lnSpcReduction="20000"/>
          </a:bodyPr>
          <a:lstStyle/>
          <a:p>
            <a:pPr algn="just"/>
            <a:endParaRPr lang="it-IT" sz="2000" b="1" dirty="0">
              <a:solidFill>
                <a:schemeClr val="tx2"/>
              </a:solidFill>
            </a:endParaRPr>
          </a:p>
          <a:p>
            <a:r>
              <a:rPr lang="it-IT" b="1" dirty="0" smtClean="0">
                <a:solidFill>
                  <a:schemeClr val="tx2"/>
                </a:solidFill>
              </a:rPr>
              <a:t>A</a:t>
            </a:r>
            <a:r>
              <a:rPr lang="it-IT" b="1" dirty="0" smtClean="0">
                <a:solidFill>
                  <a:schemeClr val="tx2"/>
                </a:solidFill>
              </a:rPr>
              <a:t>TTI INTEGRATIVI E DI RETTIFICA PER CORREGGERE O INTEGRARE DICHIARAZIONI FISCALI</a:t>
            </a:r>
          </a:p>
          <a:p>
            <a:pPr algn="just"/>
            <a:r>
              <a:rPr lang="it-IT" b="1" dirty="0" smtClean="0">
                <a:solidFill>
                  <a:schemeClr val="tx2"/>
                </a:solidFill>
              </a:rPr>
              <a:t>PRINCIPIO GENERALE</a:t>
            </a:r>
            <a:r>
              <a:rPr lang="it-IT" sz="2000" dirty="0" smtClean="0">
                <a:solidFill>
                  <a:schemeClr val="tx2"/>
                </a:solidFill>
              </a:rPr>
              <a:t>: E’ possibile </a:t>
            </a:r>
            <a:r>
              <a:rPr lang="it-IT" sz="2000" dirty="0">
                <a:solidFill>
                  <a:schemeClr val="tx2"/>
                </a:solidFill>
              </a:rPr>
              <a:t>stipulare un atto integrativo/correttivo con la medesima forma del primo, da registrare presso lo stesso ufficio nel quale è stato registrato il primo </a:t>
            </a:r>
            <a:r>
              <a:rPr lang="it-IT" sz="2000" dirty="0" smtClean="0">
                <a:solidFill>
                  <a:schemeClr val="tx2"/>
                </a:solidFill>
              </a:rPr>
              <a:t>atto</a:t>
            </a:r>
            <a:endParaRPr lang="it-IT" sz="2000" b="1" dirty="0">
              <a:solidFill>
                <a:schemeClr val="tx2"/>
              </a:solidFill>
            </a:endParaRPr>
          </a:p>
          <a:p>
            <a:pPr algn="just"/>
            <a:endParaRPr lang="it-IT" b="1" dirty="0" smtClean="0">
              <a:solidFill>
                <a:schemeClr val="tx2"/>
              </a:solidFill>
            </a:endParaRPr>
          </a:p>
          <a:p>
            <a:pPr algn="just"/>
            <a:r>
              <a:rPr lang="it-IT" b="1" dirty="0" smtClean="0">
                <a:solidFill>
                  <a:schemeClr val="tx2"/>
                </a:solidFill>
              </a:rPr>
              <a:t>TASSAZIONE</a:t>
            </a:r>
            <a:r>
              <a:rPr lang="it-IT" sz="2000" b="1" dirty="0" smtClean="0">
                <a:solidFill>
                  <a:schemeClr val="tx2"/>
                </a:solidFill>
              </a:rPr>
              <a:t>:</a:t>
            </a:r>
            <a:endParaRPr lang="it-IT" sz="2000" b="1" dirty="0" smtClean="0">
              <a:solidFill>
                <a:schemeClr val="tx2"/>
              </a:solidFill>
            </a:endParaRPr>
          </a:p>
          <a:p>
            <a:pPr algn="just"/>
            <a:r>
              <a:rPr lang="it-IT" sz="2000" b="1" dirty="0">
                <a:solidFill>
                  <a:schemeClr val="tx2"/>
                </a:solidFill>
              </a:rPr>
              <a:t>Risposta </a:t>
            </a:r>
            <a:r>
              <a:rPr lang="it-IT" sz="2000" b="1" dirty="0" smtClean="0">
                <a:solidFill>
                  <a:schemeClr val="tx2"/>
                </a:solidFill>
              </a:rPr>
              <a:t>a quesito AE n</a:t>
            </a:r>
            <a:r>
              <a:rPr lang="it-IT" sz="2000" b="1" dirty="0">
                <a:solidFill>
                  <a:schemeClr val="tx2"/>
                </a:solidFill>
              </a:rPr>
              <a:t>. 753/2021 </a:t>
            </a:r>
            <a:endParaRPr lang="it-IT" sz="2000" b="1" dirty="0" smtClean="0">
              <a:solidFill>
                <a:schemeClr val="tx2"/>
              </a:solidFill>
            </a:endParaRPr>
          </a:p>
          <a:p>
            <a:pPr algn="just">
              <a:spcBef>
                <a:spcPts val="0"/>
              </a:spcBef>
            </a:pPr>
            <a:endParaRPr lang="it-IT" sz="2000" b="1" dirty="0" smtClean="0">
              <a:solidFill>
                <a:schemeClr val="tx2"/>
              </a:solidFill>
            </a:endParaRPr>
          </a:p>
          <a:p>
            <a:pPr algn="just">
              <a:spcBef>
                <a:spcPts val="0"/>
              </a:spcBef>
            </a:pPr>
            <a:r>
              <a:rPr lang="it-IT" sz="2000" b="1" dirty="0" smtClean="0">
                <a:solidFill>
                  <a:schemeClr val="tx2"/>
                </a:solidFill>
              </a:rPr>
              <a:t>Tesi del contribuente</a:t>
            </a:r>
            <a:r>
              <a:rPr lang="it-IT" sz="2000" b="1" dirty="0" smtClean="0">
                <a:solidFill>
                  <a:schemeClr val="tx2"/>
                </a:solidFill>
              </a:rPr>
              <a:t>: </a:t>
            </a:r>
            <a:r>
              <a:rPr lang="it-IT" sz="2000" dirty="0" smtClean="0">
                <a:solidFill>
                  <a:schemeClr val="tx2"/>
                </a:solidFill>
              </a:rPr>
              <a:t>l’atto </a:t>
            </a:r>
            <a:r>
              <a:rPr lang="it-IT" sz="2000" dirty="0">
                <a:solidFill>
                  <a:schemeClr val="tx2"/>
                </a:solidFill>
              </a:rPr>
              <a:t>integrativo formato al solo scopo di ottenere l'applicazione </a:t>
            </a:r>
            <a:r>
              <a:rPr lang="it-IT" sz="2000" dirty="0" smtClean="0">
                <a:solidFill>
                  <a:schemeClr val="tx2"/>
                </a:solidFill>
              </a:rPr>
              <a:t>di </a:t>
            </a:r>
            <a:r>
              <a:rPr lang="it-IT" sz="2000" dirty="0">
                <a:solidFill>
                  <a:schemeClr val="tx2"/>
                </a:solidFill>
              </a:rPr>
              <a:t>agevolazioni </a:t>
            </a:r>
            <a:r>
              <a:rPr lang="it-IT" sz="2000" dirty="0" smtClean="0">
                <a:solidFill>
                  <a:schemeClr val="tx2"/>
                </a:solidFill>
              </a:rPr>
              <a:t>fiscali:</a:t>
            </a:r>
          </a:p>
          <a:p>
            <a:pPr marL="342900" indent="-342900" algn="just">
              <a:spcBef>
                <a:spcPts val="0"/>
              </a:spcBef>
              <a:buFontTx/>
              <a:buChar char="-"/>
            </a:pPr>
            <a:r>
              <a:rPr lang="it-IT" sz="2000" dirty="0" smtClean="0">
                <a:solidFill>
                  <a:schemeClr val="tx2"/>
                </a:solidFill>
              </a:rPr>
              <a:t>non è soggetto a registrazione obbligatoria </a:t>
            </a:r>
            <a:r>
              <a:rPr lang="it-IT" sz="2000" dirty="0">
                <a:solidFill>
                  <a:schemeClr val="tx2"/>
                </a:solidFill>
              </a:rPr>
              <a:t>ai sensi dell'articolo 7 del </a:t>
            </a:r>
            <a:r>
              <a:rPr lang="it-IT" sz="2000" dirty="0" err="1">
                <a:solidFill>
                  <a:schemeClr val="tx2"/>
                </a:solidFill>
              </a:rPr>
              <a:t>d.P.R.</a:t>
            </a:r>
            <a:r>
              <a:rPr lang="it-IT" sz="2000" dirty="0">
                <a:solidFill>
                  <a:schemeClr val="tx2"/>
                </a:solidFill>
              </a:rPr>
              <a:t> n. 131 del 1986 e dell'articolo 5 della Tabella, allegata al citato </a:t>
            </a:r>
            <a:r>
              <a:rPr lang="it-IT" sz="2000" dirty="0" err="1">
                <a:solidFill>
                  <a:schemeClr val="tx2"/>
                </a:solidFill>
              </a:rPr>
              <a:t>d.P.R.</a:t>
            </a:r>
            <a:r>
              <a:rPr lang="it-IT" sz="2000" dirty="0">
                <a:solidFill>
                  <a:schemeClr val="tx2"/>
                </a:solidFill>
              </a:rPr>
              <a:t> </a:t>
            </a:r>
            <a:r>
              <a:rPr lang="it-IT" sz="2000" dirty="0" smtClean="0">
                <a:solidFill>
                  <a:schemeClr val="tx2"/>
                </a:solidFill>
              </a:rPr>
              <a:t>(non </a:t>
            </a:r>
            <a:r>
              <a:rPr lang="it-IT" sz="2000" dirty="0">
                <a:solidFill>
                  <a:schemeClr val="tx2"/>
                </a:solidFill>
              </a:rPr>
              <a:t>vi è obbligo di chiedere la registrazione per gli </a:t>
            </a:r>
            <a:r>
              <a:rPr lang="it-IT" sz="2000" dirty="0" smtClean="0">
                <a:solidFill>
                  <a:schemeClr val="tx2"/>
                </a:solidFill>
              </a:rPr>
              <a:t>«atti </a:t>
            </a:r>
            <a:r>
              <a:rPr lang="it-IT" sz="2000" dirty="0">
                <a:solidFill>
                  <a:schemeClr val="tx2"/>
                </a:solidFill>
              </a:rPr>
              <a:t>... formati per l'applicazione, riduzione ... e rimborso delle imposte e tasse a chiunque </a:t>
            </a:r>
            <a:r>
              <a:rPr lang="it-IT" sz="2000" dirty="0" smtClean="0">
                <a:solidFill>
                  <a:schemeClr val="tx2"/>
                </a:solidFill>
              </a:rPr>
              <a:t>dovute» </a:t>
            </a:r>
            <a:endParaRPr lang="it-IT" sz="2000" dirty="0" smtClean="0">
              <a:solidFill>
                <a:schemeClr val="tx2"/>
              </a:solidFill>
            </a:endParaRPr>
          </a:p>
          <a:p>
            <a:pPr marL="342900" indent="-342900" algn="just">
              <a:spcBef>
                <a:spcPts val="0"/>
              </a:spcBef>
              <a:buFontTx/>
              <a:buChar char="-"/>
            </a:pPr>
            <a:r>
              <a:rPr lang="it-IT" sz="2000" dirty="0" smtClean="0">
                <a:solidFill>
                  <a:schemeClr val="tx2"/>
                </a:solidFill>
              </a:rPr>
              <a:t>È esente </a:t>
            </a:r>
            <a:r>
              <a:rPr lang="it-IT" sz="2000" dirty="0">
                <a:solidFill>
                  <a:schemeClr val="tx2"/>
                </a:solidFill>
              </a:rPr>
              <a:t>da bollo in quanto </a:t>
            </a:r>
            <a:r>
              <a:rPr lang="it-IT" sz="2000" dirty="0" smtClean="0">
                <a:solidFill>
                  <a:schemeClr val="tx2"/>
                </a:solidFill>
              </a:rPr>
              <a:t>«formato </a:t>
            </a:r>
            <a:r>
              <a:rPr lang="it-IT" sz="2000" dirty="0">
                <a:solidFill>
                  <a:schemeClr val="tx2"/>
                </a:solidFill>
              </a:rPr>
              <a:t>per richiedere all'ufficio competente il rimborso della maggiore imposta di registro </a:t>
            </a:r>
            <a:r>
              <a:rPr lang="it-IT" sz="2000" dirty="0" smtClean="0">
                <a:solidFill>
                  <a:schemeClr val="tx2"/>
                </a:solidFill>
              </a:rPr>
              <a:t>corrisposta» </a:t>
            </a:r>
            <a:r>
              <a:rPr lang="it-IT" sz="2000" dirty="0">
                <a:solidFill>
                  <a:schemeClr val="tx2"/>
                </a:solidFill>
              </a:rPr>
              <a:t>ai sensi dell'art. 5 del </a:t>
            </a:r>
            <a:r>
              <a:rPr lang="it-IT" sz="2000" dirty="0" err="1">
                <a:solidFill>
                  <a:schemeClr val="tx2"/>
                </a:solidFill>
              </a:rPr>
              <a:t>d.P.R.</a:t>
            </a:r>
            <a:r>
              <a:rPr lang="it-IT" sz="2000" dirty="0">
                <a:solidFill>
                  <a:schemeClr val="tx2"/>
                </a:solidFill>
              </a:rPr>
              <a:t> n. 642 del 1972, che prevede l'esenzione per gli </a:t>
            </a:r>
            <a:r>
              <a:rPr lang="it-IT" sz="2000" dirty="0" smtClean="0">
                <a:solidFill>
                  <a:schemeClr val="tx2"/>
                </a:solidFill>
              </a:rPr>
              <a:t>«atti </a:t>
            </a:r>
            <a:r>
              <a:rPr lang="it-IT" sz="2000" dirty="0">
                <a:solidFill>
                  <a:schemeClr val="tx2"/>
                </a:solidFill>
              </a:rPr>
              <a:t>e le dichiarazioni "presentati ai competenti uffici ai fini </a:t>
            </a:r>
            <a:r>
              <a:rPr lang="it-IT" sz="2000" dirty="0" smtClean="0">
                <a:solidFill>
                  <a:schemeClr val="tx2"/>
                </a:solidFill>
              </a:rPr>
              <a:t>dell’applicazione </a:t>
            </a:r>
            <a:r>
              <a:rPr lang="it-IT" sz="2000" dirty="0">
                <a:solidFill>
                  <a:schemeClr val="tx2"/>
                </a:solidFill>
              </a:rPr>
              <a:t>delle leggi </a:t>
            </a:r>
            <a:r>
              <a:rPr lang="it-IT" sz="2000" dirty="0" smtClean="0">
                <a:solidFill>
                  <a:schemeClr val="tx2"/>
                </a:solidFill>
              </a:rPr>
              <a:t>tributarie», </a:t>
            </a:r>
            <a:r>
              <a:rPr lang="it-IT" sz="2000" dirty="0">
                <a:solidFill>
                  <a:schemeClr val="tx2"/>
                </a:solidFill>
              </a:rPr>
              <a:t>nonché per le </a:t>
            </a:r>
            <a:r>
              <a:rPr lang="it-IT" sz="2000" dirty="0" smtClean="0">
                <a:solidFill>
                  <a:schemeClr val="tx2"/>
                </a:solidFill>
              </a:rPr>
              <a:t>«istanze </a:t>
            </a:r>
            <a:r>
              <a:rPr lang="it-IT" sz="2000" dirty="0">
                <a:solidFill>
                  <a:schemeClr val="tx2"/>
                </a:solidFill>
              </a:rPr>
              <a:t>di rimborso ... di </a:t>
            </a:r>
            <a:r>
              <a:rPr lang="it-IT" sz="2000" dirty="0" smtClean="0">
                <a:solidFill>
                  <a:schemeClr val="tx2"/>
                </a:solidFill>
              </a:rPr>
              <a:t>qualsiasi tributo</a:t>
            </a:r>
            <a:r>
              <a:rPr lang="it-IT" sz="2000" dirty="0">
                <a:solidFill>
                  <a:schemeClr val="tx2"/>
                </a:solidFill>
              </a:rPr>
              <a:t>, nonché documenti allegati alle istanze </a:t>
            </a:r>
            <a:r>
              <a:rPr lang="it-IT" sz="2000" dirty="0" smtClean="0">
                <a:solidFill>
                  <a:schemeClr val="tx2"/>
                </a:solidFill>
              </a:rPr>
              <a:t>medesime».</a:t>
            </a:r>
            <a:endParaRPr lang="it-IT" sz="2000" dirty="0">
              <a:solidFill>
                <a:schemeClr val="tx2"/>
              </a:solidFill>
            </a:endParaRPr>
          </a:p>
          <a:p>
            <a:pPr algn="just"/>
            <a:r>
              <a:rPr lang="it-IT" sz="2000" b="1" dirty="0" smtClean="0">
                <a:solidFill>
                  <a:schemeClr val="tx2"/>
                </a:solidFill>
              </a:rPr>
              <a:t>Risposta</a:t>
            </a:r>
            <a:r>
              <a:rPr lang="it-IT" sz="2000" dirty="0" smtClean="0">
                <a:solidFill>
                  <a:schemeClr val="tx2"/>
                </a:solidFill>
              </a:rPr>
              <a:t>: l’atto </a:t>
            </a:r>
            <a:r>
              <a:rPr lang="it-IT" sz="2000" dirty="0" smtClean="0">
                <a:solidFill>
                  <a:schemeClr val="tx2"/>
                </a:solidFill>
              </a:rPr>
              <a:t>è </a:t>
            </a:r>
            <a:r>
              <a:rPr lang="it-IT" sz="2000" dirty="0">
                <a:solidFill>
                  <a:schemeClr val="tx2"/>
                </a:solidFill>
              </a:rPr>
              <a:t>da registrare con </a:t>
            </a:r>
            <a:r>
              <a:rPr lang="it-IT" sz="2000" b="1" dirty="0" smtClean="0">
                <a:solidFill>
                  <a:schemeClr val="tx2"/>
                </a:solidFill>
              </a:rPr>
              <a:t>imposta di </a:t>
            </a:r>
            <a:r>
              <a:rPr lang="it-IT" sz="2000" b="1" dirty="0">
                <a:solidFill>
                  <a:schemeClr val="tx2"/>
                </a:solidFill>
              </a:rPr>
              <a:t>registro </a:t>
            </a:r>
            <a:r>
              <a:rPr lang="it-IT" sz="2000" b="1" dirty="0" smtClean="0">
                <a:solidFill>
                  <a:schemeClr val="tx2"/>
                </a:solidFill>
              </a:rPr>
              <a:t>in </a:t>
            </a:r>
            <a:r>
              <a:rPr lang="it-IT" sz="2000" b="1" dirty="0">
                <a:solidFill>
                  <a:schemeClr val="tx2"/>
                </a:solidFill>
              </a:rPr>
              <a:t>misura fissa</a:t>
            </a:r>
            <a:r>
              <a:rPr lang="it-IT" sz="2000" dirty="0">
                <a:solidFill>
                  <a:schemeClr val="tx2"/>
                </a:solidFill>
              </a:rPr>
              <a:t>, ai sensi dell'articolo 11, comma 1, della Tariffa, Parte I, allegata al TUR, quale atto non avente ad oggetto prestazioni a contenuto </a:t>
            </a:r>
            <a:r>
              <a:rPr lang="it-IT" sz="2000" dirty="0" smtClean="0">
                <a:solidFill>
                  <a:schemeClr val="tx2"/>
                </a:solidFill>
              </a:rPr>
              <a:t>patrimoniale; andrà </a:t>
            </a:r>
            <a:r>
              <a:rPr lang="it-IT" sz="2000" dirty="0">
                <a:solidFill>
                  <a:schemeClr val="tx2"/>
                </a:solidFill>
              </a:rPr>
              <a:t>assoggettato ordinariamente </a:t>
            </a:r>
            <a:r>
              <a:rPr lang="it-IT" sz="2000" b="1" dirty="0">
                <a:solidFill>
                  <a:schemeClr val="tx2"/>
                </a:solidFill>
              </a:rPr>
              <a:t>all'imposta di bollo</a:t>
            </a:r>
            <a:r>
              <a:rPr lang="it-IT" sz="2000" dirty="0">
                <a:solidFill>
                  <a:schemeClr val="tx2"/>
                </a:solidFill>
              </a:rPr>
              <a:t>, non ravvisando l'ipotesi di esenzione prevista dall'articolo 5 del </a:t>
            </a:r>
            <a:r>
              <a:rPr lang="it-IT" sz="2000" dirty="0" err="1">
                <a:solidFill>
                  <a:schemeClr val="tx2"/>
                </a:solidFill>
              </a:rPr>
              <a:t>d.P.R.</a:t>
            </a:r>
            <a:r>
              <a:rPr lang="it-IT" sz="2000" dirty="0">
                <a:solidFill>
                  <a:schemeClr val="tx2"/>
                </a:solidFill>
              </a:rPr>
              <a:t> 26 ottobre 1972, n. 642. </a:t>
            </a:r>
            <a:endParaRPr lang="it-IT" sz="2000" dirty="0" smtClean="0">
              <a:solidFill>
                <a:schemeClr val="tx2"/>
              </a:solidFill>
            </a:endParaRPr>
          </a:p>
          <a:p>
            <a:pPr algn="just"/>
            <a:r>
              <a:rPr lang="it-IT" sz="2000" dirty="0" smtClean="0">
                <a:solidFill>
                  <a:schemeClr val="tx2"/>
                </a:solidFill>
              </a:rPr>
              <a:t>L’Agenzia </a:t>
            </a:r>
            <a:r>
              <a:rPr lang="it-IT" sz="2000" dirty="0">
                <a:solidFill>
                  <a:schemeClr val="tx2"/>
                </a:solidFill>
              </a:rPr>
              <a:t>non aderisce quindi alla tesi del contribuente </a:t>
            </a:r>
            <a:r>
              <a:rPr lang="it-IT" sz="2000" dirty="0" smtClean="0">
                <a:solidFill>
                  <a:schemeClr val="tx2"/>
                </a:solidFill>
              </a:rPr>
              <a:t>ma senza effettivamente motivare</a:t>
            </a:r>
            <a:endParaRPr lang="it-IT" sz="2000" dirty="0">
              <a:solidFill>
                <a:schemeClr val="tx2"/>
              </a:solidFill>
            </a:endParaRPr>
          </a:p>
        </p:txBody>
      </p:sp>
    </p:spTree>
    <p:extLst>
      <p:ext uri="{BB962C8B-B14F-4D97-AF65-F5344CB8AC3E}">
        <p14:creationId xmlns:p14="http://schemas.microsoft.com/office/powerpoint/2010/main" val="16631070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432815"/>
            <a:ext cx="9144000" cy="1014985"/>
          </a:xfrm>
        </p:spPr>
        <p:txBody>
          <a:bodyPr>
            <a:noAutofit/>
          </a:bodyPr>
          <a:lstStyle/>
          <a:p>
            <a:pPr>
              <a:spcAft>
                <a:spcPts val="0"/>
              </a:spcAft>
            </a:pPr>
            <a: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 </a:t>
            </a:r>
            <a:b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br>
            <a:r>
              <a:rPr lang="it-IT" sz="14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TORINO, </a:t>
            </a:r>
            <a:r>
              <a:rPr lang="it-IT" sz="1400" dirty="0" smtClean="0">
                <a:solidFill>
                  <a:srgbClr val="C00000"/>
                </a:solidFill>
                <a:latin typeface="Book Antiqua" panose="02040602050305030304" pitchFamily="18" charset="0"/>
                <a:ea typeface="Times New Roman" panose="02020603050405020304" pitchFamily="18" charset="0"/>
                <a:cs typeface="Times New Roman" panose="02020603050405020304" pitchFamily="18" charset="0"/>
              </a:rPr>
              <a:t>7 NOVEMBRE 2025</a:t>
            </a: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
            </a:r>
            <a:b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b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FRITTO MISTO ALLA PIEMONTESE 2025</a:t>
            </a:r>
            <a: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t/>
            </a:r>
            <a:b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br>
            <a:endParaRPr lang="it-IT" sz="1800" dirty="0">
              <a:solidFill>
                <a:srgbClr val="7030A0"/>
              </a:solidFill>
              <a:latin typeface="Castellar" panose="020A0402060406010301" pitchFamily="18" charset="0"/>
            </a:endParaRPr>
          </a:p>
        </p:txBody>
      </p:sp>
      <p:sp>
        <p:nvSpPr>
          <p:cNvPr id="3" name="Sottotitolo 2"/>
          <p:cNvSpPr>
            <a:spLocks noGrp="1"/>
          </p:cNvSpPr>
          <p:nvPr>
            <p:ph type="subTitle" idx="1"/>
          </p:nvPr>
        </p:nvSpPr>
        <p:spPr>
          <a:xfrm>
            <a:off x="1126835" y="1764144"/>
            <a:ext cx="10012219" cy="4932220"/>
          </a:xfrm>
        </p:spPr>
        <p:txBody>
          <a:bodyPr>
            <a:normAutofit fontScale="47500" lnSpcReduction="20000"/>
          </a:bodyPr>
          <a:lstStyle/>
          <a:p>
            <a:pPr algn="just"/>
            <a:endParaRPr lang="it-IT" sz="2000" b="1" dirty="0">
              <a:solidFill>
                <a:schemeClr val="tx2"/>
              </a:solidFill>
            </a:endParaRPr>
          </a:p>
          <a:p>
            <a:pPr lvl="0"/>
            <a:r>
              <a:rPr lang="it-IT" sz="5000" b="1" dirty="0">
                <a:solidFill>
                  <a:srgbClr val="44546A"/>
                </a:solidFill>
              </a:rPr>
              <a:t>ATTI INTEGRATIVI E DI </a:t>
            </a:r>
            <a:r>
              <a:rPr lang="it-IT" sz="5000" b="1" dirty="0" smtClean="0">
                <a:solidFill>
                  <a:srgbClr val="44546A"/>
                </a:solidFill>
              </a:rPr>
              <a:t>RETTIFICA</a:t>
            </a:r>
          </a:p>
          <a:p>
            <a:pPr lvl="0"/>
            <a:r>
              <a:rPr lang="it-IT" sz="5000" b="1" dirty="0" smtClean="0">
                <a:solidFill>
                  <a:srgbClr val="44546A"/>
                </a:solidFill>
              </a:rPr>
              <a:t>PER </a:t>
            </a:r>
            <a:r>
              <a:rPr lang="it-IT" sz="5000" b="1" dirty="0">
                <a:solidFill>
                  <a:srgbClr val="44546A"/>
                </a:solidFill>
              </a:rPr>
              <a:t>CORREGGERE O INTEGRARE DICHIARAZIONI FISCALI</a:t>
            </a:r>
          </a:p>
          <a:p>
            <a:pPr algn="just"/>
            <a:endParaRPr lang="it-IT" sz="2900" dirty="0" smtClean="0">
              <a:solidFill>
                <a:schemeClr val="tx2"/>
              </a:solidFill>
            </a:endParaRPr>
          </a:p>
          <a:p>
            <a:pPr algn="just"/>
            <a:r>
              <a:rPr lang="it-IT" sz="4200" b="1" dirty="0" smtClean="0">
                <a:solidFill>
                  <a:schemeClr val="tx2"/>
                </a:solidFill>
              </a:rPr>
              <a:t>Ammissibili</a:t>
            </a:r>
            <a:r>
              <a:rPr lang="it-IT" sz="4200" dirty="0" smtClean="0">
                <a:solidFill>
                  <a:schemeClr val="tx2"/>
                </a:solidFill>
              </a:rPr>
              <a:t>:</a:t>
            </a:r>
          </a:p>
          <a:p>
            <a:pPr marL="457200" indent="-457200" algn="just">
              <a:buFont typeface="Arial" panose="020B0604020202020204" pitchFamily="34" charset="0"/>
              <a:buChar char="•"/>
            </a:pPr>
            <a:r>
              <a:rPr lang="it-IT" sz="2900" b="1" dirty="0" smtClean="0">
                <a:solidFill>
                  <a:schemeClr val="tx2"/>
                </a:solidFill>
              </a:rPr>
              <a:t>atti </a:t>
            </a:r>
            <a:r>
              <a:rPr lang="it-IT" sz="2900" b="1" dirty="0" smtClean="0">
                <a:solidFill>
                  <a:schemeClr val="tx2"/>
                </a:solidFill>
              </a:rPr>
              <a:t>integrativi/rettificativi in materia di prima </a:t>
            </a:r>
            <a:r>
              <a:rPr lang="it-IT" sz="2900" b="1" dirty="0" smtClean="0">
                <a:solidFill>
                  <a:schemeClr val="tx2"/>
                </a:solidFill>
              </a:rPr>
              <a:t>casa</a:t>
            </a:r>
            <a:r>
              <a:rPr lang="it-IT" sz="2900" dirty="0" smtClean="0">
                <a:solidFill>
                  <a:schemeClr val="tx2"/>
                </a:solidFill>
              </a:rPr>
              <a:t>:</a:t>
            </a:r>
            <a:endParaRPr lang="it-IT" sz="2900" dirty="0" smtClean="0">
              <a:solidFill>
                <a:schemeClr val="tx2"/>
              </a:solidFill>
            </a:endParaRPr>
          </a:p>
          <a:p>
            <a:pPr marL="800100" lvl="1" indent="-342900" algn="just">
              <a:buFont typeface="Arial" panose="020B0604020202020204" pitchFamily="34" charset="0"/>
              <a:buChar char="•"/>
            </a:pPr>
            <a:r>
              <a:rPr lang="it-IT" sz="2500" b="1" dirty="0" smtClean="0">
                <a:solidFill>
                  <a:schemeClr val="tx2"/>
                </a:solidFill>
              </a:rPr>
              <a:t>richiesta agevolazione </a:t>
            </a:r>
            <a:r>
              <a:rPr lang="it-IT" sz="2500" b="1" dirty="0">
                <a:solidFill>
                  <a:schemeClr val="tx2"/>
                </a:solidFill>
              </a:rPr>
              <a:t>“prima casa” erroneamente omessa </a:t>
            </a:r>
            <a:r>
              <a:rPr lang="it-IT" sz="2500" dirty="0" smtClean="0">
                <a:solidFill>
                  <a:schemeClr val="tx2"/>
                </a:solidFill>
              </a:rPr>
              <a:t>pur </a:t>
            </a:r>
            <a:r>
              <a:rPr lang="it-IT" sz="2500" dirty="0">
                <a:solidFill>
                  <a:schemeClr val="tx2"/>
                </a:solidFill>
              </a:rPr>
              <a:t>sussistendo all’epoca </a:t>
            </a:r>
            <a:r>
              <a:rPr lang="it-IT" sz="2500" dirty="0" smtClean="0">
                <a:solidFill>
                  <a:schemeClr val="tx2"/>
                </a:solidFill>
              </a:rPr>
              <a:t>della </a:t>
            </a:r>
            <a:r>
              <a:rPr lang="it-IT" sz="2500" dirty="0" smtClean="0">
                <a:solidFill>
                  <a:schemeClr val="tx2"/>
                </a:solidFill>
              </a:rPr>
              <a:t>stipula </a:t>
            </a:r>
            <a:r>
              <a:rPr lang="it-IT" sz="2500" dirty="0" smtClean="0">
                <a:solidFill>
                  <a:schemeClr val="tx2"/>
                </a:solidFill>
              </a:rPr>
              <a:t>i </a:t>
            </a:r>
            <a:r>
              <a:rPr lang="it-IT" sz="2500" dirty="0">
                <a:solidFill>
                  <a:schemeClr val="tx2"/>
                </a:solidFill>
              </a:rPr>
              <a:t>presupposti per la sua </a:t>
            </a:r>
            <a:r>
              <a:rPr lang="it-IT" sz="2500" dirty="0" smtClean="0">
                <a:solidFill>
                  <a:schemeClr val="tx2"/>
                </a:solidFill>
              </a:rPr>
              <a:t>concessione (</a:t>
            </a:r>
            <a:r>
              <a:rPr lang="it-IT" sz="2500" dirty="0" err="1" smtClean="0">
                <a:solidFill>
                  <a:schemeClr val="tx2"/>
                </a:solidFill>
              </a:rPr>
              <a:t>Ris</a:t>
            </a:r>
            <a:r>
              <a:rPr lang="it-IT" sz="2500" dirty="0" smtClean="0">
                <a:solidFill>
                  <a:schemeClr val="tx2"/>
                </a:solidFill>
              </a:rPr>
              <a:t> </a:t>
            </a:r>
            <a:r>
              <a:rPr lang="it-IT" sz="2500" dirty="0" smtClean="0">
                <a:solidFill>
                  <a:schemeClr val="tx2"/>
                </a:solidFill>
              </a:rPr>
              <a:t>25.7.1986</a:t>
            </a:r>
            <a:r>
              <a:rPr lang="it-IT" sz="2500" dirty="0">
                <a:solidFill>
                  <a:schemeClr val="tx2"/>
                </a:solidFill>
              </a:rPr>
              <a:t>, n.  </a:t>
            </a:r>
            <a:r>
              <a:rPr lang="it-IT" sz="2500" dirty="0" err="1">
                <a:solidFill>
                  <a:schemeClr val="tx2"/>
                </a:solidFill>
              </a:rPr>
              <a:t>prot</a:t>
            </a:r>
            <a:r>
              <a:rPr lang="it-IT" sz="2500" dirty="0">
                <a:solidFill>
                  <a:schemeClr val="tx2"/>
                </a:solidFill>
              </a:rPr>
              <a:t>.  220478; </a:t>
            </a:r>
            <a:r>
              <a:rPr lang="it-IT" sz="2500" dirty="0" smtClean="0">
                <a:solidFill>
                  <a:schemeClr val="tx2"/>
                </a:solidFill>
              </a:rPr>
              <a:t>Circ. </a:t>
            </a:r>
            <a:r>
              <a:rPr lang="it-IT" sz="2500" dirty="0">
                <a:solidFill>
                  <a:schemeClr val="tx2"/>
                </a:solidFill>
              </a:rPr>
              <a:t>n. 38/E del </a:t>
            </a:r>
            <a:r>
              <a:rPr lang="it-IT" sz="2500" dirty="0" smtClean="0">
                <a:solidFill>
                  <a:schemeClr val="tx2"/>
                </a:solidFill>
              </a:rPr>
              <a:t>12.8.2005</a:t>
            </a:r>
            <a:r>
              <a:rPr lang="it-IT" sz="2500" dirty="0">
                <a:solidFill>
                  <a:schemeClr val="tx2"/>
                </a:solidFill>
              </a:rPr>
              <a:t>, </a:t>
            </a:r>
            <a:r>
              <a:rPr lang="it-IT" sz="2500" dirty="0" smtClean="0">
                <a:solidFill>
                  <a:schemeClr val="tx2"/>
                </a:solidFill>
              </a:rPr>
              <a:t>par.9</a:t>
            </a:r>
            <a:r>
              <a:rPr lang="it-IT" sz="2500" dirty="0">
                <a:solidFill>
                  <a:schemeClr val="tx2"/>
                </a:solidFill>
              </a:rPr>
              <a:t>; </a:t>
            </a:r>
            <a:r>
              <a:rPr lang="it-IT" sz="2500" dirty="0" err="1" smtClean="0">
                <a:solidFill>
                  <a:schemeClr val="tx2"/>
                </a:solidFill>
              </a:rPr>
              <a:t>Ris</a:t>
            </a:r>
            <a:r>
              <a:rPr lang="it-IT" sz="2500" dirty="0" smtClean="0">
                <a:solidFill>
                  <a:schemeClr val="tx2"/>
                </a:solidFill>
              </a:rPr>
              <a:t>. </a:t>
            </a:r>
            <a:r>
              <a:rPr lang="it-IT" sz="2500" dirty="0">
                <a:solidFill>
                  <a:schemeClr val="tx2"/>
                </a:solidFill>
              </a:rPr>
              <a:t>n. 110/E del 2.10.2006; </a:t>
            </a:r>
            <a:r>
              <a:rPr lang="it-IT" sz="2500" dirty="0" smtClean="0">
                <a:solidFill>
                  <a:schemeClr val="tx2"/>
                </a:solidFill>
              </a:rPr>
              <a:t>Circ. </a:t>
            </a:r>
            <a:r>
              <a:rPr lang="it-IT" sz="2500" dirty="0">
                <a:solidFill>
                  <a:schemeClr val="tx2"/>
                </a:solidFill>
              </a:rPr>
              <a:t>n.18/E del </a:t>
            </a:r>
            <a:r>
              <a:rPr lang="it-IT" sz="2500" dirty="0" smtClean="0">
                <a:solidFill>
                  <a:schemeClr val="tx2"/>
                </a:solidFill>
              </a:rPr>
              <a:t>29.5.2013 </a:t>
            </a:r>
            <a:r>
              <a:rPr lang="it-IT" sz="2500" dirty="0">
                <a:solidFill>
                  <a:schemeClr val="tx2"/>
                </a:solidFill>
              </a:rPr>
              <a:t>par.3.10; </a:t>
            </a:r>
            <a:r>
              <a:rPr lang="it-IT" sz="2500" dirty="0" smtClean="0">
                <a:solidFill>
                  <a:schemeClr val="tx2"/>
                </a:solidFill>
              </a:rPr>
              <a:t>Risposta a quesito AE </a:t>
            </a:r>
            <a:r>
              <a:rPr lang="it-IT" sz="2500" dirty="0">
                <a:solidFill>
                  <a:schemeClr val="tx2"/>
                </a:solidFill>
              </a:rPr>
              <a:t>n.221-2007/T  risposta n.753 del </a:t>
            </a:r>
            <a:r>
              <a:rPr lang="it-IT" sz="2500" dirty="0" smtClean="0">
                <a:solidFill>
                  <a:schemeClr val="tx2"/>
                </a:solidFill>
              </a:rPr>
              <a:t>28.10.2021. Per </a:t>
            </a:r>
            <a:r>
              <a:rPr lang="it-IT" sz="2500" dirty="0" smtClean="0">
                <a:solidFill>
                  <a:schemeClr val="tx2"/>
                </a:solidFill>
              </a:rPr>
              <a:t>il Notariato: Studio </a:t>
            </a:r>
            <a:r>
              <a:rPr lang="it-IT" sz="2500" dirty="0">
                <a:solidFill>
                  <a:schemeClr val="tx2"/>
                </a:solidFill>
              </a:rPr>
              <a:t>CNN n. 435 bis /1996, est. Puri P; studio CNN n.230/2007, </a:t>
            </a:r>
            <a:r>
              <a:rPr lang="it-IT" sz="2500" dirty="0" err="1">
                <a:solidFill>
                  <a:schemeClr val="tx2"/>
                </a:solidFill>
              </a:rPr>
              <a:t>cit</a:t>
            </a:r>
            <a:r>
              <a:rPr lang="it-IT" sz="2500" dirty="0">
                <a:solidFill>
                  <a:schemeClr val="tx2"/>
                </a:solidFill>
              </a:rPr>
              <a:t>; Risposta a Quesito CNN n. 268/2016/T </a:t>
            </a:r>
            <a:r>
              <a:rPr lang="it-IT" sz="2500" dirty="0" err="1">
                <a:solidFill>
                  <a:schemeClr val="tx2"/>
                </a:solidFill>
              </a:rPr>
              <a:t>est.Benincaso</a:t>
            </a:r>
            <a:r>
              <a:rPr lang="it-IT" sz="2500" dirty="0">
                <a:solidFill>
                  <a:schemeClr val="tx2"/>
                </a:solidFill>
              </a:rPr>
              <a:t>;</a:t>
            </a:r>
          </a:p>
          <a:p>
            <a:pPr marL="800100" lvl="1" indent="-342900" algn="just">
              <a:buFont typeface="Arial" panose="020B0604020202020204" pitchFamily="34" charset="0"/>
              <a:buChar char="•"/>
            </a:pPr>
            <a:r>
              <a:rPr lang="it-IT" sz="2500" b="1" dirty="0">
                <a:solidFill>
                  <a:schemeClr val="tx2"/>
                </a:solidFill>
              </a:rPr>
              <a:t>modifica della dichiarazione </a:t>
            </a:r>
            <a:r>
              <a:rPr lang="it-IT" sz="2500" b="1" dirty="0" smtClean="0">
                <a:solidFill>
                  <a:schemeClr val="tx2"/>
                </a:solidFill>
              </a:rPr>
              <a:t>(</a:t>
            </a:r>
            <a:r>
              <a:rPr lang="it-IT" sz="2500" dirty="0" smtClean="0">
                <a:solidFill>
                  <a:schemeClr val="tx2"/>
                </a:solidFill>
              </a:rPr>
              <a:t>svolgere </a:t>
            </a:r>
            <a:r>
              <a:rPr lang="it-IT" sz="2500" dirty="0">
                <a:solidFill>
                  <a:schemeClr val="tx2"/>
                </a:solidFill>
              </a:rPr>
              <a:t>la propria attività lavorativa nel comune ove è sito l’immobile acquistato con quella di volervi stabilire la propria residenza entro 18 mesi (risoluzione 27 aprile 2017, n. 53</a:t>
            </a:r>
            <a:r>
              <a:rPr lang="it-IT" sz="2500" dirty="0" smtClean="0">
                <a:solidFill>
                  <a:schemeClr val="tx2"/>
                </a:solidFill>
              </a:rPr>
              <a:t>);  volontà </a:t>
            </a:r>
            <a:r>
              <a:rPr lang="it-IT" sz="2500" dirty="0">
                <a:solidFill>
                  <a:schemeClr val="tx2"/>
                </a:solidFill>
              </a:rPr>
              <a:t>di trasferire la residenza nel comune ove è ubicata la casa acquistata con </a:t>
            </a:r>
            <a:r>
              <a:rPr lang="it-IT" sz="2500" dirty="0" smtClean="0">
                <a:solidFill>
                  <a:schemeClr val="tx2"/>
                </a:solidFill>
              </a:rPr>
              <a:t>volontà di </a:t>
            </a:r>
            <a:r>
              <a:rPr lang="it-IT" sz="2500" dirty="0">
                <a:solidFill>
                  <a:schemeClr val="tx2"/>
                </a:solidFill>
              </a:rPr>
              <a:t>godere delle agevolazioni in qualità di cittadini italiani emigrati all’estero (Risposta a quesito CNN n.221/2007/, est. Bellini L.)</a:t>
            </a:r>
          </a:p>
          <a:p>
            <a:pPr marL="800100" lvl="1" indent="-342900" algn="just">
              <a:buFont typeface="Arial" panose="020B0604020202020204" pitchFamily="34" charset="0"/>
              <a:buChar char="•"/>
            </a:pPr>
            <a:r>
              <a:rPr lang="it-IT" sz="2500" b="1" dirty="0" smtClean="0">
                <a:solidFill>
                  <a:schemeClr val="tx2"/>
                </a:solidFill>
              </a:rPr>
              <a:t>Richiesta </a:t>
            </a:r>
            <a:r>
              <a:rPr lang="it-IT" sz="2500" b="1" dirty="0">
                <a:solidFill>
                  <a:schemeClr val="tx2"/>
                </a:solidFill>
              </a:rPr>
              <a:t>del credito di imposta </a:t>
            </a:r>
            <a:r>
              <a:rPr lang="it-IT" sz="2500" dirty="0">
                <a:solidFill>
                  <a:schemeClr val="tx2"/>
                </a:solidFill>
              </a:rPr>
              <a:t>ai sensi dell'articolo 7, comma1, della legge n. 448 del 1998 (</a:t>
            </a:r>
            <a:r>
              <a:rPr lang="it-IT" sz="2500" dirty="0" smtClean="0">
                <a:solidFill>
                  <a:schemeClr val="tx2"/>
                </a:solidFill>
              </a:rPr>
              <a:t>circ. n</a:t>
            </a:r>
            <a:r>
              <a:rPr lang="it-IT" sz="2500" dirty="0">
                <a:solidFill>
                  <a:schemeClr val="tx2"/>
                </a:solidFill>
              </a:rPr>
              <a:t>. 38/E del </a:t>
            </a:r>
            <a:r>
              <a:rPr lang="it-IT" sz="2500" dirty="0" smtClean="0">
                <a:solidFill>
                  <a:schemeClr val="tx2"/>
                </a:solidFill>
              </a:rPr>
              <a:t>12.8.2005</a:t>
            </a:r>
            <a:r>
              <a:rPr lang="it-IT" sz="2500" dirty="0">
                <a:solidFill>
                  <a:schemeClr val="tx2"/>
                </a:solidFill>
              </a:rPr>
              <a:t>, </a:t>
            </a:r>
            <a:r>
              <a:rPr lang="it-IT" sz="2500" dirty="0" smtClean="0">
                <a:solidFill>
                  <a:schemeClr val="tx2"/>
                </a:solidFill>
              </a:rPr>
              <a:t>par </a:t>
            </a:r>
            <a:r>
              <a:rPr lang="it-IT" sz="2500" dirty="0">
                <a:solidFill>
                  <a:schemeClr val="tx2"/>
                </a:solidFill>
              </a:rPr>
              <a:t>9; </a:t>
            </a:r>
            <a:r>
              <a:rPr lang="it-IT" sz="2500" dirty="0" err="1" smtClean="0">
                <a:solidFill>
                  <a:schemeClr val="tx2"/>
                </a:solidFill>
              </a:rPr>
              <a:t>Ris.n</a:t>
            </a:r>
            <a:r>
              <a:rPr lang="it-IT" sz="2500" dirty="0">
                <a:solidFill>
                  <a:schemeClr val="tx2"/>
                </a:solidFill>
              </a:rPr>
              <a:t>. 84 del 2002, </a:t>
            </a:r>
            <a:r>
              <a:rPr lang="it-IT" sz="2500" dirty="0" smtClean="0">
                <a:solidFill>
                  <a:schemeClr val="tx2"/>
                </a:solidFill>
              </a:rPr>
              <a:t>Risposta a quesiton.753 </a:t>
            </a:r>
            <a:r>
              <a:rPr lang="it-IT" sz="2500" dirty="0">
                <a:solidFill>
                  <a:schemeClr val="tx2"/>
                </a:solidFill>
              </a:rPr>
              <a:t>del </a:t>
            </a:r>
            <a:r>
              <a:rPr lang="it-IT" sz="2500" dirty="0" smtClean="0">
                <a:solidFill>
                  <a:schemeClr val="tx2"/>
                </a:solidFill>
              </a:rPr>
              <a:t>28.10.2021</a:t>
            </a:r>
          </a:p>
          <a:p>
            <a:pPr marL="342900" indent="-342900" algn="just">
              <a:buFont typeface="Arial" panose="020B0604020202020204" pitchFamily="34" charset="0"/>
              <a:buChar char="•"/>
            </a:pPr>
            <a:r>
              <a:rPr lang="it-IT" sz="2900" b="1" dirty="0">
                <a:solidFill>
                  <a:schemeClr val="tx2"/>
                </a:solidFill>
              </a:rPr>
              <a:t>pattuizione in ordine al diritto alla detrazione ex art.16 bis TUIR </a:t>
            </a:r>
            <a:r>
              <a:rPr lang="it-IT" sz="2900" dirty="0">
                <a:solidFill>
                  <a:schemeClr val="tx2"/>
                </a:solidFill>
              </a:rPr>
              <a:t>(Circolare AE 25.6.21, n.7/E risposta a quesito CNN n. 165-2014/T, </a:t>
            </a:r>
            <a:r>
              <a:rPr lang="it-IT" sz="2900" dirty="0" err="1">
                <a:solidFill>
                  <a:schemeClr val="tx2"/>
                </a:solidFill>
              </a:rPr>
              <a:t>est.Mastroiacovo</a:t>
            </a:r>
            <a:r>
              <a:rPr lang="it-IT" sz="2900" dirty="0">
                <a:solidFill>
                  <a:schemeClr val="tx2"/>
                </a:solidFill>
              </a:rPr>
              <a:t> V</a:t>
            </a:r>
            <a:r>
              <a:rPr lang="it-IT" sz="2900" dirty="0" smtClean="0">
                <a:solidFill>
                  <a:schemeClr val="tx2"/>
                </a:solidFill>
              </a:rPr>
              <a:t>.)</a:t>
            </a:r>
          </a:p>
          <a:p>
            <a:pPr marL="342900" indent="-342900" algn="just">
              <a:buFont typeface="Arial" panose="020B0604020202020204" pitchFamily="34" charset="0"/>
              <a:buChar char="•"/>
            </a:pPr>
            <a:r>
              <a:rPr lang="it-IT" sz="2900" b="1" dirty="0" smtClean="0">
                <a:solidFill>
                  <a:schemeClr val="tx2"/>
                </a:solidFill>
              </a:rPr>
              <a:t>richiesta </a:t>
            </a:r>
            <a:r>
              <a:rPr lang="it-IT" sz="2900" b="1" dirty="0">
                <a:solidFill>
                  <a:schemeClr val="tx2"/>
                </a:solidFill>
              </a:rPr>
              <a:t>di avvalersi </a:t>
            </a:r>
            <a:r>
              <a:rPr lang="it-IT" sz="2900" b="1" dirty="0" smtClean="0">
                <a:solidFill>
                  <a:schemeClr val="tx2"/>
                </a:solidFill>
              </a:rPr>
              <a:t>in atto di divisione della </a:t>
            </a:r>
            <a:r>
              <a:rPr lang="it-IT" sz="2900" b="1" dirty="0">
                <a:solidFill>
                  <a:schemeClr val="tx2"/>
                </a:solidFill>
              </a:rPr>
              <a:t>disciplina stabilita dall’art. 12 del DL. n. 70/1988</a:t>
            </a:r>
            <a:r>
              <a:rPr lang="it-IT" sz="2900" dirty="0">
                <a:solidFill>
                  <a:schemeClr val="tx2"/>
                </a:solidFill>
              </a:rPr>
              <a:t>, </a:t>
            </a:r>
            <a:r>
              <a:rPr lang="it-IT" sz="2900" dirty="0" err="1" smtClean="0">
                <a:solidFill>
                  <a:schemeClr val="tx2"/>
                </a:solidFill>
              </a:rPr>
              <a:t>conv</a:t>
            </a:r>
            <a:r>
              <a:rPr lang="it-IT" sz="2900" dirty="0" smtClean="0">
                <a:solidFill>
                  <a:schemeClr val="tx2"/>
                </a:solidFill>
              </a:rPr>
              <a:t>. </a:t>
            </a:r>
            <a:r>
              <a:rPr lang="it-IT" sz="2900" dirty="0">
                <a:solidFill>
                  <a:schemeClr val="tx2"/>
                </a:solidFill>
              </a:rPr>
              <a:t>in L. 154/1988 (Risposta a Quesito CNN n. 32 del 27 aprile 2021, Est. </a:t>
            </a:r>
            <a:r>
              <a:rPr lang="it-IT" sz="2900" dirty="0" err="1">
                <a:solidFill>
                  <a:schemeClr val="tx2"/>
                </a:solidFill>
              </a:rPr>
              <a:t>Petteruti</a:t>
            </a:r>
            <a:r>
              <a:rPr lang="it-IT" sz="2900" dirty="0">
                <a:solidFill>
                  <a:schemeClr val="tx2"/>
                </a:solidFill>
              </a:rPr>
              <a:t> G.)</a:t>
            </a:r>
          </a:p>
          <a:p>
            <a:pPr marL="342900" indent="-342900" algn="just">
              <a:buFont typeface="Arial" panose="020B0604020202020204" pitchFamily="34" charset="0"/>
              <a:buChar char="•"/>
            </a:pPr>
            <a:r>
              <a:rPr lang="it-IT" sz="2900" b="1" dirty="0" smtClean="0">
                <a:solidFill>
                  <a:schemeClr val="tx2"/>
                </a:solidFill>
              </a:rPr>
              <a:t>opzione </a:t>
            </a:r>
            <a:r>
              <a:rPr lang="it-IT" sz="2900" b="1" dirty="0">
                <a:solidFill>
                  <a:schemeClr val="tx2"/>
                </a:solidFill>
              </a:rPr>
              <a:t>di volersi avvalere dell'imposta sostitutiva su finanziamenti </a:t>
            </a:r>
            <a:r>
              <a:rPr lang="it-IT" sz="2900" dirty="0">
                <a:solidFill>
                  <a:schemeClr val="tx2"/>
                </a:solidFill>
              </a:rPr>
              <a:t>ai sensi dell’art. 1 comma 160 della l. 244/2007 (Studio CNN n.19/2008/T, est. </a:t>
            </a:r>
            <a:r>
              <a:rPr lang="it-IT" sz="2900" dirty="0" err="1">
                <a:solidFill>
                  <a:schemeClr val="tx2"/>
                </a:solidFill>
              </a:rPr>
              <a:t>Petteruti</a:t>
            </a:r>
            <a:r>
              <a:rPr lang="it-IT" sz="2900" dirty="0">
                <a:solidFill>
                  <a:schemeClr val="tx2"/>
                </a:solidFill>
              </a:rPr>
              <a:t> G – </a:t>
            </a:r>
            <a:r>
              <a:rPr lang="it-IT" sz="2900" dirty="0" err="1">
                <a:solidFill>
                  <a:schemeClr val="tx2"/>
                </a:solidFill>
              </a:rPr>
              <a:t>Pischetola</a:t>
            </a:r>
            <a:r>
              <a:rPr lang="it-IT" sz="2900" dirty="0">
                <a:solidFill>
                  <a:schemeClr val="tx2"/>
                </a:solidFill>
              </a:rPr>
              <a:t> A</a:t>
            </a:r>
            <a:r>
              <a:rPr lang="it-IT" sz="2900" dirty="0" smtClean="0">
                <a:solidFill>
                  <a:schemeClr val="tx2"/>
                </a:solidFill>
              </a:rPr>
              <a:t>)</a:t>
            </a:r>
            <a:endParaRPr lang="it-IT" sz="2900" dirty="0">
              <a:solidFill>
                <a:schemeClr val="tx2"/>
              </a:solidFill>
            </a:endParaRPr>
          </a:p>
        </p:txBody>
      </p:sp>
    </p:spTree>
    <p:extLst>
      <p:ext uri="{BB962C8B-B14F-4D97-AF65-F5344CB8AC3E}">
        <p14:creationId xmlns:p14="http://schemas.microsoft.com/office/powerpoint/2010/main" val="35268597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432815"/>
            <a:ext cx="9144000" cy="1014985"/>
          </a:xfrm>
        </p:spPr>
        <p:txBody>
          <a:bodyPr>
            <a:noAutofit/>
          </a:bodyPr>
          <a:lstStyle/>
          <a:p>
            <a:pPr>
              <a:spcAft>
                <a:spcPts val="0"/>
              </a:spcAft>
            </a:pPr>
            <a: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 </a:t>
            </a:r>
            <a:b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br>
            <a:r>
              <a:rPr lang="it-IT" sz="14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TORINO, </a:t>
            </a:r>
            <a:r>
              <a:rPr lang="it-IT" sz="1400" dirty="0" smtClean="0">
                <a:solidFill>
                  <a:srgbClr val="C00000"/>
                </a:solidFill>
                <a:latin typeface="Book Antiqua" panose="02040602050305030304" pitchFamily="18" charset="0"/>
                <a:ea typeface="Times New Roman" panose="02020603050405020304" pitchFamily="18" charset="0"/>
                <a:cs typeface="Times New Roman" panose="02020603050405020304" pitchFamily="18" charset="0"/>
              </a:rPr>
              <a:t>7 NOVEMBRE 2025</a:t>
            </a: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
            </a:r>
            <a:b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b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FRITTO MISTO ALLA PIEMONTESE 2025</a:t>
            </a:r>
            <a: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t/>
            </a:r>
            <a:b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br>
            <a:endParaRPr lang="it-IT" sz="1800" dirty="0">
              <a:solidFill>
                <a:srgbClr val="7030A0"/>
              </a:solidFill>
              <a:latin typeface="Castellar" panose="020A0402060406010301" pitchFamily="18" charset="0"/>
            </a:endParaRPr>
          </a:p>
        </p:txBody>
      </p:sp>
      <p:sp>
        <p:nvSpPr>
          <p:cNvPr id="3" name="Sottotitolo 2"/>
          <p:cNvSpPr>
            <a:spLocks noGrp="1"/>
          </p:cNvSpPr>
          <p:nvPr>
            <p:ph type="subTitle" idx="1"/>
          </p:nvPr>
        </p:nvSpPr>
        <p:spPr>
          <a:xfrm>
            <a:off x="1126835" y="1764144"/>
            <a:ext cx="10012219" cy="4932220"/>
          </a:xfrm>
        </p:spPr>
        <p:txBody>
          <a:bodyPr>
            <a:normAutofit fontScale="55000" lnSpcReduction="20000"/>
          </a:bodyPr>
          <a:lstStyle/>
          <a:p>
            <a:pPr algn="just"/>
            <a:endParaRPr lang="it-IT" sz="2000" b="1" dirty="0">
              <a:solidFill>
                <a:schemeClr val="tx2"/>
              </a:solidFill>
            </a:endParaRPr>
          </a:p>
          <a:p>
            <a:pPr lvl="0"/>
            <a:r>
              <a:rPr lang="it-IT" sz="4000" b="1" dirty="0">
                <a:solidFill>
                  <a:srgbClr val="44546A"/>
                </a:solidFill>
              </a:rPr>
              <a:t>ATTI INTEGRATIVI E DI RETTIFICA</a:t>
            </a:r>
          </a:p>
          <a:p>
            <a:pPr lvl="0"/>
            <a:r>
              <a:rPr lang="it-IT" sz="4000" b="1" dirty="0">
                <a:solidFill>
                  <a:srgbClr val="44546A"/>
                </a:solidFill>
              </a:rPr>
              <a:t>PER CORREGGERE O INTEGRARE DICHIARAZIONI FISCALI</a:t>
            </a:r>
          </a:p>
          <a:p>
            <a:pPr lvl="0" algn="just"/>
            <a:r>
              <a:rPr lang="it-IT" sz="4000" b="1" dirty="0">
                <a:solidFill>
                  <a:srgbClr val="44546A"/>
                </a:solidFill>
              </a:rPr>
              <a:t>Casi in cui non è ammessa </a:t>
            </a:r>
            <a:r>
              <a:rPr lang="it-IT" sz="4000" b="1" dirty="0" smtClean="0">
                <a:solidFill>
                  <a:srgbClr val="44546A"/>
                </a:solidFill>
              </a:rPr>
              <a:t>rettifica/integrazione:</a:t>
            </a:r>
            <a:endParaRPr lang="it-IT" sz="4000" dirty="0">
              <a:solidFill>
                <a:srgbClr val="44546A"/>
              </a:solidFill>
            </a:endParaRPr>
          </a:p>
          <a:p>
            <a:pPr lvl="0" algn="just"/>
            <a:r>
              <a:rPr lang="it-IT" sz="4000" b="1" dirty="0">
                <a:solidFill>
                  <a:srgbClr val="44546A"/>
                </a:solidFill>
              </a:rPr>
              <a:t>dichiarazioni che contengono opzioni o scelte di regimi fiscali particolari</a:t>
            </a:r>
            <a:r>
              <a:rPr lang="it-IT" sz="4000" dirty="0">
                <a:solidFill>
                  <a:srgbClr val="44546A"/>
                </a:solidFill>
              </a:rPr>
              <a:t>, che sarebbero irrevocabili una volta che la scelta sia stata portata a conoscenza dell’amministrazione :</a:t>
            </a:r>
          </a:p>
          <a:p>
            <a:pPr lvl="0" algn="just"/>
            <a:r>
              <a:rPr lang="it-IT" sz="4000" dirty="0">
                <a:solidFill>
                  <a:srgbClr val="44546A"/>
                </a:solidFill>
              </a:rPr>
              <a:t>- dichiarazione di volersi avvalere del cd “</a:t>
            </a:r>
            <a:r>
              <a:rPr lang="it-IT" sz="4000" b="1" dirty="0">
                <a:solidFill>
                  <a:srgbClr val="44546A"/>
                </a:solidFill>
              </a:rPr>
              <a:t>prezzo valore</a:t>
            </a:r>
            <a:r>
              <a:rPr lang="it-IT" sz="4000" dirty="0">
                <a:solidFill>
                  <a:srgbClr val="44546A"/>
                </a:solidFill>
              </a:rPr>
              <a:t>” comma 497 dell'art.1 della legge 23 dicembre 2005, n.266 (risoluzione n. 145/E del 2009; circolare 18 del 2013, motivate dalla necessità di garantire la certezza dei rapporti giuridici e dall’esigenza di tutelare il reciproco affidamento tra il contribuente e l’Amministrazione finanziaria;</a:t>
            </a:r>
          </a:p>
          <a:p>
            <a:pPr lvl="0" algn="just"/>
            <a:r>
              <a:rPr lang="it-IT" sz="4000" dirty="0">
                <a:solidFill>
                  <a:srgbClr val="44546A"/>
                </a:solidFill>
              </a:rPr>
              <a:t>- opzione per la tassazione della </a:t>
            </a:r>
            <a:r>
              <a:rPr lang="it-IT" sz="4000" b="1" dirty="0">
                <a:solidFill>
                  <a:srgbClr val="44546A"/>
                </a:solidFill>
              </a:rPr>
              <a:t>plusvalenza con imposta sostitutiva </a:t>
            </a:r>
            <a:r>
              <a:rPr lang="it-IT" sz="4000" dirty="0">
                <a:solidFill>
                  <a:srgbClr val="44546A"/>
                </a:solidFill>
              </a:rPr>
              <a:t>comma 498 dell'art.1 della legge 23 dicembre 2005, n.266 (risoluzione n. 143/E del 2007)</a:t>
            </a:r>
          </a:p>
          <a:p>
            <a:pPr lvl="0" algn="just"/>
            <a:r>
              <a:rPr lang="it-IT" sz="4000" dirty="0">
                <a:solidFill>
                  <a:srgbClr val="44546A"/>
                </a:solidFill>
              </a:rPr>
              <a:t>- </a:t>
            </a:r>
            <a:r>
              <a:rPr lang="it-IT" sz="4000" b="1" dirty="0">
                <a:solidFill>
                  <a:srgbClr val="44546A"/>
                </a:solidFill>
              </a:rPr>
              <a:t>opzione di imponibilità IVA </a:t>
            </a:r>
            <a:r>
              <a:rPr lang="it-IT" sz="4000" dirty="0">
                <a:solidFill>
                  <a:srgbClr val="44546A"/>
                </a:solidFill>
              </a:rPr>
              <a:t>ai sensi dell’art. 10, </a:t>
            </a:r>
            <a:r>
              <a:rPr lang="it-IT" sz="4000" dirty="0" err="1">
                <a:solidFill>
                  <a:srgbClr val="44546A"/>
                </a:solidFill>
              </a:rPr>
              <a:t>nn</a:t>
            </a:r>
            <a:r>
              <a:rPr lang="it-IT" sz="4000" dirty="0">
                <a:solidFill>
                  <a:srgbClr val="44546A"/>
                </a:solidFill>
              </a:rPr>
              <a:t>. 8bis e 8ter, DPR 633/72 che deve espressa “nel relativo atto” e che, secondo l’agenzia delle entrate, è vincolante anche se anticipata al preliminare (Circolare del 28/06/2013 n. 22).</a:t>
            </a:r>
            <a:endParaRPr lang="it-IT" sz="4000" dirty="0">
              <a:solidFill>
                <a:srgbClr val="44546A"/>
              </a:solidFill>
            </a:endParaRPr>
          </a:p>
        </p:txBody>
      </p:sp>
    </p:spTree>
    <p:extLst>
      <p:ext uri="{BB962C8B-B14F-4D97-AF65-F5344CB8AC3E}">
        <p14:creationId xmlns:p14="http://schemas.microsoft.com/office/powerpoint/2010/main" val="16438866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432815"/>
            <a:ext cx="9144000" cy="1014985"/>
          </a:xfrm>
        </p:spPr>
        <p:txBody>
          <a:bodyPr>
            <a:noAutofit/>
          </a:bodyPr>
          <a:lstStyle/>
          <a:p>
            <a:pPr>
              <a:spcAft>
                <a:spcPts val="0"/>
              </a:spcAft>
            </a:pPr>
            <a: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 </a:t>
            </a:r>
            <a:b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br>
            <a:r>
              <a:rPr lang="it-IT" sz="14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TORINO, </a:t>
            </a:r>
            <a:r>
              <a:rPr lang="it-IT" sz="1400" dirty="0" smtClean="0">
                <a:solidFill>
                  <a:srgbClr val="C00000"/>
                </a:solidFill>
                <a:latin typeface="Book Antiqua" panose="02040602050305030304" pitchFamily="18" charset="0"/>
                <a:ea typeface="Times New Roman" panose="02020603050405020304" pitchFamily="18" charset="0"/>
                <a:cs typeface="Times New Roman" panose="02020603050405020304" pitchFamily="18" charset="0"/>
              </a:rPr>
              <a:t>7 NOVEMBRE 2025</a:t>
            </a: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
            </a:r>
            <a:b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b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FRITTO MISTO ALLA PIEMONTESE 2025</a:t>
            </a:r>
            <a: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t/>
            </a:r>
            <a:b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br>
            <a:endParaRPr lang="it-IT" sz="1800" dirty="0">
              <a:solidFill>
                <a:srgbClr val="7030A0"/>
              </a:solidFill>
              <a:latin typeface="Castellar" panose="020A0402060406010301" pitchFamily="18" charset="0"/>
            </a:endParaRPr>
          </a:p>
        </p:txBody>
      </p:sp>
      <p:sp>
        <p:nvSpPr>
          <p:cNvPr id="3" name="Sottotitolo 2"/>
          <p:cNvSpPr>
            <a:spLocks noGrp="1"/>
          </p:cNvSpPr>
          <p:nvPr>
            <p:ph type="subTitle" idx="1"/>
          </p:nvPr>
        </p:nvSpPr>
        <p:spPr>
          <a:xfrm>
            <a:off x="1126835" y="1764145"/>
            <a:ext cx="10012219" cy="4765964"/>
          </a:xfrm>
        </p:spPr>
        <p:txBody>
          <a:bodyPr>
            <a:normAutofit fontScale="77500" lnSpcReduction="20000"/>
          </a:bodyPr>
          <a:lstStyle/>
          <a:p>
            <a:pPr algn="just"/>
            <a:endParaRPr lang="it-IT" sz="2000" b="1" dirty="0">
              <a:solidFill>
                <a:schemeClr val="tx2"/>
              </a:solidFill>
            </a:endParaRPr>
          </a:p>
          <a:p>
            <a:r>
              <a:rPr lang="it-IT" sz="2000" b="1" dirty="0">
                <a:solidFill>
                  <a:schemeClr val="tx2"/>
                </a:solidFill>
              </a:rPr>
              <a:t>ATTI INTEGRATIVI E DI RETTIFICA</a:t>
            </a:r>
          </a:p>
          <a:p>
            <a:r>
              <a:rPr lang="it-IT" sz="2000" b="1" dirty="0">
                <a:solidFill>
                  <a:schemeClr val="tx2"/>
                </a:solidFill>
              </a:rPr>
              <a:t>PER CORREGGERE O INTEGRARE DICHIARAZIONI FISCALI</a:t>
            </a:r>
          </a:p>
          <a:p>
            <a:endParaRPr lang="it-IT" sz="2000" b="1" dirty="0" smtClean="0">
              <a:solidFill>
                <a:schemeClr val="tx2"/>
              </a:solidFill>
            </a:endParaRPr>
          </a:p>
          <a:p>
            <a:r>
              <a:rPr lang="it-IT" sz="2000" b="1" dirty="0" smtClean="0">
                <a:solidFill>
                  <a:schemeClr val="tx2"/>
                </a:solidFill>
              </a:rPr>
              <a:t>AGEVOLAZIONI «PRIMA CASA» NELLE DICHIARAZIONI DI SUCCESSIONE:</a:t>
            </a:r>
            <a:endParaRPr lang="it-IT" sz="2000" dirty="0" smtClean="0">
              <a:solidFill>
                <a:schemeClr val="tx2"/>
              </a:solidFill>
            </a:endParaRPr>
          </a:p>
          <a:p>
            <a:pPr algn="just"/>
            <a:r>
              <a:rPr lang="it-IT" sz="2000" b="1" dirty="0">
                <a:solidFill>
                  <a:schemeClr val="tx2"/>
                </a:solidFill>
              </a:rPr>
              <a:t>R</a:t>
            </a:r>
            <a:r>
              <a:rPr lang="it-IT" sz="2000" b="1" dirty="0" smtClean="0">
                <a:solidFill>
                  <a:schemeClr val="tx2"/>
                </a:solidFill>
              </a:rPr>
              <a:t>isoluzione </a:t>
            </a:r>
            <a:r>
              <a:rPr lang="it-IT" sz="2000" b="1" dirty="0">
                <a:solidFill>
                  <a:schemeClr val="tx2"/>
                </a:solidFill>
              </a:rPr>
              <a:t>2 ottobre 2006, n. </a:t>
            </a:r>
            <a:r>
              <a:rPr lang="it-IT" sz="2000" b="1" dirty="0" smtClean="0">
                <a:solidFill>
                  <a:schemeClr val="tx2"/>
                </a:solidFill>
              </a:rPr>
              <a:t>110/E</a:t>
            </a:r>
            <a:r>
              <a:rPr lang="it-IT" sz="2000" dirty="0" smtClean="0">
                <a:solidFill>
                  <a:schemeClr val="tx2"/>
                </a:solidFill>
              </a:rPr>
              <a:t>: E’ ammessa </a:t>
            </a:r>
            <a:r>
              <a:rPr lang="it-IT" sz="2000" dirty="0" smtClean="0">
                <a:solidFill>
                  <a:schemeClr val="tx2"/>
                </a:solidFill>
              </a:rPr>
              <a:t>con </a:t>
            </a:r>
            <a:r>
              <a:rPr lang="it-IT" sz="2000" dirty="0" smtClean="0">
                <a:solidFill>
                  <a:schemeClr val="tx2"/>
                </a:solidFill>
              </a:rPr>
              <a:t>successiva dichiarazione di successione integrativa (oggi sostitutiva) </a:t>
            </a:r>
          </a:p>
          <a:p>
            <a:pPr algn="just"/>
            <a:r>
              <a:rPr lang="it-IT" sz="2000" b="1" dirty="0">
                <a:solidFill>
                  <a:schemeClr val="tx2"/>
                </a:solidFill>
              </a:rPr>
              <a:t>Risoluzione n. 66 /E del </a:t>
            </a:r>
            <a:r>
              <a:rPr lang="it-IT" sz="2000" b="1" dirty="0" smtClean="0">
                <a:solidFill>
                  <a:schemeClr val="tx2"/>
                </a:solidFill>
              </a:rPr>
              <a:t>20.12.2024</a:t>
            </a:r>
            <a:r>
              <a:rPr lang="it-IT" sz="2000" b="1" dirty="0" smtClean="0">
                <a:solidFill>
                  <a:schemeClr val="tx2"/>
                </a:solidFill>
              </a:rPr>
              <a:t>:</a:t>
            </a:r>
          </a:p>
          <a:p>
            <a:pPr algn="just"/>
            <a:r>
              <a:rPr lang="it-IT" sz="2000" dirty="0" smtClean="0">
                <a:solidFill>
                  <a:schemeClr val="tx2"/>
                </a:solidFill>
              </a:rPr>
              <a:t>La </a:t>
            </a:r>
            <a:r>
              <a:rPr lang="it-IT" sz="2000" dirty="0" smtClean="0">
                <a:solidFill>
                  <a:schemeClr val="tx2"/>
                </a:solidFill>
              </a:rPr>
              <a:t>possibilità </a:t>
            </a:r>
            <a:r>
              <a:rPr lang="it-IT" sz="2000" dirty="0">
                <a:solidFill>
                  <a:schemeClr val="tx2"/>
                </a:solidFill>
              </a:rPr>
              <a:t>di richiedere l'agevolazione ''prima </a:t>
            </a:r>
            <a:r>
              <a:rPr lang="it-IT" sz="2000" dirty="0" err="1">
                <a:solidFill>
                  <a:schemeClr val="tx2"/>
                </a:solidFill>
              </a:rPr>
              <a:t>casa'</a:t>
            </a:r>
            <a:r>
              <a:rPr lang="it-IT" sz="2000" dirty="0">
                <a:solidFill>
                  <a:schemeClr val="tx2"/>
                </a:solidFill>
              </a:rPr>
              <a:t>', con dichiarazione integrativa o sostitutiva, trova un </a:t>
            </a:r>
            <a:r>
              <a:rPr lang="it-IT" sz="2000" b="1" dirty="0">
                <a:solidFill>
                  <a:schemeClr val="tx2"/>
                </a:solidFill>
              </a:rPr>
              <a:t>limite temporale nella notifica dell'avviso di rettifica e liquidazione della maggiore </a:t>
            </a:r>
            <a:r>
              <a:rPr lang="it-IT" sz="2000" b="1" dirty="0" smtClean="0">
                <a:solidFill>
                  <a:schemeClr val="tx2"/>
                </a:solidFill>
              </a:rPr>
              <a:t>imposta</a:t>
            </a:r>
            <a:r>
              <a:rPr lang="it-IT" sz="2000" dirty="0" smtClean="0">
                <a:solidFill>
                  <a:schemeClr val="tx2"/>
                </a:solidFill>
              </a:rPr>
              <a:t> (art.27</a:t>
            </a:r>
            <a:r>
              <a:rPr lang="it-IT" sz="2000" dirty="0">
                <a:solidFill>
                  <a:schemeClr val="tx2"/>
                </a:solidFill>
              </a:rPr>
              <a:t>, comma 3</a:t>
            </a:r>
            <a:r>
              <a:rPr lang="it-IT" sz="2000" dirty="0" smtClean="0">
                <a:solidFill>
                  <a:schemeClr val="tx2"/>
                </a:solidFill>
              </a:rPr>
              <a:t>, TUS). </a:t>
            </a:r>
            <a:r>
              <a:rPr lang="it-IT" sz="2000" b="1" dirty="0">
                <a:solidFill>
                  <a:schemeClr val="tx2"/>
                </a:solidFill>
              </a:rPr>
              <a:t>In caso di dichiarazione di successione </a:t>
            </a:r>
            <a:r>
              <a:rPr lang="it-IT" sz="2000" b="1" dirty="0" smtClean="0">
                <a:solidFill>
                  <a:schemeClr val="tx2"/>
                </a:solidFill>
              </a:rPr>
              <a:t>omessa</a:t>
            </a:r>
            <a:r>
              <a:rPr lang="it-IT" sz="2000" dirty="0" smtClean="0">
                <a:solidFill>
                  <a:schemeClr val="tx2"/>
                </a:solidFill>
              </a:rPr>
              <a:t> l'agevolazione </a:t>
            </a:r>
            <a:r>
              <a:rPr lang="it-IT" sz="2000" dirty="0">
                <a:solidFill>
                  <a:schemeClr val="tx2"/>
                </a:solidFill>
              </a:rPr>
              <a:t>''prima </a:t>
            </a:r>
            <a:r>
              <a:rPr lang="it-IT" sz="2000" dirty="0" err="1">
                <a:solidFill>
                  <a:schemeClr val="tx2"/>
                </a:solidFill>
              </a:rPr>
              <a:t>casa'</a:t>
            </a:r>
            <a:r>
              <a:rPr lang="it-IT" sz="2000" dirty="0">
                <a:solidFill>
                  <a:schemeClr val="tx2"/>
                </a:solidFill>
              </a:rPr>
              <a:t>' </a:t>
            </a:r>
            <a:r>
              <a:rPr lang="it-IT" sz="2000" dirty="0" smtClean="0">
                <a:solidFill>
                  <a:schemeClr val="tx2"/>
                </a:solidFill>
              </a:rPr>
              <a:t>può </a:t>
            </a:r>
            <a:r>
              <a:rPr lang="it-IT" sz="2000" dirty="0">
                <a:solidFill>
                  <a:schemeClr val="tx2"/>
                </a:solidFill>
              </a:rPr>
              <a:t>essere richiesta </a:t>
            </a:r>
            <a:r>
              <a:rPr lang="it-IT" sz="2000" b="1" dirty="0" smtClean="0">
                <a:solidFill>
                  <a:schemeClr val="tx2"/>
                </a:solidFill>
              </a:rPr>
              <a:t>entro il termine di decadenza dall'azione di accertamento </a:t>
            </a:r>
            <a:r>
              <a:rPr lang="it-IT" sz="2000" dirty="0" smtClean="0">
                <a:solidFill>
                  <a:schemeClr val="tx2"/>
                </a:solidFill>
              </a:rPr>
              <a:t>dell'omessa </a:t>
            </a:r>
            <a:r>
              <a:rPr lang="it-IT" sz="2000" dirty="0">
                <a:solidFill>
                  <a:schemeClr val="tx2"/>
                </a:solidFill>
              </a:rPr>
              <a:t>dichiarazione e, dunque, </a:t>
            </a:r>
            <a:r>
              <a:rPr lang="it-IT" sz="2000" b="1" dirty="0">
                <a:solidFill>
                  <a:schemeClr val="tx2"/>
                </a:solidFill>
              </a:rPr>
              <a:t>entro cinque anni dal </a:t>
            </a:r>
            <a:r>
              <a:rPr lang="it-IT" sz="2000" b="1" dirty="0" smtClean="0">
                <a:solidFill>
                  <a:schemeClr val="tx2"/>
                </a:solidFill>
              </a:rPr>
              <a:t>termine ordinario </a:t>
            </a:r>
            <a:r>
              <a:rPr lang="it-IT" sz="2000" b="1" dirty="0">
                <a:solidFill>
                  <a:schemeClr val="tx2"/>
                </a:solidFill>
              </a:rPr>
              <a:t>di </a:t>
            </a:r>
            <a:r>
              <a:rPr lang="it-IT" sz="2000" b="1" dirty="0" smtClean="0">
                <a:solidFill>
                  <a:schemeClr val="tx2"/>
                </a:solidFill>
              </a:rPr>
              <a:t>presentazione </a:t>
            </a:r>
            <a:r>
              <a:rPr lang="it-IT" sz="2000" dirty="0">
                <a:solidFill>
                  <a:schemeClr val="tx2"/>
                </a:solidFill>
              </a:rPr>
              <a:t>della dichiarazione omessa, ai sensi del citato articolo 27, comma 4 del </a:t>
            </a:r>
            <a:r>
              <a:rPr lang="it-IT" sz="2000" dirty="0" smtClean="0">
                <a:solidFill>
                  <a:schemeClr val="tx2"/>
                </a:solidFill>
              </a:rPr>
              <a:t>TUS</a:t>
            </a:r>
            <a:endParaRPr lang="it-IT" sz="2000" dirty="0" smtClean="0">
              <a:solidFill>
                <a:schemeClr val="tx2"/>
              </a:solidFill>
            </a:endParaRPr>
          </a:p>
          <a:p>
            <a:pPr algn="just"/>
            <a:r>
              <a:rPr lang="it-IT" sz="2000" dirty="0" smtClean="0">
                <a:solidFill>
                  <a:schemeClr val="tx2"/>
                </a:solidFill>
              </a:rPr>
              <a:t>I </a:t>
            </a:r>
            <a:r>
              <a:rPr lang="it-IT" sz="2000" b="1" dirty="0" smtClean="0">
                <a:solidFill>
                  <a:schemeClr val="tx2"/>
                </a:solidFill>
              </a:rPr>
              <a:t>presupposti </a:t>
            </a:r>
            <a:r>
              <a:rPr lang="it-IT" sz="2000" b="1" dirty="0">
                <a:solidFill>
                  <a:schemeClr val="tx2"/>
                </a:solidFill>
              </a:rPr>
              <a:t>soggettivi e oggettivi necessari per fruire dell'agevolazione ''prima </a:t>
            </a:r>
            <a:r>
              <a:rPr lang="it-IT" sz="2000" b="1" dirty="0" err="1">
                <a:solidFill>
                  <a:schemeClr val="tx2"/>
                </a:solidFill>
              </a:rPr>
              <a:t>casa'</a:t>
            </a:r>
            <a:r>
              <a:rPr lang="it-IT" sz="2000" b="1" dirty="0">
                <a:solidFill>
                  <a:schemeClr val="tx2"/>
                </a:solidFill>
              </a:rPr>
              <a:t>', per gli acquisti </a:t>
            </a:r>
            <a:r>
              <a:rPr lang="it-IT" sz="2000" b="1" dirty="0" err="1">
                <a:solidFill>
                  <a:schemeClr val="tx2"/>
                </a:solidFill>
              </a:rPr>
              <a:t>mortis</a:t>
            </a:r>
            <a:r>
              <a:rPr lang="it-IT" sz="2000" b="1" dirty="0">
                <a:solidFill>
                  <a:schemeClr val="tx2"/>
                </a:solidFill>
              </a:rPr>
              <a:t> causa devono sussistere al momento del trasferimento dell'immobile, che coincide con la data di apertura della </a:t>
            </a:r>
            <a:r>
              <a:rPr lang="it-IT" sz="2000" b="1" dirty="0" smtClean="0">
                <a:solidFill>
                  <a:schemeClr val="tx2"/>
                </a:solidFill>
              </a:rPr>
              <a:t>successione</a:t>
            </a:r>
            <a:r>
              <a:rPr lang="it-IT" sz="2000" dirty="0" smtClean="0">
                <a:solidFill>
                  <a:schemeClr val="tx2"/>
                </a:solidFill>
              </a:rPr>
              <a:t>; nelle </a:t>
            </a:r>
            <a:r>
              <a:rPr lang="it-IT" sz="2000" dirty="0">
                <a:solidFill>
                  <a:schemeClr val="tx2"/>
                </a:solidFill>
              </a:rPr>
              <a:t>ipotesi in cui la dichiarazione di successione </a:t>
            </a:r>
            <a:r>
              <a:rPr lang="it-IT" sz="2000" b="1" dirty="0">
                <a:solidFill>
                  <a:schemeClr val="tx2"/>
                </a:solidFill>
              </a:rPr>
              <a:t>sia presentata in un momento successivo allo scadere del termine di diciotto mesi per il trasferimento della residenza, l'agevolazione ''prima </a:t>
            </a:r>
            <a:r>
              <a:rPr lang="it-IT" sz="2000" b="1" dirty="0" err="1">
                <a:solidFill>
                  <a:schemeClr val="tx2"/>
                </a:solidFill>
              </a:rPr>
              <a:t>casa'</a:t>
            </a:r>
            <a:r>
              <a:rPr lang="it-IT" sz="2000" b="1" dirty="0">
                <a:solidFill>
                  <a:schemeClr val="tx2"/>
                </a:solidFill>
              </a:rPr>
              <a:t>' non </a:t>
            </a:r>
            <a:r>
              <a:rPr lang="it-IT" sz="2000" b="1" dirty="0" smtClean="0">
                <a:solidFill>
                  <a:schemeClr val="tx2"/>
                </a:solidFill>
              </a:rPr>
              <a:t>può </a:t>
            </a:r>
            <a:r>
              <a:rPr lang="it-IT" sz="2000" b="1" dirty="0">
                <a:solidFill>
                  <a:schemeClr val="tx2"/>
                </a:solidFill>
              </a:rPr>
              <a:t>più essere richiesta</a:t>
            </a:r>
            <a:r>
              <a:rPr lang="it-IT" sz="2000" dirty="0">
                <a:solidFill>
                  <a:schemeClr val="tx2"/>
                </a:solidFill>
              </a:rPr>
              <a:t>, atteso che la dichiarazione di voler stabilire la residenza nel comune ove è ubicato l'immobile acquistato deve essere resa, a pena di decadenza, dall'acquirente nell'atto di acquisto (ex Nota II-bis, lettera a) o in un atto integrativo prima dello scadere del termine di diciotto mesi (cfr. risoluzione 27 aprile 2017, n. 53</a:t>
            </a:r>
            <a:r>
              <a:rPr lang="it-IT" sz="2000" dirty="0" smtClean="0">
                <a:solidFill>
                  <a:schemeClr val="tx2"/>
                </a:solidFill>
              </a:rPr>
              <a:t>).</a:t>
            </a:r>
            <a:endParaRPr lang="it-IT" sz="2000" dirty="0">
              <a:solidFill>
                <a:schemeClr val="tx2"/>
              </a:solidFill>
            </a:endParaRPr>
          </a:p>
          <a:p>
            <a:pPr algn="just"/>
            <a:endParaRPr lang="it-IT" sz="2000" dirty="0" smtClean="0">
              <a:solidFill>
                <a:schemeClr val="tx2"/>
              </a:solidFill>
            </a:endParaRPr>
          </a:p>
        </p:txBody>
      </p:sp>
    </p:spTree>
    <p:extLst>
      <p:ext uri="{BB962C8B-B14F-4D97-AF65-F5344CB8AC3E}">
        <p14:creationId xmlns:p14="http://schemas.microsoft.com/office/powerpoint/2010/main" val="20755350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432815"/>
            <a:ext cx="9144000" cy="1014985"/>
          </a:xfrm>
        </p:spPr>
        <p:txBody>
          <a:bodyPr>
            <a:noAutofit/>
          </a:bodyPr>
          <a:lstStyle/>
          <a:p>
            <a:pPr>
              <a:spcAft>
                <a:spcPts val="0"/>
              </a:spcAft>
            </a:pPr>
            <a: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 </a:t>
            </a:r>
            <a:b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br>
            <a:r>
              <a:rPr lang="it-IT" sz="14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TORINO, </a:t>
            </a:r>
            <a:r>
              <a:rPr lang="it-IT" sz="1400" dirty="0" smtClean="0">
                <a:solidFill>
                  <a:srgbClr val="C00000"/>
                </a:solidFill>
                <a:latin typeface="Book Antiqua" panose="02040602050305030304" pitchFamily="18" charset="0"/>
                <a:ea typeface="Times New Roman" panose="02020603050405020304" pitchFamily="18" charset="0"/>
                <a:cs typeface="Times New Roman" panose="02020603050405020304" pitchFamily="18" charset="0"/>
              </a:rPr>
              <a:t>7 NOVEMBRE 2025</a:t>
            </a: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
            </a:r>
            <a:b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b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FRITTO MISTO ALLA PIEMONTESE 2025</a:t>
            </a:r>
            <a: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t/>
            </a:r>
            <a:b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br>
            <a:endParaRPr lang="it-IT" sz="1800" dirty="0">
              <a:solidFill>
                <a:srgbClr val="7030A0"/>
              </a:solidFill>
              <a:latin typeface="Castellar" panose="020A0402060406010301" pitchFamily="18" charset="0"/>
            </a:endParaRPr>
          </a:p>
        </p:txBody>
      </p:sp>
      <p:sp>
        <p:nvSpPr>
          <p:cNvPr id="3" name="Sottotitolo 2"/>
          <p:cNvSpPr>
            <a:spLocks noGrp="1"/>
          </p:cNvSpPr>
          <p:nvPr>
            <p:ph type="subTitle" idx="1"/>
          </p:nvPr>
        </p:nvSpPr>
        <p:spPr>
          <a:xfrm>
            <a:off x="1126835" y="1764145"/>
            <a:ext cx="10012219" cy="4553528"/>
          </a:xfrm>
        </p:spPr>
        <p:txBody>
          <a:bodyPr>
            <a:normAutofit fontScale="85000" lnSpcReduction="20000"/>
          </a:bodyPr>
          <a:lstStyle/>
          <a:p>
            <a:r>
              <a:rPr lang="it-IT" sz="2800" dirty="0" smtClean="0">
                <a:solidFill>
                  <a:srgbClr val="FF0000"/>
                </a:solidFill>
              </a:rPr>
              <a:t>ATTI FINALIZZATI A </a:t>
            </a:r>
            <a:r>
              <a:rPr lang="it-IT" sz="2800" b="1" dirty="0" smtClean="0">
                <a:solidFill>
                  <a:srgbClr val="FF0000"/>
                </a:solidFill>
              </a:rPr>
              <a:t>CORREGGERE ERRORI O OMISSIONI</a:t>
            </a:r>
          </a:p>
          <a:p>
            <a:r>
              <a:rPr lang="it-IT" sz="2800" dirty="0" smtClean="0">
                <a:solidFill>
                  <a:srgbClr val="FF0000"/>
                </a:solidFill>
              </a:rPr>
              <a:t>CONTENUTE IN ALTRI ATTI </a:t>
            </a:r>
            <a:r>
              <a:rPr lang="it-IT" sz="2800" b="1" dirty="0" smtClean="0">
                <a:solidFill>
                  <a:srgbClr val="FF0000"/>
                </a:solidFill>
              </a:rPr>
              <a:t>SENZA MUTARNE LA SOSTANZA</a:t>
            </a:r>
          </a:p>
          <a:p>
            <a:pPr algn="just"/>
            <a:r>
              <a:rPr lang="it-IT" sz="2200" dirty="0" smtClean="0">
                <a:solidFill>
                  <a:schemeClr val="tx2"/>
                </a:solidFill>
              </a:rPr>
              <a:t>Atti di ricognizione </a:t>
            </a:r>
            <a:r>
              <a:rPr lang="it-IT" sz="2200" dirty="0">
                <a:solidFill>
                  <a:schemeClr val="tx2"/>
                </a:solidFill>
              </a:rPr>
              <a:t>e </a:t>
            </a:r>
            <a:r>
              <a:rPr lang="it-IT" sz="2200" dirty="0" smtClean="0">
                <a:solidFill>
                  <a:schemeClr val="tx2"/>
                </a:solidFill>
              </a:rPr>
              <a:t>accertamento </a:t>
            </a:r>
            <a:r>
              <a:rPr lang="it-IT" sz="2200" dirty="0">
                <a:solidFill>
                  <a:schemeClr val="tx2"/>
                </a:solidFill>
              </a:rPr>
              <a:t>dei soli elementi </a:t>
            </a:r>
            <a:r>
              <a:rPr lang="it-IT" sz="2200" dirty="0" smtClean="0">
                <a:solidFill>
                  <a:schemeClr val="tx2"/>
                </a:solidFill>
              </a:rPr>
              <a:t>non idoneamente </a:t>
            </a:r>
            <a:r>
              <a:rPr lang="it-IT" sz="2200" dirty="0">
                <a:solidFill>
                  <a:schemeClr val="tx2"/>
                </a:solidFill>
              </a:rPr>
              <a:t>rappresentati nel documento, SENZA incidere </a:t>
            </a:r>
            <a:r>
              <a:rPr lang="it-IT" sz="2200" dirty="0" smtClean="0">
                <a:solidFill>
                  <a:schemeClr val="tx2"/>
                </a:solidFill>
              </a:rPr>
              <a:t>sulla formazione della volontà</a:t>
            </a:r>
            <a:r>
              <a:rPr lang="it-IT" sz="2200" dirty="0">
                <a:solidFill>
                  <a:schemeClr val="tx2"/>
                </a:solidFill>
              </a:rPr>
              <a:t>, </a:t>
            </a:r>
            <a:r>
              <a:rPr lang="it-IT" sz="2200" dirty="0" smtClean="0">
                <a:solidFill>
                  <a:schemeClr val="tx2"/>
                </a:solidFill>
              </a:rPr>
              <a:t>né sulla validità </a:t>
            </a:r>
            <a:r>
              <a:rPr lang="it-IT" sz="2200" dirty="0">
                <a:solidFill>
                  <a:schemeClr val="tx2"/>
                </a:solidFill>
              </a:rPr>
              <a:t>dell’atto.</a:t>
            </a:r>
          </a:p>
          <a:p>
            <a:pPr algn="just"/>
            <a:endParaRPr lang="it-IT" sz="2200" b="1" dirty="0" smtClean="0">
              <a:solidFill>
                <a:schemeClr val="tx2"/>
              </a:solidFill>
            </a:endParaRPr>
          </a:p>
          <a:p>
            <a:pPr algn="just"/>
            <a:r>
              <a:rPr lang="it-IT" b="1" dirty="0" smtClean="0">
                <a:solidFill>
                  <a:schemeClr val="tx2"/>
                </a:solidFill>
              </a:rPr>
              <a:t>	QUALI ATTI</a:t>
            </a:r>
            <a:r>
              <a:rPr lang="it-IT" sz="2100" dirty="0" smtClean="0">
                <a:solidFill>
                  <a:schemeClr val="tx2"/>
                </a:solidFill>
              </a:rPr>
              <a:t>: </a:t>
            </a:r>
          </a:p>
          <a:p>
            <a:pPr marL="342900" indent="-342900" algn="just">
              <a:buFont typeface="Arial" panose="020B0604020202020204" pitchFamily="34" charset="0"/>
              <a:buChar char="•"/>
            </a:pPr>
            <a:r>
              <a:rPr lang="it-IT" sz="2000" b="1" dirty="0" smtClean="0">
                <a:solidFill>
                  <a:schemeClr val="tx2"/>
                </a:solidFill>
              </a:rPr>
              <a:t>Atti notarili (atti pubblici e scrittura </a:t>
            </a:r>
            <a:r>
              <a:rPr lang="it-IT" sz="2000" b="1" dirty="0">
                <a:solidFill>
                  <a:schemeClr val="tx2"/>
                </a:solidFill>
              </a:rPr>
              <a:t>private autenticate scritture private autenticate </a:t>
            </a:r>
            <a:r>
              <a:rPr lang="it-IT" sz="2000" dirty="0" smtClean="0">
                <a:solidFill>
                  <a:schemeClr val="tx2"/>
                </a:solidFill>
              </a:rPr>
              <a:t>(parificate </a:t>
            </a:r>
            <a:r>
              <a:rPr lang="it-IT" sz="2000" dirty="0">
                <a:solidFill>
                  <a:schemeClr val="tx2"/>
                </a:solidFill>
              </a:rPr>
              <a:t>agli atti pubblici notarili </a:t>
            </a:r>
            <a:r>
              <a:rPr lang="it-IT" sz="2000" dirty="0" smtClean="0">
                <a:solidFill>
                  <a:schemeClr val="tx2"/>
                </a:solidFill>
              </a:rPr>
              <a:t>a seguito della modifica </a:t>
            </a:r>
            <a:r>
              <a:rPr lang="it-IT" sz="2000" dirty="0">
                <a:solidFill>
                  <a:schemeClr val="tx2"/>
                </a:solidFill>
              </a:rPr>
              <a:t>dell’art. 28 L. </a:t>
            </a:r>
            <a:r>
              <a:rPr lang="it-IT" sz="2000" dirty="0" smtClean="0">
                <a:solidFill>
                  <a:schemeClr val="tx2"/>
                </a:solidFill>
              </a:rPr>
              <a:t>N.)</a:t>
            </a:r>
          </a:p>
          <a:p>
            <a:pPr marL="342900" indent="-342900" algn="just">
              <a:buFont typeface="Arial" panose="020B0604020202020204" pitchFamily="34" charset="0"/>
              <a:buChar char="•"/>
            </a:pPr>
            <a:r>
              <a:rPr lang="it-IT" sz="2000" b="1" dirty="0" smtClean="0">
                <a:solidFill>
                  <a:schemeClr val="tx2"/>
                </a:solidFill>
              </a:rPr>
              <a:t>No </a:t>
            </a:r>
            <a:r>
              <a:rPr lang="it-IT" sz="2000" b="1" dirty="0">
                <a:solidFill>
                  <a:schemeClr val="tx2"/>
                </a:solidFill>
              </a:rPr>
              <a:t>atti giudiziari </a:t>
            </a:r>
            <a:r>
              <a:rPr lang="it-IT" sz="2000" dirty="0" smtClean="0">
                <a:solidFill>
                  <a:schemeClr val="tx2"/>
                </a:solidFill>
              </a:rPr>
              <a:t>: art</a:t>
            </a:r>
            <a:r>
              <a:rPr lang="it-IT" sz="2000" dirty="0">
                <a:solidFill>
                  <a:schemeClr val="tx2"/>
                </a:solidFill>
              </a:rPr>
              <a:t>. </a:t>
            </a:r>
            <a:r>
              <a:rPr lang="it-IT" sz="2000" dirty="0" smtClean="0">
                <a:solidFill>
                  <a:schemeClr val="tx2"/>
                </a:solidFill>
              </a:rPr>
              <a:t>287 </a:t>
            </a:r>
            <a:r>
              <a:rPr lang="it-IT" sz="2000" dirty="0" err="1" smtClean="0">
                <a:solidFill>
                  <a:schemeClr val="tx2"/>
                </a:solidFill>
              </a:rPr>
              <a:t>ss</a:t>
            </a:r>
            <a:r>
              <a:rPr lang="it-IT" sz="2000" dirty="0" smtClean="0">
                <a:solidFill>
                  <a:schemeClr val="tx2"/>
                </a:solidFill>
              </a:rPr>
              <a:t> </a:t>
            </a:r>
            <a:r>
              <a:rPr lang="it-IT" sz="2000" dirty="0">
                <a:solidFill>
                  <a:schemeClr val="tx2"/>
                </a:solidFill>
              </a:rPr>
              <a:t>Codice di procedura </a:t>
            </a:r>
            <a:r>
              <a:rPr lang="it-IT" sz="2000" dirty="0" smtClean="0">
                <a:solidFill>
                  <a:schemeClr val="tx2"/>
                </a:solidFill>
              </a:rPr>
              <a:t>civile: decreto se correzione richiesta da tutte le parti; ordinanza in contraddittorio in caso contrario</a:t>
            </a:r>
          </a:p>
          <a:p>
            <a:pPr algn="just"/>
            <a:endParaRPr lang="it-IT" sz="2000" dirty="0" smtClean="0">
              <a:solidFill>
                <a:schemeClr val="tx2"/>
              </a:solidFill>
            </a:endParaRPr>
          </a:p>
          <a:p>
            <a:pPr algn="just"/>
            <a:r>
              <a:rPr lang="it-IT" b="1" dirty="0" smtClean="0">
                <a:solidFill>
                  <a:schemeClr val="tx2"/>
                </a:solidFill>
              </a:rPr>
              <a:t>	PUBBLICITÀ</a:t>
            </a:r>
          </a:p>
          <a:p>
            <a:pPr algn="just"/>
            <a:r>
              <a:rPr lang="it-IT" sz="2000" b="1" dirty="0" smtClean="0">
                <a:solidFill>
                  <a:schemeClr val="tx2"/>
                </a:solidFill>
              </a:rPr>
              <a:t>TRASCRIZIONE</a:t>
            </a:r>
            <a:r>
              <a:rPr lang="it-IT" sz="2000" b="1" dirty="0" smtClean="0">
                <a:solidFill>
                  <a:schemeClr val="tx2"/>
                </a:solidFill>
              </a:rPr>
              <a:t> o ANNOTAZIONE</a:t>
            </a:r>
            <a:r>
              <a:rPr lang="it-IT" sz="2000" dirty="0" smtClean="0">
                <a:solidFill>
                  <a:schemeClr val="tx2"/>
                </a:solidFill>
              </a:rPr>
              <a:t>? Si propende per la trascrizione (</a:t>
            </a:r>
            <a:r>
              <a:rPr lang="it-IT" sz="2000" dirty="0" err="1" smtClean="0">
                <a:solidFill>
                  <a:schemeClr val="tx2"/>
                </a:solidFill>
              </a:rPr>
              <a:t>Ettorre</a:t>
            </a:r>
            <a:r>
              <a:rPr lang="it-IT" sz="2000" dirty="0" smtClean="0">
                <a:solidFill>
                  <a:schemeClr val="tx2"/>
                </a:solidFill>
              </a:rPr>
              <a:t>-Silvestri, Mauro Leo, </a:t>
            </a:r>
            <a:r>
              <a:rPr lang="it-IT" sz="2000" dirty="0">
                <a:solidFill>
                  <a:schemeClr val="tx2"/>
                </a:solidFill>
              </a:rPr>
              <a:t>studio CNN 618-2010/C) ma </a:t>
            </a:r>
            <a:r>
              <a:rPr lang="it-IT" sz="2000" dirty="0" smtClean="0">
                <a:solidFill>
                  <a:schemeClr val="tx2"/>
                </a:solidFill>
              </a:rPr>
              <a:t>comunque non </a:t>
            </a:r>
            <a:r>
              <a:rPr lang="it-IT" sz="2000" dirty="0">
                <a:solidFill>
                  <a:schemeClr val="tx2"/>
                </a:solidFill>
              </a:rPr>
              <a:t>si avrà mai una soccombenza dei terzi che abbiano </a:t>
            </a:r>
            <a:r>
              <a:rPr lang="it-IT" sz="2000" dirty="0" smtClean="0">
                <a:solidFill>
                  <a:schemeClr val="tx2"/>
                </a:solidFill>
              </a:rPr>
              <a:t>medio tempore</a:t>
            </a:r>
            <a:r>
              <a:rPr lang="it-IT" sz="2000" dirty="0">
                <a:solidFill>
                  <a:schemeClr val="tx2"/>
                </a:solidFill>
              </a:rPr>
              <a:t>, prima della trascrizione dell’atto di rettifica, trascritto o iscritto </a:t>
            </a:r>
            <a:r>
              <a:rPr lang="it-IT" sz="2000" dirty="0" smtClean="0">
                <a:solidFill>
                  <a:schemeClr val="tx2"/>
                </a:solidFill>
              </a:rPr>
              <a:t>una formalità </a:t>
            </a:r>
            <a:r>
              <a:rPr lang="it-IT" sz="2000" dirty="0">
                <a:solidFill>
                  <a:schemeClr val="tx2"/>
                </a:solidFill>
              </a:rPr>
              <a:t>confidando sulle risultanze delle note già trascritte</a:t>
            </a:r>
            <a:endParaRPr lang="it-IT" sz="2000" dirty="0" smtClean="0">
              <a:solidFill>
                <a:schemeClr val="tx2"/>
              </a:solidFill>
            </a:endParaRPr>
          </a:p>
          <a:p>
            <a:pPr algn="just"/>
            <a:endParaRPr lang="it-IT" sz="2000" b="1" dirty="0">
              <a:solidFill>
                <a:schemeClr val="tx2"/>
              </a:solidFill>
            </a:endParaRPr>
          </a:p>
        </p:txBody>
      </p:sp>
    </p:spTree>
    <p:extLst>
      <p:ext uri="{BB962C8B-B14F-4D97-AF65-F5344CB8AC3E}">
        <p14:creationId xmlns:p14="http://schemas.microsoft.com/office/powerpoint/2010/main" val="36409203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432815"/>
            <a:ext cx="9144000" cy="1014985"/>
          </a:xfrm>
        </p:spPr>
        <p:txBody>
          <a:bodyPr>
            <a:noAutofit/>
          </a:bodyPr>
          <a:lstStyle/>
          <a:p>
            <a:pPr>
              <a:spcAft>
                <a:spcPts val="0"/>
              </a:spcAft>
            </a:pPr>
            <a: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 </a:t>
            </a:r>
            <a:b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br>
            <a:r>
              <a:rPr lang="it-IT" sz="14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TORINO, </a:t>
            </a:r>
            <a:r>
              <a:rPr lang="it-IT" sz="1400" dirty="0" smtClean="0">
                <a:solidFill>
                  <a:srgbClr val="C00000"/>
                </a:solidFill>
                <a:latin typeface="Book Antiqua" panose="02040602050305030304" pitchFamily="18" charset="0"/>
                <a:ea typeface="Times New Roman" panose="02020603050405020304" pitchFamily="18" charset="0"/>
                <a:cs typeface="Times New Roman" panose="02020603050405020304" pitchFamily="18" charset="0"/>
              </a:rPr>
              <a:t>7 NOVEMBRE 2025</a:t>
            </a: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
            </a:r>
            <a:b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b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FRITTO MISTO ALLA PIEMONTESE 2025</a:t>
            </a:r>
            <a: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t/>
            </a:r>
            <a:b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br>
            <a:endParaRPr lang="it-IT" sz="1800" dirty="0">
              <a:solidFill>
                <a:srgbClr val="7030A0"/>
              </a:solidFill>
              <a:latin typeface="Castellar" panose="020A0402060406010301" pitchFamily="18" charset="0"/>
            </a:endParaRPr>
          </a:p>
        </p:txBody>
      </p:sp>
      <p:sp>
        <p:nvSpPr>
          <p:cNvPr id="3" name="Sottotitolo 2"/>
          <p:cNvSpPr>
            <a:spLocks noGrp="1"/>
          </p:cNvSpPr>
          <p:nvPr>
            <p:ph type="subTitle" idx="1"/>
          </p:nvPr>
        </p:nvSpPr>
        <p:spPr>
          <a:xfrm>
            <a:off x="1126835" y="1764145"/>
            <a:ext cx="10012219" cy="4553528"/>
          </a:xfrm>
        </p:spPr>
        <p:txBody>
          <a:bodyPr>
            <a:normAutofit fontScale="92500" lnSpcReduction="10000"/>
          </a:bodyPr>
          <a:lstStyle/>
          <a:p>
            <a:pPr algn="just"/>
            <a:endParaRPr lang="it-IT" sz="2000" b="1" dirty="0">
              <a:solidFill>
                <a:schemeClr val="tx2"/>
              </a:solidFill>
            </a:endParaRPr>
          </a:p>
          <a:p>
            <a:pPr algn="just"/>
            <a:r>
              <a:rPr lang="it-IT" sz="2900" b="1" dirty="0" smtClean="0">
                <a:solidFill>
                  <a:schemeClr val="tx2"/>
                </a:solidFill>
              </a:rPr>
              <a:t>ATTI BILATERALI DI RETTIFICA</a:t>
            </a:r>
            <a:r>
              <a:rPr lang="it-IT" sz="2000" dirty="0" smtClean="0">
                <a:solidFill>
                  <a:schemeClr val="tx2"/>
                </a:solidFill>
              </a:rPr>
              <a:t>: </a:t>
            </a:r>
            <a:r>
              <a:rPr lang="it-IT" sz="2000" dirty="0" smtClean="0">
                <a:solidFill>
                  <a:schemeClr val="tx2"/>
                </a:solidFill>
              </a:rPr>
              <a:t>certamente </a:t>
            </a:r>
            <a:r>
              <a:rPr lang="it-IT" sz="2000" dirty="0" smtClean="0">
                <a:solidFill>
                  <a:schemeClr val="tx2"/>
                </a:solidFill>
              </a:rPr>
              <a:t>ammissibili</a:t>
            </a:r>
          </a:p>
          <a:p>
            <a:pPr algn="just"/>
            <a:r>
              <a:rPr lang="it-IT" sz="2000" dirty="0" smtClean="0">
                <a:solidFill>
                  <a:schemeClr val="tx2"/>
                </a:solidFill>
              </a:rPr>
              <a:t>(NB: sono gli atti nei quali intervengono le parti del negozio rettificato, non quelli in cui intervengono le parti colpite da due errori commessi in due atti distinti)</a:t>
            </a:r>
            <a:endParaRPr lang="it-IT" sz="2000" dirty="0" smtClean="0">
              <a:solidFill>
                <a:schemeClr val="tx2"/>
              </a:solidFill>
            </a:endParaRPr>
          </a:p>
          <a:p>
            <a:pPr algn="just"/>
            <a:r>
              <a:rPr lang="it-IT" sz="2900" b="1" dirty="0" smtClean="0">
                <a:solidFill>
                  <a:schemeClr val="tx2"/>
                </a:solidFill>
              </a:rPr>
              <a:t>ATTI UNILATERALI DI RETTIFICA</a:t>
            </a:r>
          </a:p>
          <a:p>
            <a:pPr algn="just"/>
            <a:r>
              <a:rPr lang="it-IT" sz="2000" dirty="0" err="1" smtClean="0">
                <a:solidFill>
                  <a:schemeClr val="tx2"/>
                </a:solidFill>
              </a:rPr>
              <a:t>Casu</a:t>
            </a:r>
            <a:r>
              <a:rPr lang="it-IT" sz="2000" dirty="0" smtClean="0">
                <a:solidFill>
                  <a:schemeClr val="tx2"/>
                </a:solidFill>
              </a:rPr>
              <a:t> </a:t>
            </a:r>
            <a:r>
              <a:rPr lang="it-IT" sz="2000" dirty="0" smtClean="0">
                <a:solidFill>
                  <a:schemeClr val="tx2"/>
                </a:solidFill>
              </a:rPr>
              <a:t>(Risposta </a:t>
            </a:r>
            <a:r>
              <a:rPr lang="it-IT" sz="2000" dirty="0">
                <a:solidFill>
                  <a:schemeClr val="tx2"/>
                </a:solidFill>
              </a:rPr>
              <a:t>a quesito </a:t>
            </a:r>
            <a:r>
              <a:rPr lang="it-IT" sz="2000" dirty="0">
                <a:solidFill>
                  <a:schemeClr val="tx2"/>
                </a:solidFill>
              </a:rPr>
              <a:t>188/2009; G. </a:t>
            </a:r>
            <a:r>
              <a:rPr lang="it-IT" sz="2000" dirty="0" err="1">
                <a:solidFill>
                  <a:schemeClr val="tx2"/>
                </a:solidFill>
              </a:rPr>
              <a:t>Iaccarino</a:t>
            </a:r>
            <a:r>
              <a:rPr lang="it-IT" sz="2000" dirty="0">
                <a:solidFill>
                  <a:schemeClr val="tx2"/>
                </a:solidFill>
              </a:rPr>
              <a:t>, Rettifica unilaterale di dati catastali, Notariato, 2004) </a:t>
            </a:r>
            <a:r>
              <a:rPr lang="it-IT" sz="2000" dirty="0" smtClean="0">
                <a:solidFill>
                  <a:schemeClr val="tx2"/>
                </a:solidFill>
              </a:rPr>
              <a:t>li </a:t>
            </a:r>
            <a:r>
              <a:rPr lang="it-IT" sz="2000" dirty="0" smtClean="0">
                <a:solidFill>
                  <a:schemeClr val="tx2"/>
                </a:solidFill>
              </a:rPr>
              <a:t>ritengono </a:t>
            </a:r>
            <a:r>
              <a:rPr lang="it-IT" sz="2000" dirty="0" smtClean="0">
                <a:solidFill>
                  <a:schemeClr val="tx2"/>
                </a:solidFill>
              </a:rPr>
              <a:t>ammissibili in </a:t>
            </a:r>
            <a:r>
              <a:rPr lang="it-IT" sz="2000" dirty="0" smtClean="0">
                <a:solidFill>
                  <a:schemeClr val="tx2"/>
                </a:solidFill>
              </a:rPr>
              <a:t>mancanza di norma contraria specie </a:t>
            </a:r>
            <a:r>
              <a:rPr lang="it-IT" sz="2000" dirty="0" smtClean="0">
                <a:solidFill>
                  <a:schemeClr val="tx2"/>
                </a:solidFill>
              </a:rPr>
              <a:t>quando i dati da rettificare sono reperibili in banche dati pubbliche (anagrafe, catasto</a:t>
            </a:r>
            <a:r>
              <a:rPr lang="it-IT" sz="2000" dirty="0" smtClean="0">
                <a:solidFill>
                  <a:schemeClr val="tx2"/>
                </a:solidFill>
              </a:rPr>
              <a:t>). Sono dichiarazioni di scienza</a:t>
            </a:r>
            <a:endParaRPr lang="it-IT" sz="2000" dirty="0" smtClean="0">
              <a:solidFill>
                <a:schemeClr val="tx2"/>
              </a:solidFill>
            </a:endParaRPr>
          </a:p>
          <a:p>
            <a:pPr algn="just"/>
            <a:r>
              <a:rPr lang="it-IT" sz="2000" b="1" dirty="0" smtClean="0">
                <a:solidFill>
                  <a:schemeClr val="tx2"/>
                </a:solidFill>
              </a:rPr>
              <a:t>Trascrizione?</a:t>
            </a:r>
            <a:endParaRPr lang="it-IT" sz="2000" b="1" dirty="0" smtClean="0">
              <a:solidFill>
                <a:schemeClr val="tx2"/>
              </a:solidFill>
            </a:endParaRPr>
          </a:p>
          <a:p>
            <a:pPr algn="just"/>
            <a:r>
              <a:rPr lang="it-IT" sz="2000" dirty="0" smtClean="0">
                <a:solidFill>
                  <a:schemeClr val="tx2"/>
                </a:solidFill>
              </a:rPr>
              <a:t>Non </a:t>
            </a:r>
            <a:r>
              <a:rPr lang="it-IT" sz="2000" dirty="0">
                <a:solidFill>
                  <a:schemeClr val="tx2"/>
                </a:solidFill>
              </a:rPr>
              <a:t>trascrivibili </a:t>
            </a:r>
            <a:r>
              <a:rPr lang="it-IT" sz="2000" dirty="0" smtClean="0">
                <a:solidFill>
                  <a:schemeClr val="tx2"/>
                </a:solidFill>
              </a:rPr>
              <a:t>x </a:t>
            </a:r>
            <a:r>
              <a:rPr lang="it-IT" sz="2000" dirty="0" err="1" smtClean="0">
                <a:solidFill>
                  <a:schemeClr val="tx2"/>
                </a:solidFill>
              </a:rPr>
              <a:t>Trib</a:t>
            </a:r>
            <a:r>
              <a:rPr lang="it-IT" sz="2000" dirty="0">
                <a:solidFill>
                  <a:schemeClr val="tx2"/>
                </a:solidFill>
              </a:rPr>
              <a:t>. Arezzo 20 settembre 1986, in </a:t>
            </a:r>
            <a:r>
              <a:rPr lang="it-IT" sz="2000" dirty="0" err="1">
                <a:solidFill>
                  <a:schemeClr val="tx2"/>
                </a:solidFill>
              </a:rPr>
              <a:t>Riv</a:t>
            </a:r>
            <a:r>
              <a:rPr lang="it-IT" sz="2000" dirty="0">
                <a:solidFill>
                  <a:schemeClr val="tx2"/>
                </a:solidFill>
              </a:rPr>
              <a:t>. </a:t>
            </a:r>
            <a:r>
              <a:rPr lang="it-IT" sz="2000" dirty="0" err="1">
                <a:solidFill>
                  <a:schemeClr val="tx2"/>
                </a:solidFill>
              </a:rPr>
              <a:t>not</a:t>
            </a:r>
            <a:r>
              <a:rPr lang="it-IT" sz="2000" dirty="0">
                <a:solidFill>
                  <a:schemeClr val="tx2"/>
                </a:solidFill>
              </a:rPr>
              <a:t>., 1987, 201, ha stabilito che l’atto di rettifica catastale se unilaterale (nella specie formato dai soli acquirenti) non è trascrivibile neppure ex art. 2645 c.c</a:t>
            </a:r>
            <a:r>
              <a:rPr lang="it-IT" sz="2000" dirty="0" smtClean="0">
                <a:solidFill>
                  <a:schemeClr val="tx2"/>
                </a:solidFill>
              </a:rPr>
              <a:t>.</a:t>
            </a:r>
          </a:p>
          <a:p>
            <a:pPr algn="just"/>
            <a:r>
              <a:rPr lang="it-IT" sz="2000" dirty="0" smtClean="0">
                <a:solidFill>
                  <a:schemeClr val="tx2"/>
                </a:solidFill>
              </a:rPr>
              <a:t>Trascrivibili: </a:t>
            </a:r>
            <a:r>
              <a:rPr lang="it-IT" sz="2000" dirty="0" err="1" smtClean="0">
                <a:solidFill>
                  <a:schemeClr val="tx2"/>
                </a:solidFill>
              </a:rPr>
              <a:t>Trib</a:t>
            </a:r>
            <a:r>
              <a:rPr lang="it-IT" sz="2000" dirty="0">
                <a:solidFill>
                  <a:schemeClr val="tx2"/>
                </a:solidFill>
              </a:rPr>
              <a:t>. Roma 24 maggio </a:t>
            </a:r>
            <a:r>
              <a:rPr lang="it-IT" sz="2000" dirty="0" smtClean="0">
                <a:solidFill>
                  <a:schemeClr val="tx2"/>
                </a:solidFill>
              </a:rPr>
              <a:t>2000 - </a:t>
            </a:r>
            <a:r>
              <a:rPr lang="it-IT" sz="2000" dirty="0" err="1" smtClean="0">
                <a:solidFill>
                  <a:schemeClr val="tx2"/>
                </a:solidFill>
              </a:rPr>
              <a:t>Trib</a:t>
            </a:r>
            <a:r>
              <a:rPr lang="it-IT" sz="2000" dirty="0">
                <a:solidFill>
                  <a:schemeClr val="tx2"/>
                </a:solidFill>
              </a:rPr>
              <a:t>. Firenze 26 gennaio </a:t>
            </a:r>
            <a:r>
              <a:rPr lang="it-IT" sz="2000" dirty="0" smtClean="0">
                <a:solidFill>
                  <a:schemeClr val="tx2"/>
                </a:solidFill>
              </a:rPr>
              <a:t>1998,Trib</a:t>
            </a:r>
            <a:r>
              <a:rPr lang="it-IT" sz="2000" dirty="0">
                <a:solidFill>
                  <a:schemeClr val="tx2"/>
                </a:solidFill>
              </a:rPr>
              <a:t>. Firenze 11 maggio </a:t>
            </a:r>
            <a:r>
              <a:rPr lang="it-IT" sz="2000" dirty="0" smtClean="0">
                <a:solidFill>
                  <a:schemeClr val="tx2"/>
                </a:solidFill>
              </a:rPr>
              <a:t>1995</a:t>
            </a:r>
            <a:endParaRPr lang="it-IT" sz="2000" dirty="0">
              <a:solidFill>
                <a:schemeClr val="tx2"/>
              </a:solidFill>
            </a:endParaRPr>
          </a:p>
          <a:p>
            <a:pPr algn="just"/>
            <a:r>
              <a:rPr lang="it-IT" sz="2000" dirty="0">
                <a:solidFill>
                  <a:schemeClr val="tx2"/>
                </a:solidFill>
              </a:rPr>
              <a:t> </a:t>
            </a:r>
            <a:endParaRPr lang="it-IT" sz="2000" dirty="0" smtClean="0">
              <a:solidFill>
                <a:schemeClr val="tx2"/>
              </a:solidFill>
            </a:endParaRPr>
          </a:p>
        </p:txBody>
      </p:sp>
    </p:spTree>
    <p:extLst>
      <p:ext uri="{BB962C8B-B14F-4D97-AF65-F5344CB8AC3E}">
        <p14:creationId xmlns:p14="http://schemas.microsoft.com/office/powerpoint/2010/main" val="14107704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432815"/>
            <a:ext cx="9144000" cy="1014985"/>
          </a:xfrm>
        </p:spPr>
        <p:txBody>
          <a:bodyPr>
            <a:noAutofit/>
          </a:bodyPr>
          <a:lstStyle/>
          <a:p>
            <a:pPr>
              <a:spcAft>
                <a:spcPts val="0"/>
              </a:spcAft>
            </a:pPr>
            <a: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 </a:t>
            </a:r>
            <a:b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br>
            <a:r>
              <a:rPr lang="it-IT" sz="14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TORINO, </a:t>
            </a:r>
            <a:r>
              <a:rPr lang="it-IT" sz="1400" dirty="0" smtClean="0">
                <a:solidFill>
                  <a:srgbClr val="C00000"/>
                </a:solidFill>
                <a:latin typeface="Book Antiqua" panose="02040602050305030304" pitchFamily="18" charset="0"/>
                <a:ea typeface="Times New Roman" panose="02020603050405020304" pitchFamily="18" charset="0"/>
                <a:cs typeface="Times New Roman" panose="02020603050405020304" pitchFamily="18" charset="0"/>
              </a:rPr>
              <a:t>7 NOVEMBRE 2025</a:t>
            </a: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
            </a:r>
            <a:b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b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FRITTO MISTO ALLA PIEMONTESE 2025</a:t>
            </a:r>
            <a: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t/>
            </a:r>
            <a:b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br>
            <a:endParaRPr lang="it-IT" sz="1800" dirty="0">
              <a:solidFill>
                <a:srgbClr val="7030A0"/>
              </a:solidFill>
              <a:latin typeface="Castellar" panose="020A0402060406010301" pitchFamily="18" charset="0"/>
            </a:endParaRPr>
          </a:p>
        </p:txBody>
      </p:sp>
      <p:sp>
        <p:nvSpPr>
          <p:cNvPr id="3" name="Sottotitolo 2"/>
          <p:cNvSpPr>
            <a:spLocks noGrp="1"/>
          </p:cNvSpPr>
          <p:nvPr>
            <p:ph type="subTitle" idx="1"/>
          </p:nvPr>
        </p:nvSpPr>
        <p:spPr>
          <a:xfrm>
            <a:off x="1126835" y="1764145"/>
            <a:ext cx="10012219" cy="4553528"/>
          </a:xfrm>
        </p:spPr>
        <p:txBody>
          <a:bodyPr>
            <a:normAutofit lnSpcReduction="10000"/>
          </a:bodyPr>
          <a:lstStyle/>
          <a:p>
            <a:pPr algn="just"/>
            <a:endParaRPr lang="it-IT" sz="2000" b="1" dirty="0">
              <a:solidFill>
                <a:schemeClr val="tx2"/>
              </a:solidFill>
            </a:endParaRPr>
          </a:p>
          <a:p>
            <a:pPr algn="just"/>
            <a:r>
              <a:rPr lang="it-IT" sz="2900" b="1" dirty="0" smtClean="0">
                <a:solidFill>
                  <a:schemeClr val="tx2"/>
                </a:solidFill>
              </a:rPr>
              <a:t>	CERTIFICAZIONI NOTARILI EX ART.59 BIS LN</a:t>
            </a:r>
          </a:p>
          <a:p>
            <a:pPr algn="just"/>
            <a:r>
              <a:rPr lang="it-IT" sz="2600" i="1" dirty="0" smtClean="0">
                <a:solidFill>
                  <a:schemeClr val="tx2"/>
                </a:solidFill>
              </a:rPr>
              <a:t>Art</a:t>
            </a:r>
            <a:r>
              <a:rPr lang="it-IT" sz="2600" i="1" dirty="0">
                <a:solidFill>
                  <a:schemeClr val="tx2"/>
                </a:solidFill>
              </a:rPr>
              <a:t>. </a:t>
            </a:r>
            <a:r>
              <a:rPr lang="it-IT" sz="2600" i="1" dirty="0" smtClean="0">
                <a:solidFill>
                  <a:schemeClr val="tx2"/>
                </a:solidFill>
              </a:rPr>
              <a:t>59-bis - Il </a:t>
            </a:r>
            <a:r>
              <a:rPr lang="it-IT" sz="2600" i="1" dirty="0">
                <a:solidFill>
                  <a:schemeClr val="tx2"/>
                </a:solidFill>
              </a:rPr>
              <a:t>notaio ha facoltà di rettificare, fatti salvi i diritti dei terzi, un atto pubblico o una scrittura privata autenticata, contenente </a:t>
            </a:r>
            <a:r>
              <a:rPr lang="it-IT" sz="2600" b="1" i="1" dirty="0">
                <a:solidFill>
                  <a:schemeClr val="tx2"/>
                </a:solidFill>
              </a:rPr>
              <a:t>errori od omissioni materiali relativi a dati preesistenti alla sua redazione</a:t>
            </a:r>
            <a:r>
              <a:rPr lang="it-IT" sz="2600" i="1" dirty="0">
                <a:solidFill>
                  <a:schemeClr val="tx2"/>
                </a:solidFill>
              </a:rPr>
              <a:t>, provvedendovi, anche ai fini dell'esecuzione della pubblicità, mediante propria certificazione contenuta in atto pubblico da lui </a:t>
            </a:r>
            <a:r>
              <a:rPr lang="it-IT" sz="2600" i="1" dirty="0" smtClean="0">
                <a:solidFill>
                  <a:schemeClr val="tx2"/>
                </a:solidFill>
              </a:rPr>
              <a:t>formato</a:t>
            </a:r>
            <a:endParaRPr lang="it-IT" sz="2600" dirty="0" smtClean="0">
              <a:solidFill>
                <a:schemeClr val="tx2"/>
              </a:solidFill>
            </a:endParaRPr>
          </a:p>
          <a:p>
            <a:pPr algn="just"/>
            <a:r>
              <a:rPr lang="it-IT" sz="2200" dirty="0" smtClean="0">
                <a:solidFill>
                  <a:schemeClr val="tx2"/>
                </a:solidFill>
              </a:rPr>
              <a:t>Non è possibile per porre </a:t>
            </a:r>
            <a:r>
              <a:rPr lang="it-IT" sz="2200" dirty="0">
                <a:solidFill>
                  <a:schemeClr val="tx2"/>
                </a:solidFill>
              </a:rPr>
              <a:t>rimedio a incertezze sul contenuto sostanziale dell'atto rogato, atteso che tale potere può essere esercitato solo per correggere meri errori </a:t>
            </a:r>
            <a:r>
              <a:rPr lang="it-IT" sz="2200" dirty="0" smtClean="0">
                <a:solidFill>
                  <a:schemeClr val="tx2"/>
                </a:solidFill>
              </a:rPr>
              <a:t>materiali</a:t>
            </a:r>
          </a:p>
          <a:p>
            <a:pPr algn="just"/>
            <a:r>
              <a:rPr lang="it-IT" sz="2200" dirty="0" smtClean="0">
                <a:solidFill>
                  <a:schemeClr val="tx2"/>
                </a:solidFill>
              </a:rPr>
              <a:t>(</a:t>
            </a:r>
            <a:r>
              <a:rPr lang="it-IT" sz="2200" dirty="0" err="1" smtClean="0">
                <a:solidFill>
                  <a:schemeClr val="tx2"/>
                </a:solidFill>
              </a:rPr>
              <a:t>Cass</a:t>
            </a:r>
            <a:r>
              <a:rPr lang="it-IT" sz="2200" dirty="0">
                <a:solidFill>
                  <a:schemeClr val="tx2"/>
                </a:solidFill>
              </a:rPr>
              <a:t>. civ., Sez. II, 27/10/2022, n. 31795 e </a:t>
            </a:r>
            <a:r>
              <a:rPr lang="it-IT" sz="2200" dirty="0" err="1">
                <a:solidFill>
                  <a:schemeClr val="tx2"/>
                </a:solidFill>
              </a:rPr>
              <a:t>Cass</a:t>
            </a:r>
            <a:r>
              <a:rPr lang="it-IT" sz="2200" dirty="0">
                <a:solidFill>
                  <a:schemeClr val="tx2"/>
                </a:solidFill>
              </a:rPr>
              <a:t>. civ., Sez. II, 17/02/2021, n. 471: responsabilità ex art.28 per superamento del limite)</a:t>
            </a:r>
          </a:p>
        </p:txBody>
      </p:sp>
    </p:spTree>
    <p:extLst>
      <p:ext uri="{BB962C8B-B14F-4D97-AF65-F5344CB8AC3E}">
        <p14:creationId xmlns:p14="http://schemas.microsoft.com/office/powerpoint/2010/main" val="22742352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432815"/>
            <a:ext cx="9144000" cy="1014985"/>
          </a:xfrm>
        </p:spPr>
        <p:txBody>
          <a:bodyPr>
            <a:noAutofit/>
          </a:bodyPr>
          <a:lstStyle/>
          <a:p>
            <a:pPr>
              <a:spcAft>
                <a:spcPts val="0"/>
              </a:spcAft>
            </a:pPr>
            <a: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 </a:t>
            </a:r>
            <a:b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br>
            <a:r>
              <a:rPr lang="it-IT" sz="14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TORINO, </a:t>
            </a:r>
            <a:r>
              <a:rPr lang="it-IT" sz="1400" dirty="0" smtClean="0">
                <a:solidFill>
                  <a:srgbClr val="C00000"/>
                </a:solidFill>
                <a:latin typeface="Book Antiqua" panose="02040602050305030304" pitchFamily="18" charset="0"/>
                <a:ea typeface="Times New Roman" panose="02020603050405020304" pitchFamily="18" charset="0"/>
                <a:cs typeface="Times New Roman" panose="02020603050405020304" pitchFamily="18" charset="0"/>
              </a:rPr>
              <a:t>7 NOVEMBRE 2025</a:t>
            </a: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
            </a:r>
            <a:b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b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FRITTO MISTO ALLA PIEMONTESE 2025</a:t>
            </a:r>
            <a: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t/>
            </a:r>
            <a:b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br>
            <a:endParaRPr lang="it-IT" sz="1800" dirty="0">
              <a:solidFill>
                <a:srgbClr val="7030A0"/>
              </a:solidFill>
              <a:latin typeface="Castellar" panose="020A0402060406010301" pitchFamily="18" charset="0"/>
            </a:endParaRPr>
          </a:p>
        </p:txBody>
      </p:sp>
      <p:sp>
        <p:nvSpPr>
          <p:cNvPr id="3" name="Sottotitolo 2"/>
          <p:cNvSpPr>
            <a:spLocks noGrp="1"/>
          </p:cNvSpPr>
          <p:nvPr>
            <p:ph type="subTitle" idx="1"/>
          </p:nvPr>
        </p:nvSpPr>
        <p:spPr>
          <a:xfrm>
            <a:off x="1126835" y="1764145"/>
            <a:ext cx="10012219" cy="4553528"/>
          </a:xfrm>
        </p:spPr>
        <p:txBody>
          <a:bodyPr>
            <a:normAutofit lnSpcReduction="10000"/>
          </a:bodyPr>
          <a:lstStyle/>
          <a:p>
            <a:pPr algn="just"/>
            <a:endParaRPr lang="it-IT" sz="2000" b="1" dirty="0">
              <a:solidFill>
                <a:schemeClr val="tx2"/>
              </a:solidFill>
            </a:endParaRPr>
          </a:p>
          <a:p>
            <a:r>
              <a:rPr lang="it-IT" b="1" dirty="0" smtClean="0">
                <a:solidFill>
                  <a:schemeClr val="tx2"/>
                </a:solidFill>
              </a:rPr>
              <a:t>TRATTAMENTO TRIBUTARIO</a:t>
            </a:r>
          </a:p>
          <a:p>
            <a:pPr algn="just"/>
            <a:r>
              <a:rPr lang="it-IT" b="1" dirty="0">
                <a:solidFill>
                  <a:schemeClr val="tx2"/>
                </a:solidFill>
              </a:rPr>
              <a:t>A</a:t>
            </a:r>
            <a:r>
              <a:rPr lang="it-IT" b="1" dirty="0" smtClean="0">
                <a:solidFill>
                  <a:schemeClr val="tx2"/>
                </a:solidFill>
              </a:rPr>
              <a:t>tti </a:t>
            </a:r>
            <a:r>
              <a:rPr lang="it-IT" b="1" dirty="0">
                <a:solidFill>
                  <a:schemeClr val="tx2"/>
                </a:solidFill>
              </a:rPr>
              <a:t>di rettifica </a:t>
            </a:r>
            <a:r>
              <a:rPr lang="it-IT" b="1" u="sng" dirty="0" smtClean="0">
                <a:solidFill>
                  <a:schemeClr val="tx2"/>
                </a:solidFill>
              </a:rPr>
              <a:t>SENZA</a:t>
            </a:r>
            <a:r>
              <a:rPr lang="it-IT" b="1" dirty="0" smtClean="0">
                <a:solidFill>
                  <a:schemeClr val="tx2"/>
                </a:solidFill>
              </a:rPr>
              <a:t> </a:t>
            </a:r>
            <a:r>
              <a:rPr lang="it-IT" b="1" dirty="0">
                <a:solidFill>
                  <a:schemeClr val="tx2"/>
                </a:solidFill>
              </a:rPr>
              <a:t>contenuto patrimoniale</a:t>
            </a:r>
          </a:p>
          <a:p>
            <a:pPr algn="just"/>
            <a:r>
              <a:rPr lang="it-IT" sz="2000" dirty="0">
                <a:solidFill>
                  <a:schemeClr val="tx2"/>
                </a:solidFill>
              </a:rPr>
              <a:t>Gli atti di rettifica di regola sono senza contenuto </a:t>
            </a:r>
            <a:r>
              <a:rPr lang="it-IT" sz="2000" dirty="0" smtClean="0">
                <a:solidFill>
                  <a:schemeClr val="tx2"/>
                </a:solidFill>
              </a:rPr>
              <a:t>patrimoniale: </a:t>
            </a:r>
            <a:r>
              <a:rPr lang="it-IT" sz="2000" dirty="0">
                <a:solidFill>
                  <a:schemeClr val="tx2"/>
                </a:solidFill>
              </a:rPr>
              <a:t>imposta fissa di registro ai sensi dell’art.11 della Tariffa Parte I.</a:t>
            </a:r>
          </a:p>
          <a:p>
            <a:pPr algn="just"/>
            <a:r>
              <a:rPr lang="it-IT" sz="2000" dirty="0" smtClean="0">
                <a:solidFill>
                  <a:schemeClr val="tx2"/>
                </a:solidFill>
              </a:rPr>
              <a:t>Esempio</a:t>
            </a:r>
            <a:r>
              <a:rPr lang="it-IT" sz="2000" dirty="0">
                <a:solidFill>
                  <a:schemeClr val="tx2"/>
                </a:solidFill>
              </a:rPr>
              <a:t>: rettifica di dati anagrafici, di codici fiscali, di dati identificativi catastali non rilevanti ai fini della tassazione </a:t>
            </a:r>
            <a:r>
              <a:rPr lang="it-IT" sz="2000" dirty="0" smtClean="0">
                <a:solidFill>
                  <a:schemeClr val="tx2"/>
                </a:solidFill>
              </a:rPr>
              <a:t>dell’atto</a:t>
            </a:r>
            <a:endParaRPr lang="it-IT" sz="2000" dirty="0">
              <a:solidFill>
                <a:schemeClr val="tx2"/>
              </a:solidFill>
            </a:endParaRPr>
          </a:p>
          <a:p>
            <a:pPr algn="just"/>
            <a:r>
              <a:rPr lang="it-IT" sz="2000" b="1" dirty="0" smtClean="0">
                <a:solidFill>
                  <a:schemeClr val="tx2"/>
                </a:solidFill>
              </a:rPr>
              <a:t>Circolare </a:t>
            </a:r>
            <a:r>
              <a:rPr lang="it-IT" sz="2000" b="1" dirty="0">
                <a:solidFill>
                  <a:schemeClr val="tx2"/>
                </a:solidFill>
              </a:rPr>
              <a:t>n.2/E del 2014, per gli atti traslativi soggetti a imposta di registro “assorbente”, </a:t>
            </a:r>
            <a:r>
              <a:rPr lang="it-IT" sz="2000" b="1" dirty="0" smtClean="0">
                <a:solidFill>
                  <a:schemeClr val="tx2"/>
                </a:solidFill>
              </a:rPr>
              <a:t>Art.5.1</a:t>
            </a:r>
            <a:r>
              <a:rPr lang="it-IT" sz="2000" dirty="0" smtClean="0">
                <a:solidFill>
                  <a:schemeClr val="tx2"/>
                </a:solidFill>
              </a:rPr>
              <a:t> </a:t>
            </a:r>
            <a:r>
              <a:rPr lang="it-IT" sz="2000" b="1" dirty="0">
                <a:solidFill>
                  <a:schemeClr val="tx2"/>
                </a:solidFill>
              </a:rPr>
              <a:t>punto </a:t>
            </a:r>
            <a:r>
              <a:rPr lang="it-IT" sz="2000" b="1" dirty="0" smtClean="0">
                <a:solidFill>
                  <a:schemeClr val="tx2"/>
                </a:solidFill>
              </a:rPr>
              <a:t>b</a:t>
            </a:r>
            <a:r>
              <a:rPr lang="it-IT" sz="2000" dirty="0" smtClean="0">
                <a:solidFill>
                  <a:schemeClr val="tx2"/>
                </a:solidFill>
              </a:rPr>
              <a:t>): gli atti </a:t>
            </a:r>
            <a:r>
              <a:rPr lang="it-IT" sz="2000" dirty="0">
                <a:solidFill>
                  <a:schemeClr val="tx2"/>
                </a:solidFill>
              </a:rPr>
              <a:t>di rettifica di meri errori od omissioni materiali, quali quelli di cui all’art. 59-bis della legge 16 febbraio 1913, n. 89, sono da considerarsi atti “</a:t>
            </a:r>
            <a:r>
              <a:rPr lang="it-IT" sz="2000" b="1" dirty="0">
                <a:solidFill>
                  <a:schemeClr val="tx2"/>
                </a:solidFill>
              </a:rPr>
              <a:t>direttamente conseguenti</a:t>
            </a:r>
            <a:r>
              <a:rPr lang="it-IT" sz="2000" dirty="0">
                <a:solidFill>
                  <a:schemeClr val="tx2"/>
                </a:solidFill>
              </a:rPr>
              <a:t>” e come tali soggetti alla </a:t>
            </a:r>
            <a:r>
              <a:rPr lang="it-IT" sz="2000" b="1" dirty="0">
                <a:solidFill>
                  <a:schemeClr val="tx2"/>
                </a:solidFill>
              </a:rPr>
              <a:t>sola imposta fissa di registro di € 200 </a:t>
            </a:r>
            <a:r>
              <a:rPr lang="it-IT" sz="2000" dirty="0">
                <a:solidFill>
                  <a:schemeClr val="tx2"/>
                </a:solidFill>
              </a:rPr>
              <a:t>e, se del caso, le </a:t>
            </a:r>
            <a:r>
              <a:rPr lang="it-IT" sz="2000" b="1" dirty="0">
                <a:solidFill>
                  <a:schemeClr val="tx2"/>
                </a:solidFill>
              </a:rPr>
              <a:t>imposte ipotecaria e catastale nella misura di € 50 </a:t>
            </a:r>
            <a:r>
              <a:rPr lang="it-IT" sz="2000" b="1" dirty="0" smtClean="0">
                <a:solidFill>
                  <a:schemeClr val="tx2"/>
                </a:solidFill>
              </a:rPr>
              <a:t>ciascuna</a:t>
            </a:r>
            <a:endParaRPr lang="it-IT" sz="2000" dirty="0" smtClean="0">
              <a:solidFill>
                <a:schemeClr val="tx2"/>
              </a:solidFill>
            </a:endParaRPr>
          </a:p>
          <a:p>
            <a:pPr algn="just"/>
            <a:r>
              <a:rPr lang="it-IT" sz="2000" b="1" dirty="0" smtClean="0">
                <a:solidFill>
                  <a:schemeClr val="tx2"/>
                </a:solidFill>
              </a:rPr>
              <a:t>Esenzione</a:t>
            </a:r>
            <a:r>
              <a:rPr lang="it-IT" sz="2000" dirty="0" smtClean="0">
                <a:solidFill>
                  <a:schemeClr val="tx2"/>
                </a:solidFill>
              </a:rPr>
              <a:t> da imposta </a:t>
            </a:r>
            <a:r>
              <a:rPr lang="it-IT" sz="2000" dirty="0">
                <a:solidFill>
                  <a:schemeClr val="tx2"/>
                </a:solidFill>
              </a:rPr>
              <a:t>di bollo, </a:t>
            </a:r>
            <a:r>
              <a:rPr lang="it-IT" sz="2000" dirty="0" smtClean="0">
                <a:solidFill>
                  <a:schemeClr val="tx2"/>
                </a:solidFill>
              </a:rPr>
              <a:t>tasse </a:t>
            </a:r>
            <a:r>
              <a:rPr lang="it-IT" sz="2000" dirty="0">
                <a:solidFill>
                  <a:schemeClr val="tx2"/>
                </a:solidFill>
              </a:rPr>
              <a:t>ipotecarie e </a:t>
            </a:r>
            <a:r>
              <a:rPr lang="it-IT" sz="2000" dirty="0" smtClean="0">
                <a:solidFill>
                  <a:schemeClr val="tx2"/>
                </a:solidFill>
              </a:rPr>
              <a:t>tributi </a:t>
            </a:r>
            <a:r>
              <a:rPr lang="it-IT" sz="2000" dirty="0">
                <a:solidFill>
                  <a:schemeClr val="tx2"/>
                </a:solidFill>
              </a:rPr>
              <a:t>speciali catastali </a:t>
            </a:r>
            <a:r>
              <a:rPr lang="it-IT" sz="2000" dirty="0" smtClean="0">
                <a:solidFill>
                  <a:schemeClr val="tx2"/>
                </a:solidFill>
              </a:rPr>
              <a:t>(art.10</a:t>
            </a:r>
            <a:r>
              <a:rPr lang="it-IT" sz="2000" dirty="0">
                <a:solidFill>
                  <a:schemeClr val="tx2"/>
                </a:solidFill>
              </a:rPr>
              <a:t>, comma 3, del D.lgs.14 marzo 2011, n. </a:t>
            </a:r>
            <a:r>
              <a:rPr lang="it-IT" sz="2000" dirty="0" smtClean="0">
                <a:solidFill>
                  <a:schemeClr val="tx2"/>
                </a:solidFill>
              </a:rPr>
              <a:t>23)</a:t>
            </a:r>
            <a:endParaRPr lang="it-IT" sz="2000" dirty="0">
              <a:solidFill>
                <a:schemeClr val="tx2"/>
              </a:solidFill>
            </a:endParaRPr>
          </a:p>
        </p:txBody>
      </p:sp>
    </p:spTree>
    <p:extLst>
      <p:ext uri="{BB962C8B-B14F-4D97-AF65-F5344CB8AC3E}">
        <p14:creationId xmlns:p14="http://schemas.microsoft.com/office/powerpoint/2010/main" val="31000844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432815"/>
            <a:ext cx="9144000" cy="1014985"/>
          </a:xfrm>
        </p:spPr>
        <p:txBody>
          <a:bodyPr>
            <a:noAutofit/>
          </a:bodyPr>
          <a:lstStyle/>
          <a:p>
            <a:pPr>
              <a:spcAft>
                <a:spcPts val="0"/>
              </a:spcAft>
            </a:pPr>
            <a: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 </a:t>
            </a:r>
            <a:b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br>
            <a:r>
              <a:rPr lang="it-IT" sz="14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TORINO, </a:t>
            </a:r>
            <a:r>
              <a:rPr lang="it-IT" sz="1400" dirty="0" smtClean="0">
                <a:solidFill>
                  <a:srgbClr val="C00000"/>
                </a:solidFill>
                <a:latin typeface="Book Antiqua" panose="02040602050305030304" pitchFamily="18" charset="0"/>
                <a:ea typeface="Times New Roman" panose="02020603050405020304" pitchFamily="18" charset="0"/>
                <a:cs typeface="Times New Roman" panose="02020603050405020304" pitchFamily="18" charset="0"/>
              </a:rPr>
              <a:t>7 NOVEMBRE 2025</a:t>
            </a: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
            </a:r>
            <a:b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b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FRITTO MISTO ALLA PIEMONTESE 2025</a:t>
            </a:r>
            <a: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t/>
            </a:r>
            <a:b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br>
            <a:endParaRPr lang="it-IT" sz="1800" dirty="0">
              <a:solidFill>
                <a:srgbClr val="7030A0"/>
              </a:solidFill>
              <a:latin typeface="Castellar" panose="020A0402060406010301" pitchFamily="18" charset="0"/>
            </a:endParaRPr>
          </a:p>
        </p:txBody>
      </p:sp>
      <p:sp>
        <p:nvSpPr>
          <p:cNvPr id="3" name="Sottotitolo 2"/>
          <p:cNvSpPr>
            <a:spLocks noGrp="1"/>
          </p:cNvSpPr>
          <p:nvPr>
            <p:ph type="subTitle" idx="1"/>
          </p:nvPr>
        </p:nvSpPr>
        <p:spPr>
          <a:xfrm>
            <a:off x="1126835" y="1764145"/>
            <a:ext cx="10012219" cy="4553528"/>
          </a:xfrm>
        </p:spPr>
        <p:txBody>
          <a:bodyPr>
            <a:normAutofit/>
          </a:bodyPr>
          <a:lstStyle/>
          <a:p>
            <a:pPr algn="just"/>
            <a:endParaRPr lang="it-IT" sz="2000" b="1" dirty="0">
              <a:solidFill>
                <a:schemeClr val="tx2"/>
              </a:solidFill>
            </a:endParaRPr>
          </a:p>
          <a:p>
            <a:r>
              <a:rPr lang="it-IT" b="1" dirty="0">
                <a:solidFill>
                  <a:schemeClr val="tx2"/>
                </a:solidFill>
              </a:rPr>
              <a:t>TRATTAMENTO TRIBUTARIO</a:t>
            </a:r>
          </a:p>
          <a:p>
            <a:pPr algn="just"/>
            <a:r>
              <a:rPr lang="it-IT" b="1" dirty="0">
                <a:solidFill>
                  <a:schemeClr val="tx2"/>
                </a:solidFill>
              </a:rPr>
              <a:t>Atti di rettifica </a:t>
            </a:r>
            <a:r>
              <a:rPr lang="it-IT" b="1" u="sng" dirty="0">
                <a:solidFill>
                  <a:schemeClr val="tx2"/>
                </a:solidFill>
              </a:rPr>
              <a:t>SENZA</a:t>
            </a:r>
            <a:r>
              <a:rPr lang="it-IT" b="1" dirty="0">
                <a:solidFill>
                  <a:schemeClr val="tx2"/>
                </a:solidFill>
              </a:rPr>
              <a:t> contenuto patrimoniale</a:t>
            </a:r>
          </a:p>
          <a:p>
            <a:pPr algn="just"/>
            <a:r>
              <a:rPr lang="it-IT" sz="2000" dirty="0" smtClean="0">
                <a:solidFill>
                  <a:schemeClr val="tx2"/>
                </a:solidFill>
              </a:rPr>
              <a:t>Quando </a:t>
            </a:r>
            <a:r>
              <a:rPr lang="it-IT" sz="2000" dirty="0" smtClean="0">
                <a:solidFill>
                  <a:schemeClr val="tx2"/>
                </a:solidFill>
              </a:rPr>
              <a:t>emerge nuova base imponibile</a:t>
            </a:r>
          </a:p>
          <a:p>
            <a:pPr algn="just"/>
            <a:r>
              <a:rPr lang="it-IT" sz="2000" dirty="0" smtClean="0">
                <a:solidFill>
                  <a:schemeClr val="tx2"/>
                </a:solidFill>
              </a:rPr>
              <a:t>Esempio: </a:t>
            </a:r>
            <a:r>
              <a:rPr lang="it-IT" sz="2000" dirty="0" smtClean="0">
                <a:solidFill>
                  <a:schemeClr val="tx2"/>
                </a:solidFill>
              </a:rPr>
              <a:t>inclusione nuovo oggetto (particella omessa, pertinenza </a:t>
            </a:r>
            <a:r>
              <a:rPr lang="it-IT" sz="2000" dirty="0" smtClean="0">
                <a:solidFill>
                  <a:schemeClr val="tx2"/>
                </a:solidFill>
              </a:rPr>
              <a:t>omessa; </a:t>
            </a:r>
            <a:r>
              <a:rPr lang="it-IT" sz="2000" dirty="0" smtClean="0">
                <a:solidFill>
                  <a:schemeClr val="tx2"/>
                </a:solidFill>
              </a:rPr>
              <a:t>modifica dati catastali con rendita diversa e quindi diverso </a:t>
            </a:r>
            <a:r>
              <a:rPr lang="it-IT" sz="2000" dirty="0" smtClean="0">
                <a:solidFill>
                  <a:schemeClr val="tx2"/>
                </a:solidFill>
              </a:rPr>
              <a:t>valore in atti con «prezzo/valore)</a:t>
            </a:r>
            <a:endParaRPr lang="it-IT" sz="2000" dirty="0">
              <a:solidFill>
                <a:schemeClr val="tx2"/>
              </a:solidFill>
            </a:endParaRPr>
          </a:p>
          <a:p>
            <a:pPr algn="just"/>
            <a:r>
              <a:rPr lang="it-IT" sz="2000" b="1" dirty="0" smtClean="0">
                <a:solidFill>
                  <a:schemeClr val="tx2"/>
                </a:solidFill>
              </a:rPr>
              <a:t>Circolare </a:t>
            </a:r>
            <a:r>
              <a:rPr lang="it-IT" sz="2000" b="1" dirty="0">
                <a:solidFill>
                  <a:schemeClr val="tx2"/>
                </a:solidFill>
              </a:rPr>
              <a:t>n.2/E del 2014, per gli atti traslativi soggetti a imposta di registro “assorbente”, </a:t>
            </a:r>
            <a:r>
              <a:rPr lang="it-IT" sz="2000" b="1" dirty="0" smtClean="0">
                <a:solidFill>
                  <a:schemeClr val="tx2"/>
                </a:solidFill>
              </a:rPr>
              <a:t>Art.5.2</a:t>
            </a:r>
            <a:r>
              <a:rPr lang="it-IT" sz="2000" dirty="0" smtClean="0">
                <a:solidFill>
                  <a:schemeClr val="tx2"/>
                </a:solidFill>
              </a:rPr>
              <a:t> </a:t>
            </a:r>
            <a:r>
              <a:rPr lang="it-IT" sz="2000" b="1" dirty="0">
                <a:solidFill>
                  <a:schemeClr val="tx2"/>
                </a:solidFill>
              </a:rPr>
              <a:t>punto </a:t>
            </a:r>
            <a:r>
              <a:rPr lang="it-IT" sz="2000" b="1" dirty="0" smtClean="0">
                <a:solidFill>
                  <a:schemeClr val="tx2"/>
                </a:solidFill>
              </a:rPr>
              <a:t>a</a:t>
            </a:r>
            <a:r>
              <a:rPr lang="it-IT" sz="2000" dirty="0" smtClean="0">
                <a:solidFill>
                  <a:schemeClr val="tx2"/>
                </a:solidFill>
              </a:rPr>
              <a:t>): </a:t>
            </a:r>
            <a:r>
              <a:rPr lang="it-IT" sz="2000" b="1" dirty="0" smtClean="0">
                <a:solidFill>
                  <a:schemeClr val="tx2"/>
                </a:solidFill>
              </a:rPr>
              <a:t>autonoma tassazione </a:t>
            </a:r>
            <a:r>
              <a:rPr lang="it-IT" sz="2000" dirty="0" smtClean="0">
                <a:solidFill>
                  <a:schemeClr val="tx2"/>
                </a:solidFill>
              </a:rPr>
              <a:t>secondo gli effetti che producono ai sensi dell’</a:t>
            </a:r>
            <a:r>
              <a:rPr lang="it-IT" sz="2000" b="1" dirty="0" smtClean="0">
                <a:solidFill>
                  <a:schemeClr val="tx2"/>
                </a:solidFill>
              </a:rPr>
              <a:t>art.20</a:t>
            </a:r>
            <a:r>
              <a:rPr lang="it-IT" sz="2000" dirty="0" smtClean="0">
                <a:solidFill>
                  <a:schemeClr val="tx2"/>
                </a:solidFill>
              </a:rPr>
              <a:t> </a:t>
            </a:r>
            <a:r>
              <a:rPr lang="it-IT" sz="2000" dirty="0" err="1" smtClean="0">
                <a:solidFill>
                  <a:schemeClr val="tx2"/>
                </a:solidFill>
              </a:rPr>
              <a:t>Dpr</a:t>
            </a:r>
            <a:r>
              <a:rPr lang="it-IT" sz="2000" dirty="0" smtClean="0">
                <a:solidFill>
                  <a:schemeClr val="tx2"/>
                </a:solidFill>
              </a:rPr>
              <a:t> 131/86, ma sono comunque </a:t>
            </a:r>
            <a:r>
              <a:rPr lang="it-IT" sz="2000" dirty="0">
                <a:solidFill>
                  <a:schemeClr val="tx2"/>
                </a:solidFill>
              </a:rPr>
              <a:t>da considerarsi atti “</a:t>
            </a:r>
            <a:r>
              <a:rPr lang="it-IT" sz="2000" b="1" dirty="0">
                <a:solidFill>
                  <a:schemeClr val="tx2"/>
                </a:solidFill>
              </a:rPr>
              <a:t>direttamente conseguenti</a:t>
            </a:r>
            <a:r>
              <a:rPr lang="it-IT" sz="2000" dirty="0">
                <a:solidFill>
                  <a:schemeClr val="tx2"/>
                </a:solidFill>
              </a:rPr>
              <a:t>” e come tali soggetti </a:t>
            </a:r>
            <a:r>
              <a:rPr lang="it-IT" sz="2000" b="1" dirty="0" smtClean="0">
                <a:solidFill>
                  <a:schemeClr val="tx2"/>
                </a:solidFill>
              </a:rPr>
              <a:t>imposte </a:t>
            </a:r>
            <a:r>
              <a:rPr lang="it-IT" sz="2000" b="1" dirty="0">
                <a:solidFill>
                  <a:schemeClr val="tx2"/>
                </a:solidFill>
              </a:rPr>
              <a:t>ipotecaria e catastale nella misura di € 50 </a:t>
            </a:r>
            <a:r>
              <a:rPr lang="it-IT" sz="2000" b="1" dirty="0" smtClean="0">
                <a:solidFill>
                  <a:schemeClr val="tx2"/>
                </a:solidFill>
              </a:rPr>
              <a:t>ciascuna</a:t>
            </a:r>
            <a:r>
              <a:rPr lang="it-IT" sz="2000" dirty="0" smtClean="0">
                <a:solidFill>
                  <a:schemeClr val="tx2"/>
                </a:solidFill>
              </a:rPr>
              <a:t>, con </a:t>
            </a:r>
            <a:endParaRPr lang="it-IT" sz="2000" b="1" dirty="0" smtClean="0">
              <a:solidFill>
                <a:schemeClr val="tx2"/>
              </a:solidFill>
            </a:endParaRPr>
          </a:p>
          <a:p>
            <a:pPr algn="just"/>
            <a:r>
              <a:rPr lang="it-IT" sz="2000" b="1" dirty="0" smtClean="0">
                <a:solidFill>
                  <a:schemeClr val="tx2"/>
                </a:solidFill>
              </a:rPr>
              <a:t>Esenzione</a:t>
            </a:r>
            <a:r>
              <a:rPr lang="it-IT" sz="2000" dirty="0" smtClean="0">
                <a:solidFill>
                  <a:schemeClr val="tx2"/>
                </a:solidFill>
              </a:rPr>
              <a:t> da imposta </a:t>
            </a:r>
            <a:r>
              <a:rPr lang="it-IT" sz="2000" dirty="0">
                <a:solidFill>
                  <a:schemeClr val="tx2"/>
                </a:solidFill>
              </a:rPr>
              <a:t>di bollo, </a:t>
            </a:r>
            <a:r>
              <a:rPr lang="it-IT" sz="2000" dirty="0" smtClean="0">
                <a:solidFill>
                  <a:schemeClr val="tx2"/>
                </a:solidFill>
              </a:rPr>
              <a:t>tasse </a:t>
            </a:r>
            <a:r>
              <a:rPr lang="it-IT" sz="2000" dirty="0">
                <a:solidFill>
                  <a:schemeClr val="tx2"/>
                </a:solidFill>
              </a:rPr>
              <a:t>ipotecarie e </a:t>
            </a:r>
            <a:r>
              <a:rPr lang="it-IT" sz="2000" dirty="0" smtClean="0">
                <a:solidFill>
                  <a:schemeClr val="tx2"/>
                </a:solidFill>
              </a:rPr>
              <a:t>tributi </a:t>
            </a:r>
            <a:r>
              <a:rPr lang="it-IT" sz="2000" dirty="0">
                <a:solidFill>
                  <a:schemeClr val="tx2"/>
                </a:solidFill>
              </a:rPr>
              <a:t>speciali catastali </a:t>
            </a:r>
            <a:r>
              <a:rPr lang="it-IT" sz="2000" dirty="0" smtClean="0">
                <a:solidFill>
                  <a:schemeClr val="tx2"/>
                </a:solidFill>
              </a:rPr>
              <a:t>(art.10</a:t>
            </a:r>
            <a:r>
              <a:rPr lang="it-IT" sz="2000" dirty="0">
                <a:solidFill>
                  <a:schemeClr val="tx2"/>
                </a:solidFill>
              </a:rPr>
              <a:t>, comma 3, del D.lgs.14 marzo 2011, n. </a:t>
            </a:r>
            <a:r>
              <a:rPr lang="it-IT" sz="2000" dirty="0" smtClean="0">
                <a:solidFill>
                  <a:schemeClr val="tx2"/>
                </a:solidFill>
              </a:rPr>
              <a:t>23)</a:t>
            </a:r>
            <a:endParaRPr lang="it-IT" sz="2000" dirty="0">
              <a:solidFill>
                <a:schemeClr val="tx2"/>
              </a:solidFill>
            </a:endParaRPr>
          </a:p>
        </p:txBody>
      </p:sp>
    </p:spTree>
    <p:extLst>
      <p:ext uri="{BB962C8B-B14F-4D97-AF65-F5344CB8AC3E}">
        <p14:creationId xmlns:p14="http://schemas.microsoft.com/office/powerpoint/2010/main" val="24383095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432815"/>
            <a:ext cx="9144000" cy="1014985"/>
          </a:xfrm>
        </p:spPr>
        <p:txBody>
          <a:bodyPr>
            <a:noAutofit/>
          </a:bodyPr>
          <a:lstStyle/>
          <a:p>
            <a:pPr>
              <a:spcAft>
                <a:spcPts val="0"/>
              </a:spcAft>
            </a:pPr>
            <a: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 </a:t>
            </a:r>
            <a:b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br>
            <a:r>
              <a:rPr lang="it-IT" sz="14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TORINO, </a:t>
            </a:r>
            <a:r>
              <a:rPr lang="it-IT" sz="1400" dirty="0" smtClean="0">
                <a:solidFill>
                  <a:srgbClr val="C00000"/>
                </a:solidFill>
                <a:latin typeface="Book Antiqua" panose="02040602050305030304" pitchFamily="18" charset="0"/>
                <a:ea typeface="Times New Roman" panose="02020603050405020304" pitchFamily="18" charset="0"/>
                <a:cs typeface="Times New Roman" panose="02020603050405020304" pitchFamily="18" charset="0"/>
              </a:rPr>
              <a:t>7 NOVEMBRE 2025</a:t>
            </a: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
            </a:r>
            <a:b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b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FRITTO MISTO ALLA PIEMONTESE 2025</a:t>
            </a:r>
            <a: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t/>
            </a:r>
            <a:b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br>
            <a:endParaRPr lang="it-IT" sz="1800" dirty="0">
              <a:solidFill>
                <a:srgbClr val="7030A0"/>
              </a:solidFill>
              <a:latin typeface="Castellar" panose="020A0402060406010301" pitchFamily="18" charset="0"/>
            </a:endParaRPr>
          </a:p>
        </p:txBody>
      </p:sp>
      <p:sp>
        <p:nvSpPr>
          <p:cNvPr id="3" name="Sottotitolo 2"/>
          <p:cNvSpPr>
            <a:spLocks noGrp="1"/>
          </p:cNvSpPr>
          <p:nvPr>
            <p:ph type="subTitle" idx="1"/>
          </p:nvPr>
        </p:nvSpPr>
        <p:spPr>
          <a:xfrm>
            <a:off x="1126835" y="1764145"/>
            <a:ext cx="10012219" cy="4553528"/>
          </a:xfrm>
        </p:spPr>
        <p:txBody>
          <a:bodyPr>
            <a:normAutofit fontScale="92500" lnSpcReduction="20000"/>
          </a:bodyPr>
          <a:lstStyle/>
          <a:p>
            <a:pPr algn="just"/>
            <a:endParaRPr lang="it-IT" sz="2000" b="1" dirty="0">
              <a:solidFill>
                <a:schemeClr val="tx2"/>
              </a:solidFill>
            </a:endParaRPr>
          </a:p>
          <a:p>
            <a:r>
              <a:rPr lang="it-IT" sz="2600" b="1" dirty="0" smtClean="0">
                <a:solidFill>
                  <a:schemeClr val="tx2"/>
                </a:solidFill>
              </a:rPr>
              <a:t>MODALITÀ REDAZIONALI</a:t>
            </a:r>
          </a:p>
          <a:p>
            <a:pPr algn="just"/>
            <a:r>
              <a:rPr lang="it-IT" sz="2000" dirty="0" smtClean="0">
                <a:solidFill>
                  <a:schemeClr val="tx2"/>
                </a:solidFill>
              </a:rPr>
              <a:t>Per </a:t>
            </a:r>
            <a:r>
              <a:rPr lang="it-IT" sz="2000" dirty="0" smtClean="0">
                <a:solidFill>
                  <a:schemeClr val="tx2"/>
                </a:solidFill>
              </a:rPr>
              <a:t>evitare tassazioni inattese ai sensi dell’art.20 deve </a:t>
            </a:r>
            <a:r>
              <a:rPr lang="it-IT" sz="2000" b="1" dirty="0">
                <a:solidFill>
                  <a:schemeClr val="tx2"/>
                </a:solidFill>
              </a:rPr>
              <a:t>emergere </a:t>
            </a:r>
            <a:r>
              <a:rPr lang="it-IT" sz="2000" b="1" dirty="0" smtClean="0">
                <a:solidFill>
                  <a:schemeClr val="tx2"/>
                </a:solidFill>
              </a:rPr>
              <a:t>in modo chiaro </a:t>
            </a:r>
            <a:r>
              <a:rPr lang="it-IT" sz="2000" b="1" dirty="0">
                <a:solidFill>
                  <a:schemeClr val="tx2"/>
                </a:solidFill>
              </a:rPr>
              <a:t>la natura di mera </a:t>
            </a:r>
            <a:r>
              <a:rPr lang="it-IT" sz="2000" b="1" dirty="0" smtClean="0">
                <a:solidFill>
                  <a:schemeClr val="tx2"/>
                </a:solidFill>
              </a:rPr>
              <a:t>rettifica</a:t>
            </a:r>
            <a:r>
              <a:rPr lang="it-IT" sz="2000" dirty="0" smtClean="0">
                <a:solidFill>
                  <a:schemeClr val="tx2"/>
                </a:solidFill>
              </a:rPr>
              <a:t>:</a:t>
            </a:r>
          </a:p>
          <a:p>
            <a:pPr algn="just"/>
            <a:r>
              <a:rPr lang="it-IT" sz="2000" dirty="0" smtClean="0">
                <a:solidFill>
                  <a:schemeClr val="tx2"/>
                </a:solidFill>
              </a:rPr>
              <a:t>riferimento </a:t>
            </a:r>
            <a:r>
              <a:rPr lang="it-IT" sz="2000" dirty="0">
                <a:solidFill>
                  <a:schemeClr val="tx2"/>
                </a:solidFill>
              </a:rPr>
              <a:t>a dati </a:t>
            </a:r>
            <a:r>
              <a:rPr lang="it-IT" sz="2000" dirty="0" smtClean="0">
                <a:solidFill>
                  <a:schemeClr val="tx2"/>
                </a:solidFill>
              </a:rPr>
              <a:t>oggettivi che </a:t>
            </a:r>
            <a:r>
              <a:rPr lang="it-IT" sz="2000" dirty="0">
                <a:solidFill>
                  <a:schemeClr val="tx2"/>
                </a:solidFill>
              </a:rPr>
              <a:t>rendano evidente la sussistenza </a:t>
            </a:r>
            <a:r>
              <a:rPr lang="it-IT" sz="2000" dirty="0" smtClean="0">
                <a:solidFill>
                  <a:schemeClr val="tx2"/>
                </a:solidFill>
              </a:rPr>
              <a:t>dell’errore, come i </a:t>
            </a:r>
            <a:r>
              <a:rPr lang="it-IT" sz="2000" dirty="0">
                <a:solidFill>
                  <a:schemeClr val="tx2"/>
                </a:solidFill>
              </a:rPr>
              <a:t>confini o </a:t>
            </a:r>
            <a:r>
              <a:rPr lang="it-IT" sz="2000" dirty="0" smtClean="0">
                <a:solidFill>
                  <a:schemeClr val="tx2"/>
                </a:solidFill>
              </a:rPr>
              <a:t>altri </a:t>
            </a:r>
            <a:r>
              <a:rPr lang="it-IT" sz="2000" dirty="0">
                <a:solidFill>
                  <a:schemeClr val="tx2"/>
                </a:solidFill>
              </a:rPr>
              <a:t>elementi riportati negli atti </a:t>
            </a:r>
            <a:r>
              <a:rPr lang="it-IT" sz="2000" dirty="0" smtClean="0">
                <a:solidFill>
                  <a:schemeClr val="tx2"/>
                </a:solidFill>
              </a:rPr>
              <a:t>rettificati; ad esempio:</a:t>
            </a:r>
          </a:p>
          <a:p>
            <a:pPr marL="342900" indent="-342900" algn="just">
              <a:buFontTx/>
              <a:buChar char="-"/>
            </a:pPr>
            <a:r>
              <a:rPr lang="it-IT" sz="2000" dirty="0" smtClean="0">
                <a:solidFill>
                  <a:schemeClr val="tx2"/>
                </a:solidFill>
              </a:rPr>
              <a:t>nel </a:t>
            </a:r>
            <a:r>
              <a:rPr lang="it-IT" sz="2000" dirty="0">
                <a:solidFill>
                  <a:schemeClr val="tx2"/>
                </a:solidFill>
              </a:rPr>
              <a:t>caso di una rettifica tra due soggetti a ognuno dei quali risultano intestate particelle catastali in realtà dell’altro, </a:t>
            </a:r>
            <a:r>
              <a:rPr lang="it-IT" sz="2000" dirty="0" smtClean="0">
                <a:solidFill>
                  <a:schemeClr val="tx2"/>
                </a:solidFill>
              </a:rPr>
              <a:t>in </a:t>
            </a:r>
            <a:r>
              <a:rPr lang="it-IT" sz="2000" dirty="0">
                <a:solidFill>
                  <a:schemeClr val="tx2"/>
                </a:solidFill>
              </a:rPr>
              <a:t>modo da evitare </a:t>
            </a:r>
            <a:r>
              <a:rPr lang="it-IT" sz="2000" dirty="0" smtClean="0">
                <a:solidFill>
                  <a:schemeClr val="tx2"/>
                </a:solidFill>
              </a:rPr>
              <a:t>che </a:t>
            </a:r>
            <a:r>
              <a:rPr lang="it-IT" sz="2000" dirty="0">
                <a:solidFill>
                  <a:schemeClr val="tx2"/>
                </a:solidFill>
              </a:rPr>
              <a:t>possa </a:t>
            </a:r>
            <a:r>
              <a:rPr lang="it-IT" sz="2000" dirty="0" smtClean="0">
                <a:solidFill>
                  <a:schemeClr val="tx2"/>
                </a:solidFill>
              </a:rPr>
              <a:t>ritenersi </a:t>
            </a:r>
            <a:r>
              <a:rPr lang="it-IT" sz="2000" dirty="0">
                <a:solidFill>
                  <a:schemeClr val="tx2"/>
                </a:solidFill>
              </a:rPr>
              <a:t>sussistente una permuta con la conseguente imposizione proporzionale anziché </a:t>
            </a:r>
            <a:r>
              <a:rPr lang="it-IT" sz="2000" dirty="0" smtClean="0">
                <a:solidFill>
                  <a:schemeClr val="tx2"/>
                </a:solidFill>
              </a:rPr>
              <a:t>fissa;</a:t>
            </a:r>
          </a:p>
          <a:p>
            <a:pPr marL="342900" indent="-342900" algn="just">
              <a:buFontTx/>
              <a:buChar char="-"/>
            </a:pPr>
            <a:r>
              <a:rPr lang="it-IT" sz="2000" dirty="0" smtClean="0">
                <a:solidFill>
                  <a:schemeClr val="tx2"/>
                </a:solidFill>
              </a:rPr>
              <a:t>nel </a:t>
            </a:r>
            <a:r>
              <a:rPr lang="it-IT" sz="2000" dirty="0">
                <a:solidFill>
                  <a:schemeClr val="tx2"/>
                </a:solidFill>
              </a:rPr>
              <a:t>caso </a:t>
            </a:r>
            <a:r>
              <a:rPr lang="it-IT" sz="2000" dirty="0" smtClean="0">
                <a:solidFill>
                  <a:schemeClr val="tx2"/>
                </a:solidFill>
              </a:rPr>
              <a:t>di una </a:t>
            </a:r>
            <a:r>
              <a:rPr lang="it-IT" sz="2000" dirty="0">
                <a:solidFill>
                  <a:schemeClr val="tx2"/>
                </a:solidFill>
              </a:rPr>
              <a:t>compravendita </a:t>
            </a:r>
            <a:r>
              <a:rPr lang="it-IT" sz="2000" dirty="0" smtClean="0">
                <a:solidFill>
                  <a:schemeClr val="tx2"/>
                </a:solidFill>
              </a:rPr>
              <a:t>in cui sia </a:t>
            </a:r>
            <a:r>
              <a:rPr lang="it-IT" sz="2000" dirty="0">
                <a:solidFill>
                  <a:schemeClr val="tx2"/>
                </a:solidFill>
              </a:rPr>
              <a:t>stata omessa una particella catastale e la si voglia correttamente inserire </a:t>
            </a:r>
            <a:r>
              <a:rPr lang="it-IT" sz="2000" dirty="0" smtClean="0">
                <a:solidFill>
                  <a:schemeClr val="tx2"/>
                </a:solidFill>
              </a:rPr>
              <a:t>affermando che essa era compresa nel prezzo e si voglia escludere </a:t>
            </a:r>
            <a:r>
              <a:rPr lang="it-IT" sz="2000" dirty="0">
                <a:solidFill>
                  <a:schemeClr val="tx2"/>
                </a:solidFill>
              </a:rPr>
              <a:t>che si tratti di un nuovo trasferimento che genera nuova base </a:t>
            </a:r>
            <a:r>
              <a:rPr lang="it-IT" sz="2000" dirty="0" smtClean="0">
                <a:solidFill>
                  <a:schemeClr val="tx2"/>
                </a:solidFill>
              </a:rPr>
              <a:t>imponibile (fatto salvo il caso di effetti sul prezzo valore)</a:t>
            </a:r>
          </a:p>
          <a:p>
            <a:pPr algn="just"/>
            <a:r>
              <a:rPr lang="it-IT" sz="2000" dirty="0" smtClean="0">
                <a:solidFill>
                  <a:schemeClr val="tx2"/>
                </a:solidFill>
              </a:rPr>
              <a:t>Comunque la </a:t>
            </a:r>
            <a:r>
              <a:rPr lang="it-IT" sz="2000" dirty="0">
                <a:solidFill>
                  <a:schemeClr val="tx2"/>
                </a:solidFill>
              </a:rPr>
              <a:t>riqualificazione della rettifica in negozio traslativo non può essere presunta ma deve essere adeguatamente dimostrata interpretando l’atto secondo le regole fissate dall’art.20 del DPR n.131/86.</a:t>
            </a:r>
          </a:p>
        </p:txBody>
      </p:sp>
    </p:spTree>
    <p:extLst>
      <p:ext uri="{BB962C8B-B14F-4D97-AF65-F5344CB8AC3E}">
        <p14:creationId xmlns:p14="http://schemas.microsoft.com/office/powerpoint/2010/main" val="23956862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432815"/>
            <a:ext cx="9144000" cy="1014985"/>
          </a:xfrm>
        </p:spPr>
        <p:txBody>
          <a:bodyPr>
            <a:noAutofit/>
          </a:bodyPr>
          <a:lstStyle/>
          <a:p>
            <a:pPr>
              <a:spcAft>
                <a:spcPts val="0"/>
              </a:spcAft>
            </a:pPr>
            <a: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 </a:t>
            </a:r>
            <a:b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br>
            <a:r>
              <a:rPr lang="it-IT" sz="14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TORINO, </a:t>
            </a:r>
            <a:r>
              <a:rPr lang="it-IT" sz="1400" dirty="0" smtClean="0">
                <a:solidFill>
                  <a:srgbClr val="C00000"/>
                </a:solidFill>
                <a:latin typeface="Book Antiqua" panose="02040602050305030304" pitchFamily="18" charset="0"/>
                <a:ea typeface="Times New Roman" panose="02020603050405020304" pitchFamily="18" charset="0"/>
                <a:cs typeface="Times New Roman" panose="02020603050405020304" pitchFamily="18" charset="0"/>
              </a:rPr>
              <a:t>7 NOVEMBRE 2025</a:t>
            </a: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
            </a:r>
            <a:b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b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FRITTO MISTO ALLA PIEMONTESE 2025</a:t>
            </a:r>
            <a: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t/>
            </a:r>
            <a:b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br>
            <a:endParaRPr lang="it-IT" sz="1800" dirty="0">
              <a:solidFill>
                <a:srgbClr val="7030A0"/>
              </a:solidFill>
              <a:latin typeface="Castellar" panose="020A0402060406010301" pitchFamily="18" charset="0"/>
            </a:endParaRPr>
          </a:p>
        </p:txBody>
      </p:sp>
      <p:sp>
        <p:nvSpPr>
          <p:cNvPr id="3" name="Sottotitolo 2"/>
          <p:cNvSpPr>
            <a:spLocks noGrp="1"/>
          </p:cNvSpPr>
          <p:nvPr>
            <p:ph type="subTitle" idx="1"/>
          </p:nvPr>
        </p:nvSpPr>
        <p:spPr>
          <a:xfrm>
            <a:off x="1126835" y="1764145"/>
            <a:ext cx="10012219" cy="4553528"/>
          </a:xfrm>
        </p:spPr>
        <p:txBody>
          <a:bodyPr>
            <a:normAutofit/>
          </a:bodyPr>
          <a:lstStyle/>
          <a:p>
            <a:pPr algn="just"/>
            <a:endParaRPr lang="it-IT" sz="2000" b="1" dirty="0">
              <a:solidFill>
                <a:schemeClr val="tx2"/>
              </a:solidFill>
            </a:endParaRPr>
          </a:p>
          <a:p>
            <a:r>
              <a:rPr lang="it-IT" b="1" dirty="0" smtClean="0">
                <a:solidFill>
                  <a:schemeClr val="tx2"/>
                </a:solidFill>
              </a:rPr>
              <a:t>Rettifica che influisce sulla rendita catastale e quindi sul prezzo/valore</a:t>
            </a:r>
            <a:endParaRPr lang="it-IT" b="1" dirty="0">
              <a:solidFill>
                <a:schemeClr val="tx2"/>
              </a:solidFill>
            </a:endParaRPr>
          </a:p>
          <a:p>
            <a:pPr algn="just"/>
            <a:r>
              <a:rPr lang="it-IT" sz="2000" dirty="0" smtClean="0">
                <a:solidFill>
                  <a:schemeClr val="tx2"/>
                </a:solidFill>
              </a:rPr>
              <a:t>Anche nel caso di una «vera rettifica» nel </a:t>
            </a:r>
            <a:r>
              <a:rPr lang="it-IT" sz="2000" dirty="0">
                <a:solidFill>
                  <a:schemeClr val="tx2"/>
                </a:solidFill>
              </a:rPr>
              <a:t>caso in cui al trasferimento rettificato sia stata applicata l’imposta di registro col cd “prezzo </a:t>
            </a:r>
            <a:r>
              <a:rPr lang="it-IT" sz="2000" dirty="0" smtClean="0">
                <a:solidFill>
                  <a:schemeClr val="tx2"/>
                </a:solidFill>
              </a:rPr>
              <a:t>valore” e, a causa dell’errore da rettificare, la </a:t>
            </a:r>
            <a:r>
              <a:rPr lang="it-IT" sz="2000" dirty="0">
                <a:solidFill>
                  <a:schemeClr val="tx2"/>
                </a:solidFill>
              </a:rPr>
              <a:t>base imponibile </a:t>
            </a:r>
            <a:r>
              <a:rPr lang="it-IT" sz="2000" dirty="0" smtClean="0">
                <a:solidFill>
                  <a:schemeClr val="tx2"/>
                </a:solidFill>
              </a:rPr>
              <a:t>sia stata calcolata su </a:t>
            </a:r>
            <a:r>
              <a:rPr lang="it-IT" sz="2000" dirty="0">
                <a:solidFill>
                  <a:schemeClr val="tx2"/>
                </a:solidFill>
              </a:rPr>
              <a:t>una rendita catastale indicata </a:t>
            </a:r>
            <a:r>
              <a:rPr lang="it-IT" sz="2000" dirty="0" smtClean="0">
                <a:solidFill>
                  <a:schemeClr val="tx2"/>
                </a:solidFill>
              </a:rPr>
              <a:t>erroneamente:</a:t>
            </a:r>
          </a:p>
          <a:p>
            <a:pPr marL="342900" indent="-342900" algn="just">
              <a:buFontTx/>
              <a:buChar char="-"/>
            </a:pPr>
            <a:r>
              <a:rPr lang="it-IT" sz="2000" dirty="0" smtClean="0">
                <a:solidFill>
                  <a:schemeClr val="tx2"/>
                </a:solidFill>
              </a:rPr>
              <a:t>Se la rendita è superiore è possibile che il </a:t>
            </a:r>
            <a:r>
              <a:rPr lang="it-IT" sz="2000" dirty="0">
                <a:solidFill>
                  <a:schemeClr val="tx2"/>
                </a:solidFill>
              </a:rPr>
              <a:t>notaio stesso, in sede di registrazione dell’atto di rettifica, </a:t>
            </a:r>
            <a:r>
              <a:rPr lang="it-IT" sz="2000" dirty="0" smtClean="0">
                <a:solidFill>
                  <a:schemeClr val="tx2"/>
                </a:solidFill>
              </a:rPr>
              <a:t>possa </a:t>
            </a:r>
            <a:r>
              <a:rPr lang="it-IT" sz="2000" dirty="0">
                <a:solidFill>
                  <a:schemeClr val="tx2"/>
                </a:solidFill>
              </a:rPr>
              <a:t>autoliquidare la differenza di imposta e procedere al pagamento col Modello </a:t>
            </a:r>
            <a:r>
              <a:rPr lang="it-IT" sz="2000" dirty="0" smtClean="0">
                <a:solidFill>
                  <a:schemeClr val="tx2"/>
                </a:solidFill>
              </a:rPr>
              <a:t>Unico;</a:t>
            </a:r>
          </a:p>
          <a:p>
            <a:pPr marL="342900" indent="-342900" algn="just">
              <a:buFontTx/>
              <a:buChar char="-"/>
            </a:pPr>
            <a:r>
              <a:rPr lang="it-IT" sz="2000" dirty="0" smtClean="0">
                <a:solidFill>
                  <a:schemeClr val="tx2"/>
                </a:solidFill>
              </a:rPr>
              <a:t>Se la rendita è inferiore deve ritenersi ammissibile che la parte possa presentare un’istanza di rimborso.</a:t>
            </a:r>
            <a:endParaRPr lang="it-IT" sz="2000" dirty="0">
              <a:solidFill>
                <a:schemeClr val="tx2"/>
              </a:solidFill>
            </a:endParaRPr>
          </a:p>
        </p:txBody>
      </p:sp>
    </p:spTree>
    <p:extLst>
      <p:ext uri="{BB962C8B-B14F-4D97-AF65-F5344CB8AC3E}">
        <p14:creationId xmlns:p14="http://schemas.microsoft.com/office/powerpoint/2010/main" val="281489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432815"/>
            <a:ext cx="9144000" cy="1014985"/>
          </a:xfrm>
        </p:spPr>
        <p:txBody>
          <a:bodyPr>
            <a:noAutofit/>
          </a:bodyPr>
          <a:lstStyle/>
          <a:p>
            <a:pPr>
              <a:spcAft>
                <a:spcPts val="0"/>
              </a:spcAft>
            </a:pPr>
            <a: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t> </a:t>
            </a:r>
            <a:br>
              <a:rPr lang="it-IT" sz="1800" dirty="0" smtClean="0">
                <a:solidFill>
                  <a:srgbClr val="7030A0"/>
                </a:solidFill>
                <a:effectLst/>
                <a:latin typeface="Calibri" panose="020F0502020204030204" pitchFamily="34" charset="0"/>
                <a:ea typeface="Times New Roman" panose="02020603050405020304" pitchFamily="18" charset="0"/>
                <a:cs typeface="Times New Roman" panose="02020603050405020304" pitchFamily="18" charset="0"/>
              </a:rPr>
            </a:br>
            <a:r>
              <a:rPr lang="it-IT" sz="14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TORINO, </a:t>
            </a:r>
            <a:r>
              <a:rPr lang="it-IT" sz="1400" dirty="0" smtClean="0">
                <a:solidFill>
                  <a:srgbClr val="C00000"/>
                </a:solidFill>
                <a:latin typeface="Book Antiqua" panose="02040602050305030304" pitchFamily="18" charset="0"/>
                <a:ea typeface="Times New Roman" panose="02020603050405020304" pitchFamily="18" charset="0"/>
                <a:cs typeface="Times New Roman" panose="02020603050405020304" pitchFamily="18" charset="0"/>
              </a:rPr>
              <a:t>7 NOVEMBRE 2025</a:t>
            </a: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
            </a:r>
            <a:b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br>
            <a:r>
              <a:rPr lang="it-IT" sz="1800" dirty="0" smtClean="0">
                <a:solidFill>
                  <a:srgbClr val="C00000"/>
                </a:solidFill>
                <a:effectLst/>
                <a:latin typeface="Book Antiqua" panose="02040602050305030304" pitchFamily="18" charset="0"/>
                <a:ea typeface="Times New Roman" panose="02020603050405020304" pitchFamily="18" charset="0"/>
                <a:cs typeface="Times New Roman" panose="02020603050405020304" pitchFamily="18" charset="0"/>
              </a:rPr>
              <a:t>FRITTO MISTO ALLA PIEMONTESE 2025</a:t>
            </a:r>
            <a: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t/>
            </a:r>
            <a:br>
              <a:rPr lang="it-IT" sz="1800" dirty="0" smtClean="0">
                <a:solidFill>
                  <a:srgbClr val="7030A0"/>
                </a:solidFill>
                <a:effectLst/>
                <a:latin typeface="Castellar" panose="020A0402060406010301" pitchFamily="18" charset="0"/>
                <a:ea typeface="Times New Roman" panose="02020603050405020304" pitchFamily="18" charset="0"/>
                <a:cs typeface="Times New Roman" panose="02020603050405020304" pitchFamily="18" charset="0"/>
              </a:rPr>
            </a:br>
            <a:endParaRPr lang="it-IT" sz="1800" dirty="0">
              <a:solidFill>
                <a:srgbClr val="7030A0"/>
              </a:solidFill>
              <a:latin typeface="Castellar" panose="020A0402060406010301" pitchFamily="18" charset="0"/>
            </a:endParaRPr>
          </a:p>
        </p:txBody>
      </p:sp>
      <p:sp>
        <p:nvSpPr>
          <p:cNvPr id="3" name="Sottotitolo 2"/>
          <p:cNvSpPr>
            <a:spLocks noGrp="1"/>
          </p:cNvSpPr>
          <p:nvPr>
            <p:ph type="subTitle" idx="1"/>
          </p:nvPr>
        </p:nvSpPr>
        <p:spPr>
          <a:xfrm>
            <a:off x="1126835" y="1764145"/>
            <a:ext cx="10012219" cy="4553528"/>
          </a:xfrm>
        </p:spPr>
        <p:txBody>
          <a:bodyPr>
            <a:normAutofit fontScale="92500" lnSpcReduction="20000"/>
          </a:bodyPr>
          <a:lstStyle/>
          <a:p>
            <a:pPr algn="just"/>
            <a:endParaRPr lang="it-IT" sz="2000" b="1" dirty="0">
              <a:solidFill>
                <a:schemeClr val="tx2"/>
              </a:solidFill>
            </a:endParaRPr>
          </a:p>
          <a:p>
            <a:pPr>
              <a:spcBef>
                <a:spcPts val="0"/>
              </a:spcBef>
            </a:pPr>
            <a:r>
              <a:rPr lang="it-IT" sz="2600" b="1" dirty="0">
                <a:solidFill>
                  <a:schemeClr val="tx2"/>
                </a:solidFill>
              </a:rPr>
              <a:t>A</a:t>
            </a:r>
            <a:r>
              <a:rPr lang="it-IT" sz="2600" b="1" dirty="0" smtClean="0">
                <a:solidFill>
                  <a:schemeClr val="tx2"/>
                </a:solidFill>
              </a:rPr>
              <a:t>tti </a:t>
            </a:r>
            <a:r>
              <a:rPr lang="it-IT" sz="2600" b="1" dirty="0">
                <a:solidFill>
                  <a:schemeClr val="tx2"/>
                </a:solidFill>
              </a:rPr>
              <a:t>di </a:t>
            </a:r>
            <a:r>
              <a:rPr lang="it-IT" sz="2600" b="1" dirty="0" smtClean="0">
                <a:solidFill>
                  <a:schemeClr val="tx2"/>
                </a:solidFill>
              </a:rPr>
              <a:t>rettifica e </a:t>
            </a:r>
            <a:r>
              <a:rPr lang="it-IT" sz="2600" b="1" dirty="0">
                <a:solidFill>
                  <a:schemeClr val="tx2"/>
                </a:solidFill>
              </a:rPr>
              <a:t>conferma di atti </a:t>
            </a:r>
            <a:r>
              <a:rPr lang="it-IT" sz="2600" b="1" dirty="0" smtClean="0">
                <a:solidFill>
                  <a:schemeClr val="tx2"/>
                </a:solidFill>
              </a:rPr>
              <a:t>traslativi</a:t>
            </a:r>
          </a:p>
          <a:p>
            <a:pPr>
              <a:spcBef>
                <a:spcPts val="0"/>
              </a:spcBef>
            </a:pPr>
            <a:r>
              <a:rPr lang="it-IT" sz="2600" b="1" dirty="0" smtClean="0">
                <a:solidFill>
                  <a:schemeClr val="tx2"/>
                </a:solidFill>
              </a:rPr>
              <a:t>in </a:t>
            </a:r>
            <a:r>
              <a:rPr lang="it-IT" sz="2600" b="1" dirty="0">
                <a:solidFill>
                  <a:schemeClr val="tx2"/>
                </a:solidFill>
              </a:rPr>
              <a:t>cui sia stata omessa la presenza di un </a:t>
            </a:r>
            <a:r>
              <a:rPr lang="it-IT" sz="2600" b="1" dirty="0" smtClean="0">
                <a:solidFill>
                  <a:schemeClr val="tx2"/>
                </a:solidFill>
              </a:rPr>
              <a:t>fabbricato</a:t>
            </a:r>
          </a:p>
          <a:p>
            <a:pPr>
              <a:spcBef>
                <a:spcPts val="0"/>
              </a:spcBef>
            </a:pPr>
            <a:r>
              <a:rPr lang="it-IT" sz="2600" b="1" dirty="0" smtClean="0">
                <a:solidFill>
                  <a:schemeClr val="tx2"/>
                </a:solidFill>
              </a:rPr>
              <a:t>su </a:t>
            </a:r>
            <a:r>
              <a:rPr lang="it-IT" sz="2600" b="1" dirty="0" smtClean="0">
                <a:solidFill>
                  <a:schemeClr val="tx2"/>
                </a:solidFill>
              </a:rPr>
              <a:t>un </a:t>
            </a:r>
            <a:r>
              <a:rPr lang="it-IT" sz="2600" b="1" dirty="0">
                <a:solidFill>
                  <a:schemeClr val="tx2"/>
                </a:solidFill>
              </a:rPr>
              <a:t>terreno che appare essere l’unico oggetto </a:t>
            </a:r>
            <a:r>
              <a:rPr lang="it-IT" sz="2600" b="1" dirty="0" smtClean="0">
                <a:solidFill>
                  <a:schemeClr val="tx2"/>
                </a:solidFill>
              </a:rPr>
              <a:t>dell’atto</a:t>
            </a:r>
          </a:p>
          <a:p>
            <a:pPr algn="just"/>
            <a:endParaRPr lang="it-IT" sz="2000" dirty="0" smtClean="0">
              <a:solidFill>
                <a:schemeClr val="tx2"/>
              </a:solidFill>
            </a:endParaRPr>
          </a:p>
          <a:p>
            <a:pPr algn="just"/>
            <a:r>
              <a:rPr lang="it-IT" sz="2000" b="1" dirty="0" smtClean="0">
                <a:solidFill>
                  <a:schemeClr val="tx2"/>
                </a:solidFill>
              </a:rPr>
              <a:t>Art.24</a:t>
            </a:r>
            <a:r>
              <a:rPr lang="it-IT" sz="2000" dirty="0" smtClean="0">
                <a:solidFill>
                  <a:schemeClr val="tx2"/>
                </a:solidFill>
              </a:rPr>
              <a:t> </a:t>
            </a:r>
            <a:r>
              <a:rPr lang="it-IT" sz="2000" dirty="0">
                <a:solidFill>
                  <a:schemeClr val="tx2"/>
                </a:solidFill>
              </a:rPr>
              <a:t>comma 1 del </a:t>
            </a:r>
            <a:r>
              <a:rPr lang="it-IT" sz="2000" dirty="0" smtClean="0">
                <a:solidFill>
                  <a:schemeClr val="tx2"/>
                </a:solidFill>
              </a:rPr>
              <a:t>DPR 131/86: </a:t>
            </a:r>
            <a:r>
              <a:rPr lang="it-IT" sz="2000" b="1" dirty="0" smtClean="0">
                <a:solidFill>
                  <a:schemeClr val="tx2"/>
                </a:solidFill>
              </a:rPr>
              <a:t>presunzione </a:t>
            </a:r>
            <a:r>
              <a:rPr lang="it-IT" sz="2000" b="1" dirty="0">
                <a:solidFill>
                  <a:schemeClr val="tx2"/>
                </a:solidFill>
              </a:rPr>
              <a:t>di trasferimento delle accessioni</a:t>
            </a:r>
            <a:r>
              <a:rPr lang="it-IT" sz="2000" dirty="0">
                <a:solidFill>
                  <a:schemeClr val="tx2"/>
                </a:solidFill>
              </a:rPr>
              <a:t>, a meno che queste non siano state escluse espressamente dalla vendita ovvero appartengano a un terzo </a:t>
            </a:r>
            <a:endParaRPr lang="it-IT" sz="2000" dirty="0" smtClean="0">
              <a:solidFill>
                <a:schemeClr val="tx2"/>
              </a:solidFill>
            </a:endParaRPr>
          </a:p>
          <a:p>
            <a:pPr algn="just"/>
            <a:r>
              <a:rPr lang="it-IT" sz="2000" b="1" dirty="0" smtClean="0">
                <a:solidFill>
                  <a:schemeClr val="tx2"/>
                </a:solidFill>
              </a:rPr>
              <a:t>Nullità per mancanza menzioni</a:t>
            </a:r>
            <a:r>
              <a:rPr lang="it-IT" sz="2000" dirty="0">
                <a:solidFill>
                  <a:schemeClr val="tx2"/>
                </a:solidFill>
              </a:rPr>
              <a:t>, </a:t>
            </a:r>
            <a:r>
              <a:rPr lang="it-IT" sz="2000" dirty="0" smtClean="0">
                <a:solidFill>
                  <a:schemeClr val="tx2"/>
                </a:solidFill>
              </a:rPr>
              <a:t>ma: </a:t>
            </a:r>
            <a:r>
              <a:rPr lang="it-IT" sz="2000" b="1" dirty="0" smtClean="0">
                <a:solidFill>
                  <a:schemeClr val="tx2"/>
                </a:solidFill>
              </a:rPr>
              <a:t>Art</a:t>
            </a:r>
            <a:r>
              <a:rPr lang="it-IT" sz="2000" b="1" dirty="0">
                <a:solidFill>
                  <a:schemeClr val="tx2"/>
                </a:solidFill>
              </a:rPr>
              <a:t>. 38 </a:t>
            </a:r>
            <a:r>
              <a:rPr lang="it-IT" sz="2000" b="1" dirty="0" smtClean="0">
                <a:solidFill>
                  <a:schemeClr val="tx2"/>
                </a:solidFill>
              </a:rPr>
              <a:t>comma 1 </a:t>
            </a:r>
            <a:r>
              <a:rPr lang="it-IT" sz="2000" dirty="0" smtClean="0">
                <a:solidFill>
                  <a:schemeClr val="tx2"/>
                </a:solidFill>
              </a:rPr>
              <a:t>del </a:t>
            </a:r>
            <a:r>
              <a:rPr lang="it-IT" sz="2000" dirty="0">
                <a:solidFill>
                  <a:schemeClr val="tx2"/>
                </a:solidFill>
              </a:rPr>
              <a:t>DPR n. 131 del </a:t>
            </a:r>
            <a:r>
              <a:rPr lang="it-IT" sz="2000" dirty="0" smtClean="0">
                <a:solidFill>
                  <a:schemeClr val="tx2"/>
                </a:solidFill>
              </a:rPr>
              <a:t>1986: </a:t>
            </a:r>
            <a:r>
              <a:rPr lang="it-IT" sz="2000" dirty="0" smtClean="0">
                <a:solidFill>
                  <a:schemeClr val="tx2"/>
                </a:solidFill>
              </a:rPr>
              <a:t>“</a:t>
            </a:r>
            <a:r>
              <a:rPr lang="it-IT" sz="2000" i="1" dirty="0">
                <a:solidFill>
                  <a:schemeClr val="tx2"/>
                </a:solidFill>
              </a:rPr>
              <a:t>La nullità o l'annullabilità dell'atto non dispensa dall'obbligo di chiedere la registrazione e di pagare la relativa imposta</a:t>
            </a:r>
            <a:r>
              <a:rPr lang="it-IT" sz="2000" dirty="0">
                <a:solidFill>
                  <a:schemeClr val="tx2"/>
                </a:solidFill>
              </a:rPr>
              <a:t>” e, al </a:t>
            </a:r>
            <a:r>
              <a:rPr lang="it-IT" sz="2000" b="1" dirty="0">
                <a:solidFill>
                  <a:schemeClr val="tx2"/>
                </a:solidFill>
              </a:rPr>
              <a:t>comma 2</a:t>
            </a:r>
            <a:r>
              <a:rPr lang="it-IT" sz="2000" dirty="0">
                <a:solidFill>
                  <a:schemeClr val="tx2"/>
                </a:solidFill>
              </a:rPr>
              <a:t> prevede che “</a:t>
            </a:r>
            <a:r>
              <a:rPr lang="it-IT" sz="2000" u="sng" dirty="0">
                <a:solidFill>
                  <a:schemeClr val="tx2"/>
                </a:solidFill>
              </a:rPr>
              <a:t>L'imposta assolta a norma del comma 1 deve essere restituita</a:t>
            </a:r>
            <a:r>
              <a:rPr lang="it-IT" sz="2000" dirty="0">
                <a:solidFill>
                  <a:schemeClr val="tx2"/>
                </a:solidFill>
              </a:rPr>
              <a:t>, per la parte eccedente la misura fissa, quando l'atto sia </a:t>
            </a:r>
            <a:r>
              <a:rPr lang="it-IT" sz="2000" u="sng" dirty="0">
                <a:solidFill>
                  <a:schemeClr val="tx2"/>
                </a:solidFill>
              </a:rPr>
              <a:t>dichiarato nullo o annullato</a:t>
            </a:r>
            <a:r>
              <a:rPr lang="it-IT" sz="2000" dirty="0">
                <a:solidFill>
                  <a:schemeClr val="tx2"/>
                </a:solidFill>
              </a:rPr>
              <a:t>, per causa non imputabile alle parti, con sentenza passata in giudicato e </a:t>
            </a:r>
            <a:r>
              <a:rPr lang="it-IT" sz="2000" u="sng" dirty="0">
                <a:solidFill>
                  <a:schemeClr val="tx2"/>
                </a:solidFill>
              </a:rPr>
              <a:t>non sia suscettibile di ratifica, convalida o conferma</a:t>
            </a:r>
            <a:r>
              <a:rPr lang="it-IT" sz="2000" dirty="0">
                <a:solidFill>
                  <a:schemeClr val="tx2"/>
                </a:solidFill>
              </a:rPr>
              <a:t>.”</a:t>
            </a:r>
          </a:p>
          <a:p>
            <a:pPr algn="just"/>
            <a:r>
              <a:rPr lang="it-IT" sz="2000" dirty="0" smtClean="0">
                <a:solidFill>
                  <a:schemeClr val="tx2"/>
                </a:solidFill>
              </a:rPr>
              <a:t>Sotto </a:t>
            </a:r>
            <a:r>
              <a:rPr lang="it-IT" sz="2000" dirty="0" smtClean="0">
                <a:solidFill>
                  <a:schemeClr val="tx2"/>
                </a:solidFill>
              </a:rPr>
              <a:t>l’aspetto fiscale </a:t>
            </a:r>
            <a:r>
              <a:rPr lang="it-IT" sz="2000" b="1" dirty="0" smtClean="0">
                <a:solidFill>
                  <a:schemeClr val="tx2"/>
                </a:solidFill>
              </a:rPr>
              <a:t>il fabbricato si è trasferito assieme al terreno anche se non menzionato e anche se l’atto è affetto da nullità, totale o </a:t>
            </a:r>
            <a:r>
              <a:rPr lang="it-IT" sz="2000" b="1" dirty="0" smtClean="0">
                <a:solidFill>
                  <a:schemeClr val="tx2"/>
                </a:solidFill>
              </a:rPr>
              <a:t>parziale</a:t>
            </a:r>
            <a:endParaRPr lang="it-IT" sz="2000" dirty="0" smtClean="0">
              <a:solidFill>
                <a:schemeClr val="tx2"/>
              </a:solidFill>
            </a:endParaRPr>
          </a:p>
          <a:p>
            <a:pPr algn="just"/>
            <a:r>
              <a:rPr lang="it-IT" sz="2000" dirty="0" smtClean="0">
                <a:solidFill>
                  <a:schemeClr val="tx2"/>
                </a:solidFill>
              </a:rPr>
              <a:t>L’Agenzia ha quindi la possibilità di accertare la presenza del fabbricato e richiedere le imposte sul trasferimento dello stesso, salvo che si dimostri che l’atto non fosse suscettibile di conferma</a:t>
            </a:r>
          </a:p>
          <a:p>
            <a:pPr algn="just"/>
            <a:endParaRPr lang="it-IT" sz="2000" dirty="0" smtClean="0">
              <a:solidFill>
                <a:schemeClr val="tx2"/>
              </a:solidFill>
            </a:endParaRPr>
          </a:p>
          <a:p>
            <a:pPr algn="just"/>
            <a:endParaRPr lang="it-IT" sz="2000" dirty="0">
              <a:solidFill>
                <a:schemeClr val="tx2"/>
              </a:solidFill>
            </a:endParaRPr>
          </a:p>
        </p:txBody>
      </p:sp>
    </p:spTree>
    <p:extLst>
      <p:ext uri="{BB962C8B-B14F-4D97-AF65-F5344CB8AC3E}">
        <p14:creationId xmlns:p14="http://schemas.microsoft.com/office/powerpoint/2010/main" val="305180046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70628399097F9D469E5653B9551B2ECE" ma:contentTypeVersion="12" ma:contentTypeDescription="Creare un nuovo documento." ma:contentTypeScope="" ma:versionID="618476b5797ec7722c20e4ff73ddc963">
  <xsd:schema xmlns:xsd="http://www.w3.org/2001/XMLSchema" xmlns:xs="http://www.w3.org/2001/XMLSchema" xmlns:p="http://schemas.microsoft.com/office/2006/metadata/properties" xmlns:ns2="6a5ff692-bc9c-4dad-849e-3d9acfcd0cb9" xmlns:ns3="cb777145-d406-48a5-a38b-f19cb2413cc3" targetNamespace="http://schemas.microsoft.com/office/2006/metadata/properties" ma:root="true" ma:fieldsID="02ab4dcc7af566c13d3ef51e12ba6308" ns2:_="" ns3:_="">
    <xsd:import namespace="6a5ff692-bc9c-4dad-849e-3d9acfcd0cb9"/>
    <xsd:import namespace="cb777145-d406-48a5-a38b-f19cb2413cc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5ff692-bc9c-4dad-849e-3d9acfcd0cb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Tag immagine" ma:readOnly="false" ma:fieldId="{5cf76f15-5ced-4ddc-b409-7134ff3c332f}" ma:taxonomyMulti="true" ma:sspId="33195c6f-f812-4033-ab46-4038a5e60bd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b777145-d406-48a5-a38b-f19cb2413cc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bd92c99b-4bf3-4175-8545-fbfa8c27f2a9}" ma:internalName="TaxCatchAll" ma:showField="CatchAllData" ma:web="cb777145-d406-48a5-a38b-f19cb2413cc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a5ff692-bc9c-4dad-849e-3d9acfcd0cb9">
      <Terms xmlns="http://schemas.microsoft.com/office/infopath/2007/PartnerControls"/>
    </lcf76f155ced4ddcb4097134ff3c332f>
    <TaxCatchAll xmlns="cb777145-d406-48a5-a38b-f19cb2413cc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01B95CB-E0B5-4EB6-B41D-41E006140931}"/>
</file>

<file path=customXml/itemProps2.xml><?xml version="1.0" encoding="utf-8"?>
<ds:datastoreItem xmlns:ds="http://schemas.openxmlformats.org/officeDocument/2006/customXml" ds:itemID="{D345BE21-67E9-46C1-91FC-4535DC9DB62B}">
  <ds:schemaRefs>
    <ds:schemaRef ds:uri="http://schemas.microsoft.com/office/infopath/2007/PartnerControls"/>
    <ds:schemaRef ds:uri="http://www.w3.org/XML/1998/namespace"/>
    <ds:schemaRef ds:uri="http://purl.org/dc/dcmitype/"/>
    <ds:schemaRef ds:uri="http://schemas.microsoft.com/office/2006/documentManagement/types"/>
    <ds:schemaRef ds:uri="http://purl.org/dc/elements/1.1/"/>
    <ds:schemaRef ds:uri="http://schemas.openxmlformats.org/package/2006/metadata/core-properties"/>
    <ds:schemaRef ds:uri="http://purl.org/dc/terms/"/>
    <ds:schemaRef ds:uri="cb777145-d406-48a5-a38b-f19cb2413cc3"/>
    <ds:schemaRef ds:uri="6a5ff692-bc9c-4dad-849e-3d9acfcd0cb9"/>
    <ds:schemaRef ds:uri="http://schemas.microsoft.com/office/2006/metadata/properties"/>
  </ds:schemaRefs>
</ds:datastoreItem>
</file>

<file path=customXml/itemProps3.xml><?xml version="1.0" encoding="utf-8"?>
<ds:datastoreItem xmlns:ds="http://schemas.openxmlformats.org/officeDocument/2006/customXml" ds:itemID="{C813E43C-13EF-47F1-8522-AB6D72509AD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3302</TotalTime>
  <Words>2772</Words>
  <Application>Microsoft Office PowerPoint</Application>
  <PresentationFormat>Widescreen</PresentationFormat>
  <Paragraphs>154</Paragraphs>
  <Slides>17</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17</vt:i4>
      </vt:variant>
    </vt:vector>
  </HeadingPairs>
  <TitlesOfParts>
    <vt:vector size="25" baseType="lpstr">
      <vt:lpstr>Arial</vt:lpstr>
      <vt:lpstr>Book Antiqua</vt:lpstr>
      <vt:lpstr>Calibri</vt:lpstr>
      <vt:lpstr>Calibri Light</vt:lpstr>
      <vt:lpstr>Californian FB</vt:lpstr>
      <vt:lpstr>Castellar</vt:lpstr>
      <vt:lpstr>Times New Roman</vt:lpstr>
      <vt:lpstr>Tema di Office</vt:lpstr>
      <vt:lpstr>  TORINO, 7 novembre 2025 FRITTO MISTO ALLA PIEMONTESE 2025 </vt:lpstr>
      <vt:lpstr>  TORINO, 7 NOVEMBRE 2025 FRITTO MISTO ALLA PIEMONTESE 2025 </vt:lpstr>
      <vt:lpstr>  TORINO, 7 NOVEMBRE 2025 FRITTO MISTO ALLA PIEMONTESE 2025 </vt:lpstr>
      <vt:lpstr>  TORINO, 7 NOVEMBRE 2025 FRITTO MISTO ALLA PIEMONTESE 2025 </vt:lpstr>
      <vt:lpstr>  TORINO, 7 NOVEMBRE 2025 FRITTO MISTO ALLA PIEMONTESE 2025 </vt:lpstr>
      <vt:lpstr>  TORINO, 7 NOVEMBRE 2025 FRITTO MISTO ALLA PIEMONTESE 2025 </vt:lpstr>
      <vt:lpstr>  TORINO, 7 NOVEMBRE 2025 FRITTO MISTO ALLA PIEMONTESE 2025 </vt:lpstr>
      <vt:lpstr>  TORINO, 7 NOVEMBRE 2025 FRITTO MISTO ALLA PIEMONTESE 2025 </vt:lpstr>
      <vt:lpstr>  TORINO, 7 NOVEMBRE 2025 FRITTO MISTO ALLA PIEMONTESE 2025 </vt:lpstr>
      <vt:lpstr>  TORINO, 7 NOVEMBRE 2025 FRITTO MISTO ALLA PIEMONTESE 2025 </vt:lpstr>
      <vt:lpstr>  TORINO, 7 NOVEMBRE 2025 FRITTO MISTO ALLA PIEMONTESE 2025 </vt:lpstr>
      <vt:lpstr>  TORINO, 7 NOVEMBRE 2025 FRITTO MISTO ALLA PIEMONTESE 2025 </vt:lpstr>
      <vt:lpstr>  TORINO, 7 NOVEMBRE 2025 FRITTO MISTO ALLA PIEMONTESE 2025 </vt:lpstr>
      <vt:lpstr>  TORINO, 7 NOVEMBRE 2025 FRITTO MISTO ALLA PIEMONTESE 2025 </vt:lpstr>
      <vt:lpstr>  TORINO, 7 NOVEMBRE 2025 FRITTO MISTO ALLA PIEMONTESE 2025 </vt:lpstr>
      <vt:lpstr>  TORINO, 7 NOVEMBRE 2025 FRITTO MISTO ALLA PIEMONTESE 2025 </vt:lpstr>
      <vt:lpstr>  TORINO, 7 NOVEMBRE 2025 FRITTO MISTO ALLA PIEMONTESE 2025 </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Convegno di studi Filippo Patti   SPUNTI DI RIFLESSIONE SULLA COMMERCIABILITÀ DEGLI IMMOBILI: CASI RICORRENTI E SOLUZIONI ALTERNATIVE</dc:title>
  <dc:creator>Angelo</dc:creator>
  <cp:lastModifiedBy>Angelo</cp:lastModifiedBy>
  <cp:revision>139</cp:revision>
  <cp:lastPrinted>2025-11-02T16:53:02Z</cp:lastPrinted>
  <dcterms:created xsi:type="dcterms:W3CDTF">2022-09-18T13:05:09Z</dcterms:created>
  <dcterms:modified xsi:type="dcterms:W3CDTF">2025-11-02T16:54:10Z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0x01010070628399097F9D469E5653B9551B2ECE</vt:lpwstr>
  </property>
  <property fmtid="{D5CDD505-2E9C-101B-9397-08002B2CF9AE}" pid="3" name="MediaServiceImageTags">
    <vt:lpwstr/>
  </property>
</Properties>
</file>