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56" r:id="rId5"/>
    <p:sldId id="267" r:id="rId6"/>
    <p:sldId id="258" r:id="rId7"/>
    <p:sldId id="260" r:id="rId8"/>
    <p:sldId id="261" r:id="rId9"/>
    <p:sldId id="262" r:id="rId10"/>
    <p:sldId id="265" r:id="rId11"/>
    <p:sldId id="263" r:id="rId12"/>
    <p:sldId id="275" r:id="rId13"/>
    <p:sldId id="274" r:id="rId14"/>
    <p:sldId id="264" r:id="rId15"/>
    <p:sldId id="276" r:id="rId16"/>
    <p:sldId id="277" r:id="rId17"/>
    <p:sldId id="281" r:id="rId18"/>
    <p:sldId id="282" r:id="rId19"/>
    <p:sldId id="283" r:id="rId20"/>
    <p:sldId id="269" r:id="rId21"/>
    <p:sldId id="270" r:id="rId22"/>
    <p:sldId id="271" r:id="rId23"/>
    <p:sldId id="279" r:id="rId24"/>
    <p:sldId id="266" r:id="rId25"/>
    <p:sldId id="268" r:id="rId26"/>
    <p:sldId id="278" r:id="rId27"/>
    <p:sldId id="280" r:id="rId2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orient="horz" pos="1776" userDrawn="1">
          <p15:clr>
            <a:srgbClr val="A4A3A4"/>
          </p15:clr>
        </p15:guide>
        <p15:guide id="4" orient="horz" pos="3240" userDrawn="1">
          <p15:clr>
            <a:srgbClr val="A4A3A4"/>
          </p15:clr>
        </p15:guide>
        <p15:guide id="5" pos="3840">
          <p15:clr>
            <a:srgbClr val="A4A3A4"/>
          </p15:clr>
        </p15:guide>
        <p15:guide id="6" pos="5664" userDrawn="1">
          <p15:clr>
            <a:srgbClr val="A4A3A4"/>
          </p15:clr>
        </p15:guide>
        <p15:guide id="7" pos="1536" userDrawn="1">
          <p15:clr>
            <a:srgbClr val="A4A3A4"/>
          </p15:clr>
        </p15:guide>
        <p15:guide id="8" orient="horz" pos="7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ore"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921"/>
    <a:srgbClr val="BF8641"/>
    <a:srgbClr val="D98D30"/>
    <a:srgbClr val="BF6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3246" autoAdjust="0"/>
  </p:normalViewPr>
  <p:slideViewPr>
    <p:cSldViewPr snapToGrid="0">
      <p:cViewPr varScale="1">
        <p:scale>
          <a:sx n="109" d="100"/>
          <a:sy n="109" d="100"/>
        </p:scale>
        <p:origin x="141" y="141"/>
      </p:cViewPr>
      <p:guideLst>
        <p:guide orient="horz" pos="1080"/>
        <p:guide orient="horz" pos="1776"/>
        <p:guide orient="horz" pos="3240"/>
        <p:guide pos="3840"/>
        <p:guide pos="5664"/>
        <p:guide pos="1536"/>
        <p:guide orient="horz" pos="720"/>
      </p:guideLst>
    </p:cSldViewPr>
  </p:slideViewPr>
  <p:notesTextViewPr>
    <p:cViewPr>
      <p:scale>
        <a:sx n="1" d="1"/>
        <a:sy n="1" d="1"/>
      </p:scale>
      <p:origin x="0" y="0"/>
    </p:cViewPr>
  </p:notesTextViewPr>
  <p:sorterViewPr>
    <p:cViewPr>
      <p:scale>
        <a:sx n="1" d="1"/>
        <a:sy n="1" d="1"/>
      </p:scale>
      <p:origin x="0" y="-1071"/>
    </p:cViewPr>
  </p:sorterViewPr>
  <p:notesViewPr>
    <p:cSldViewPr snapToGrid="0">
      <p:cViewPr varScale="1">
        <p:scale>
          <a:sx n="93" d="100"/>
          <a:sy n="93"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EBDD37D-224E-4A2E-8417-8C17D4A5C8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EEB1C7EA-584A-4063-BBF8-F1D297349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B4F45E0-1F80-46D6-A5D3-58CAAA12729B}" type="datetime1">
              <a:rPr lang="it-IT" smtClean="0"/>
              <a:t>10/11/2023</a:t>
            </a:fld>
            <a:endParaRPr lang="it-IT"/>
          </a:p>
        </p:txBody>
      </p:sp>
      <p:sp>
        <p:nvSpPr>
          <p:cNvPr id="4" name="Segnaposto piè di pagina 3">
            <a:extLst>
              <a:ext uri="{FF2B5EF4-FFF2-40B4-BE49-F238E27FC236}">
                <a16:creationId xmlns:a16="http://schemas.microsoft.com/office/drawing/2014/main" id="{E22F4596-F6B6-4D9D-B156-71CCDAE4E8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FE234F26-69E4-4D77-8646-C93DD1E0AC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68A390-5D0E-4E62-98EC-976C3766C450}" type="slidenum">
              <a:rPr lang="it-IT" smtClean="0"/>
              <a:t>‹N›</a:t>
            </a:fld>
            <a:endParaRPr lang="it-IT"/>
          </a:p>
        </p:txBody>
      </p:sp>
    </p:spTree>
    <p:extLst>
      <p:ext uri="{BB962C8B-B14F-4D97-AF65-F5344CB8AC3E}">
        <p14:creationId xmlns:p14="http://schemas.microsoft.com/office/powerpoint/2010/main" val="2342274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9EE8D-4780-46A1-861B-ED4BB7E0F414}" type="datetime1">
              <a:rPr lang="it-IT" smtClean="0"/>
              <a:pPr/>
              <a:t>10/11/2023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B3784F3-2271-4F8D-A0BC-8F40E6849FE5}" type="slidenum">
              <a:rPr lang="it-IT" noProof="0" smtClean="0"/>
              <a:t>‹N›</a:t>
            </a:fld>
            <a:endParaRPr lang="it-IT" noProof="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8B3784F3-2271-4F8D-A0BC-8F40E6849FE5}" type="slidenum">
              <a:rPr lang="it-IT" smtClean="0"/>
              <a:t>1</a:t>
            </a:fld>
            <a:endParaRPr lang="it-IT"/>
          </a:p>
        </p:txBody>
      </p:sp>
    </p:spTree>
    <p:extLst>
      <p:ext uri="{BB962C8B-B14F-4D97-AF65-F5344CB8AC3E}">
        <p14:creationId xmlns:p14="http://schemas.microsoft.com/office/powerpoint/2010/main" val="204944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2BDD9099-6901-40BC-B1DA-AD6ADD5C6099}"/>
              </a:ext>
            </a:extLst>
          </p:cNvPr>
          <p:cNvSpPr>
            <a:spLocks noGrp="1"/>
          </p:cNvSpPr>
          <p:nvPr>
            <p:ph type="pic" sz="quarter" idx="14"/>
          </p:nvPr>
        </p:nvSpPr>
        <p:spPr>
          <a:xfrm>
            <a:off x="1524" y="0"/>
            <a:ext cx="12188952" cy="6858000"/>
          </a:xfrm>
          <a:solidFill>
            <a:schemeClr val="accent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6C25C416-A3A2-4CF9-9532-2C0BFB51CFDF}"/>
              </a:ext>
            </a:extLst>
          </p:cNvPr>
          <p:cNvSpPr>
            <a:spLocks noGrp="1"/>
          </p:cNvSpPr>
          <p:nvPr userDrawn="1">
            <p:ph type="ctrTitle"/>
          </p:nvPr>
        </p:nvSpPr>
        <p:spPr>
          <a:xfrm>
            <a:off x="458724" y="4524231"/>
            <a:ext cx="11274552" cy="1162499"/>
          </a:xfrm>
          <a:solidFill>
            <a:schemeClr val="tx1">
              <a:alpha val="10000"/>
            </a:schemeClr>
          </a:solidFill>
          <a:ln w="38100">
            <a:solidFill>
              <a:schemeClr val="tx2"/>
            </a:solidFill>
          </a:ln>
        </p:spPr>
        <p:txBody>
          <a:bodyPr lIns="274320" rtlCol="0" anchor="ctr">
            <a:normAutofit/>
          </a:bodyPr>
          <a:lstStyle>
            <a:lvl1pPr algn="l">
              <a:lnSpc>
                <a:spcPct val="108000"/>
              </a:lnSpc>
              <a:defRPr sz="4400" spc="100" baseline="0">
                <a:solidFill>
                  <a:schemeClr val="accent5">
                    <a:lumMod val="20000"/>
                    <a:lumOff val="80000"/>
                  </a:schemeClr>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43D32955-BB06-40DE-A14A-2170FD41AD52}"/>
              </a:ext>
            </a:extLst>
          </p:cNvPr>
          <p:cNvSpPr>
            <a:spLocks noGrp="1"/>
          </p:cNvSpPr>
          <p:nvPr userDrawn="1">
            <p:ph type="subTitle" idx="1" hasCustomPrompt="1"/>
          </p:nvPr>
        </p:nvSpPr>
        <p:spPr>
          <a:xfrm>
            <a:off x="458723" y="5686727"/>
            <a:ext cx="5637271" cy="692639"/>
          </a:xfrm>
          <a:solidFill>
            <a:schemeClr val="tx1">
              <a:alpha val="10000"/>
            </a:schemeClr>
          </a:solidFill>
          <a:ln w="38100">
            <a:solidFill>
              <a:schemeClr val="tx2"/>
            </a:solidFill>
          </a:ln>
        </p:spPr>
        <p:txBody>
          <a:bodyPr lIns="274320" rtlCol="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a:t>
            </a:r>
          </a:p>
        </p:txBody>
      </p:sp>
      <p:sp>
        <p:nvSpPr>
          <p:cNvPr id="9" name="Segnaposto testo 8">
            <a:extLst>
              <a:ext uri="{FF2B5EF4-FFF2-40B4-BE49-F238E27FC236}">
                <a16:creationId xmlns:a16="http://schemas.microsoft.com/office/drawing/2014/main" id="{AEC85266-52B0-409F-8CE4-E444E424D5E1}"/>
              </a:ext>
            </a:extLst>
          </p:cNvPr>
          <p:cNvSpPr>
            <a:spLocks noGrp="1"/>
          </p:cNvSpPr>
          <p:nvPr userDrawn="1">
            <p:ph type="body" sz="quarter" idx="13" hasCustomPrompt="1"/>
          </p:nvPr>
        </p:nvSpPr>
        <p:spPr>
          <a:xfrm>
            <a:off x="6095993" y="5686727"/>
            <a:ext cx="5637269" cy="692638"/>
          </a:xfrm>
          <a:solidFill>
            <a:schemeClr val="tx1">
              <a:alpha val="10000"/>
            </a:schemeClr>
          </a:solidFill>
          <a:ln w="38100">
            <a:solidFill>
              <a:schemeClr val="tx2"/>
            </a:solidFill>
          </a:ln>
        </p:spPr>
        <p:txBody>
          <a:bodyPr lIns="274320" rtlCol="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stStyle>
          <a:p>
            <a:pPr lvl="0" rtl="0"/>
            <a:r>
              <a:rPr lang="it-IT" noProof="0"/>
              <a:t>DATA</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fronto con immagine">
    <p:spTree>
      <p:nvGrpSpPr>
        <p:cNvPr id="1" name=""/>
        <p:cNvGrpSpPr/>
        <p:nvPr/>
      </p:nvGrpSpPr>
      <p:grpSpPr>
        <a:xfrm>
          <a:off x="0" y="0"/>
          <a:ext cx="0" cy="0"/>
          <a:chOff x="0" y="0"/>
          <a:chExt cx="0" cy="0"/>
        </a:xfrm>
      </p:grpSpPr>
      <p:sp>
        <p:nvSpPr>
          <p:cNvPr id="10" name="Segnaposto immagine 7">
            <a:extLst>
              <a:ext uri="{FF2B5EF4-FFF2-40B4-BE49-F238E27FC236}">
                <a16:creationId xmlns:a16="http://schemas.microsoft.com/office/drawing/2014/main" id="{8610CAC7-0287-4791-AA90-6C130B8730D8}"/>
              </a:ext>
            </a:extLst>
          </p:cNvPr>
          <p:cNvSpPr>
            <a:spLocks noGrp="1"/>
          </p:cNvSpPr>
          <p:nvPr>
            <p:ph type="pic" sz="quarter" idx="14"/>
          </p:nvPr>
        </p:nvSpPr>
        <p:spPr>
          <a:xfrm>
            <a:off x="1524" y="0"/>
            <a:ext cx="12188952" cy="6858000"/>
          </a:xfrm>
          <a:solidFill>
            <a:schemeClr val="accent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FE9E034D-C1DD-48C0-BB6B-FDC6F8EBA558}"/>
              </a:ext>
            </a:extLst>
          </p:cNvPr>
          <p:cNvSpPr>
            <a:spLocks noGrp="1"/>
          </p:cNvSpPr>
          <p:nvPr>
            <p:ph type="title" hasCustomPrompt="1"/>
          </p:nvPr>
        </p:nvSpPr>
        <p:spPr>
          <a:xfrm>
            <a:off x="6638544" y="960120"/>
            <a:ext cx="4700016" cy="1325563"/>
          </a:xfrm>
        </p:spPr>
        <p:txBody>
          <a:bodyPr rtlCol="0"/>
          <a:lstStyle>
            <a:lvl1pPr algn="ctr">
              <a:defRPr>
                <a:solidFill>
                  <a:schemeClr val="accent3">
                    <a:lumMod val="25000"/>
                  </a:schemeClr>
                </a:solidFill>
              </a:defRPr>
            </a:lvl1pPr>
          </a:lstStyle>
          <a:p>
            <a:pPr rtl="0"/>
            <a:r>
              <a:rPr lang="it-IT" noProof="0"/>
              <a:t>Fare clic per modificare il titolo</a:t>
            </a:r>
          </a:p>
        </p:txBody>
      </p:sp>
      <p:sp>
        <p:nvSpPr>
          <p:cNvPr id="3" name="Segnaposto testo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6931152" y="2715768"/>
            <a:ext cx="4114800" cy="1188720"/>
          </a:xfrm>
        </p:spPr>
        <p:txBody>
          <a:bodyPr rtlCol="0"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il testo</a:t>
            </a:r>
          </a:p>
        </p:txBody>
      </p:sp>
      <p:sp>
        <p:nvSpPr>
          <p:cNvPr id="5" name="Segnaposto testo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931152" y="4663440"/>
            <a:ext cx="4114800" cy="1005840"/>
          </a:xfrm>
        </p:spPr>
        <p:txBody>
          <a:bodyPr rtlCol="0"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il testo </a:t>
            </a:r>
          </a:p>
        </p:txBody>
      </p:sp>
      <p:sp>
        <p:nvSpPr>
          <p:cNvPr id="7" name="Segnaposto data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lvl1pPr>
          </a:lstStyle>
          <a:p>
            <a:pPr rtl="0"/>
            <a:r>
              <a:rPr lang="it-IT" noProof="0"/>
              <a:t>20XX</a:t>
            </a:r>
          </a:p>
        </p:txBody>
      </p:sp>
      <p:sp>
        <p:nvSpPr>
          <p:cNvPr id="8" name="Segnaposto piè di pagina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it-IT" noProof="0"/>
              <a:t>Presentazione per conferenza</a:t>
            </a:r>
          </a:p>
        </p:txBody>
      </p:sp>
      <p:sp>
        <p:nvSpPr>
          <p:cNvPr id="9" name="Segnaposto numero diapositiva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23053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p:nvPr>
        </p:nvSpPr>
        <p:spPr>
          <a:xfrm>
            <a:off x="838200" y="749808"/>
            <a:ext cx="10515600" cy="914400"/>
          </a:xfrm>
        </p:spPr>
        <p:txBody>
          <a:bodyPr rtlCol="0"/>
          <a:lstStyle>
            <a:lvl1pPr algn="ctr">
              <a:defRPr>
                <a:solidFill>
                  <a:schemeClr val="accent3">
                    <a:lumMod val="25000"/>
                  </a:schemeClr>
                </a:solidFill>
              </a:defRPr>
            </a:lvl1pPr>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accent3">
                    <a:lumMod val="25000"/>
                  </a:schemeClr>
                </a:solidFill>
              </a:defRPr>
            </a:lvl1pPr>
          </a:lstStyle>
          <a:p>
            <a:pPr rtl="0"/>
            <a:r>
              <a:rPr lang="it-IT" noProof="0"/>
              <a:t>Presentazione per conferenza</a:t>
            </a:r>
          </a:p>
        </p:txBody>
      </p:sp>
      <p:sp>
        <p:nvSpPr>
          <p:cNvPr id="7" name="Segnaposto numero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accent3">
                    <a:lumMod val="25000"/>
                  </a:schemeClr>
                </a:solidFill>
              </a:defRPr>
            </a:lvl1pPr>
          </a:lstStyle>
          <a:p>
            <a:pPr rtl="0"/>
            <a:fld id="{19B51A1E-902D-48AF-9020-955120F399B6}" type="slidenum">
              <a:rPr lang="it-IT" noProof="0" smtClean="0"/>
              <a:pPr/>
              <a:t>‹N›</a:t>
            </a:fld>
            <a:endParaRPr lang="it-IT" noProof="0"/>
          </a:p>
        </p:txBody>
      </p:sp>
      <p:sp>
        <p:nvSpPr>
          <p:cNvPr id="35" name="Segnaposto testo 10">
            <a:extLst>
              <a:ext uri="{FF2B5EF4-FFF2-40B4-BE49-F238E27FC236}">
                <a16:creationId xmlns:a16="http://schemas.microsoft.com/office/drawing/2014/main" id="{301DA176-9193-4B04-B599-C94E317913E0}"/>
              </a:ext>
            </a:extLst>
          </p:cNvPr>
          <p:cNvSpPr>
            <a:spLocks noGrp="1"/>
          </p:cNvSpPr>
          <p:nvPr>
            <p:ph type="body" sz="quarter" idx="33" hasCustomPrompt="1"/>
          </p:nvPr>
        </p:nvSpPr>
        <p:spPr>
          <a:xfrm>
            <a:off x="758952" y="3127677"/>
            <a:ext cx="1051560" cy="457200"/>
          </a:xfrm>
        </p:spPr>
        <p:txBody>
          <a:bodyPr rtlCol="0" anchor="ctr"/>
          <a:lstStyle>
            <a:lvl1pPr marL="0" indent="0" algn="ctr">
              <a:buNone/>
              <a:defRPr sz="1400" b="1" spc="300" baseline="0">
                <a:solidFill>
                  <a:schemeClr val="accent3">
                    <a:lumMod val="25000"/>
                  </a:schemeClr>
                </a:solidFill>
                <a:latin typeface="+mj-lt"/>
              </a:defRPr>
            </a:lvl1pPr>
          </a:lstStyle>
          <a:p>
            <a:pPr lvl="0" rtl="0"/>
            <a:r>
              <a:rPr lang="it-IT" noProof="0"/>
              <a:t>Anno</a:t>
            </a:r>
          </a:p>
        </p:txBody>
      </p:sp>
      <p:sp>
        <p:nvSpPr>
          <p:cNvPr id="36" name="Segnaposto testo 10">
            <a:extLst>
              <a:ext uri="{FF2B5EF4-FFF2-40B4-BE49-F238E27FC236}">
                <a16:creationId xmlns:a16="http://schemas.microsoft.com/office/drawing/2014/main" id="{D950A6C4-345F-4857-A613-BA3B56096B8F}"/>
              </a:ext>
            </a:extLst>
          </p:cNvPr>
          <p:cNvSpPr>
            <a:spLocks noGrp="1"/>
          </p:cNvSpPr>
          <p:nvPr>
            <p:ph type="body" sz="quarter" idx="34" hasCustomPrompt="1"/>
          </p:nvPr>
        </p:nvSpPr>
        <p:spPr>
          <a:xfrm>
            <a:off x="196596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38" name="Segnaposto testo 10">
            <a:extLst>
              <a:ext uri="{FF2B5EF4-FFF2-40B4-BE49-F238E27FC236}">
                <a16:creationId xmlns:a16="http://schemas.microsoft.com/office/drawing/2014/main" id="{DD4ADE2E-411A-4FE3-BE95-DAF1FDCBC555}"/>
              </a:ext>
            </a:extLst>
          </p:cNvPr>
          <p:cNvSpPr>
            <a:spLocks noGrp="1"/>
          </p:cNvSpPr>
          <p:nvPr>
            <p:ph type="body" sz="quarter" idx="35" hasCustomPrompt="1"/>
          </p:nvPr>
        </p:nvSpPr>
        <p:spPr>
          <a:xfrm>
            <a:off x="275388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39" name="Segnaposto testo 10">
            <a:extLst>
              <a:ext uri="{FF2B5EF4-FFF2-40B4-BE49-F238E27FC236}">
                <a16:creationId xmlns:a16="http://schemas.microsoft.com/office/drawing/2014/main" id="{47FAF332-F615-4C47-95EA-CE17DFEE62A7}"/>
              </a:ext>
            </a:extLst>
          </p:cNvPr>
          <p:cNvSpPr>
            <a:spLocks noGrp="1"/>
          </p:cNvSpPr>
          <p:nvPr>
            <p:ph type="body" sz="quarter" idx="36" hasCustomPrompt="1"/>
          </p:nvPr>
        </p:nvSpPr>
        <p:spPr>
          <a:xfrm>
            <a:off x="354180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0" name="Segnaposto testo 10">
            <a:extLst>
              <a:ext uri="{FF2B5EF4-FFF2-40B4-BE49-F238E27FC236}">
                <a16:creationId xmlns:a16="http://schemas.microsoft.com/office/drawing/2014/main" id="{4AE2424F-E961-4201-91A6-3AAB4B81F204}"/>
              </a:ext>
            </a:extLst>
          </p:cNvPr>
          <p:cNvSpPr>
            <a:spLocks noGrp="1"/>
          </p:cNvSpPr>
          <p:nvPr>
            <p:ph type="body" sz="quarter" idx="37" hasCustomPrompt="1"/>
          </p:nvPr>
        </p:nvSpPr>
        <p:spPr>
          <a:xfrm>
            <a:off x="432972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1" name="Segnaposto testo 10">
            <a:extLst>
              <a:ext uri="{FF2B5EF4-FFF2-40B4-BE49-F238E27FC236}">
                <a16:creationId xmlns:a16="http://schemas.microsoft.com/office/drawing/2014/main" id="{376057B0-36CD-44FC-A0B9-2DD64FB47DD7}"/>
              </a:ext>
            </a:extLst>
          </p:cNvPr>
          <p:cNvSpPr>
            <a:spLocks noGrp="1"/>
          </p:cNvSpPr>
          <p:nvPr>
            <p:ph type="body" sz="quarter" idx="38" hasCustomPrompt="1"/>
          </p:nvPr>
        </p:nvSpPr>
        <p:spPr>
          <a:xfrm>
            <a:off x="758952" y="3928953"/>
            <a:ext cx="1051560" cy="457200"/>
          </a:xfrm>
        </p:spPr>
        <p:txBody>
          <a:bodyPr rtlCol="0" anchor="ctr"/>
          <a:lstStyle>
            <a:lvl1pPr marL="0" indent="0" algn="ctr">
              <a:buNone/>
              <a:defRPr sz="1400" b="1" spc="300" baseline="0">
                <a:solidFill>
                  <a:schemeClr val="accent3">
                    <a:lumMod val="25000"/>
                  </a:schemeClr>
                </a:solidFill>
                <a:latin typeface="+mj-lt"/>
              </a:defRPr>
            </a:lvl1pPr>
          </a:lstStyle>
          <a:p>
            <a:pPr lvl="0" rtl="0"/>
            <a:r>
              <a:rPr lang="it-IT" noProof="0"/>
              <a:t>Anno</a:t>
            </a:r>
          </a:p>
        </p:txBody>
      </p:sp>
      <p:sp>
        <p:nvSpPr>
          <p:cNvPr id="42" name="Segnaposto testo 10">
            <a:extLst>
              <a:ext uri="{FF2B5EF4-FFF2-40B4-BE49-F238E27FC236}">
                <a16:creationId xmlns:a16="http://schemas.microsoft.com/office/drawing/2014/main" id="{676D61D8-553D-48A5-A736-7775F27B69B5}"/>
              </a:ext>
            </a:extLst>
          </p:cNvPr>
          <p:cNvSpPr>
            <a:spLocks noGrp="1"/>
          </p:cNvSpPr>
          <p:nvPr>
            <p:ph type="body" sz="quarter" idx="39" hasCustomPrompt="1"/>
          </p:nvPr>
        </p:nvSpPr>
        <p:spPr>
          <a:xfrm>
            <a:off x="511764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3" name="Segnaposto testo 10">
            <a:extLst>
              <a:ext uri="{FF2B5EF4-FFF2-40B4-BE49-F238E27FC236}">
                <a16:creationId xmlns:a16="http://schemas.microsoft.com/office/drawing/2014/main" id="{82028ADE-A26E-4E87-85C6-87A161CB8243}"/>
              </a:ext>
            </a:extLst>
          </p:cNvPr>
          <p:cNvSpPr>
            <a:spLocks noGrp="1"/>
          </p:cNvSpPr>
          <p:nvPr>
            <p:ph type="body" sz="quarter" idx="40" hasCustomPrompt="1"/>
          </p:nvPr>
        </p:nvSpPr>
        <p:spPr>
          <a:xfrm>
            <a:off x="590556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4" name="Segnaposto testo 10">
            <a:extLst>
              <a:ext uri="{FF2B5EF4-FFF2-40B4-BE49-F238E27FC236}">
                <a16:creationId xmlns:a16="http://schemas.microsoft.com/office/drawing/2014/main" id="{D49729D5-3821-43F6-A1C5-5549E5177E02}"/>
              </a:ext>
            </a:extLst>
          </p:cNvPr>
          <p:cNvSpPr>
            <a:spLocks noGrp="1"/>
          </p:cNvSpPr>
          <p:nvPr>
            <p:ph type="body" sz="quarter" idx="41" hasCustomPrompt="1"/>
          </p:nvPr>
        </p:nvSpPr>
        <p:spPr>
          <a:xfrm>
            <a:off x="669348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5" name="Segnaposto testo 10">
            <a:extLst>
              <a:ext uri="{FF2B5EF4-FFF2-40B4-BE49-F238E27FC236}">
                <a16:creationId xmlns:a16="http://schemas.microsoft.com/office/drawing/2014/main" id="{02C709FA-DC0E-435A-A4A7-A975A8D413BA}"/>
              </a:ext>
            </a:extLst>
          </p:cNvPr>
          <p:cNvSpPr>
            <a:spLocks noGrp="1"/>
          </p:cNvSpPr>
          <p:nvPr>
            <p:ph type="body" sz="quarter" idx="42" hasCustomPrompt="1"/>
          </p:nvPr>
        </p:nvSpPr>
        <p:spPr>
          <a:xfrm>
            <a:off x="905724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6" name="Segnaposto testo 10">
            <a:extLst>
              <a:ext uri="{FF2B5EF4-FFF2-40B4-BE49-F238E27FC236}">
                <a16:creationId xmlns:a16="http://schemas.microsoft.com/office/drawing/2014/main" id="{018BA8DF-331D-4B6E-AF52-AA13732A6B95}"/>
              </a:ext>
            </a:extLst>
          </p:cNvPr>
          <p:cNvSpPr>
            <a:spLocks noGrp="1"/>
          </p:cNvSpPr>
          <p:nvPr>
            <p:ph type="body" sz="quarter" idx="43" hasCustomPrompt="1"/>
          </p:nvPr>
        </p:nvSpPr>
        <p:spPr>
          <a:xfrm>
            <a:off x="748140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7" name="Segnaposto testo 10">
            <a:extLst>
              <a:ext uri="{FF2B5EF4-FFF2-40B4-BE49-F238E27FC236}">
                <a16:creationId xmlns:a16="http://schemas.microsoft.com/office/drawing/2014/main" id="{DBEB8F26-CF5F-4C8F-94D3-2DACD0914B60}"/>
              </a:ext>
            </a:extLst>
          </p:cNvPr>
          <p:cNvSpPr>
            <a:spLocks noGrp="1"/>
          </p:cNvSpPr>
          <p:nvPr>
            <p:ph type="body" sz="quarter" idx="44" hasCustomPrompt="1"/>
          </p:nvPr>
        </p:nvSpPr>
        <p:spPr>
          <a:xfrm>
            <a:off x="826932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8" name="Segnaposto testo 10">
            <a:extLst>
              <a:ext uri="{FF2B5EF4-FFF2-40B4-BE49-F238E27FC236}">
                <a16:creationId xmlns:a16="http://schemas.microsoft.com/office/drawing/2014/main" id="{0EC0A380-C705-47E5-960A-C495280B86E2}"/>
              </a:ext>
            </a:extLst>
          </p:cNvPr>
          <p:cNvSpPr>
            <a:spLocks noGrp="1"/>
          </p:cNvSpPr>
          <p:nvPr>
            <p:ph type="body" sz="quarter" idx="45" hasCustomPrompt="1"/>
          </p:nvPr>
        </p:nvSpPr>
        <p:spPr>
          <a:xfrm>
            <a:off x="984516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49" name="Segnaposto testo 10">
            <a:extLst>
              <a:ext uri="{FF2B5EF4-FFF2-40B4-BE49-F238E27FC236}">
                <a16:creationId xmlns:a16="http://schemas.microsoft.com/office/drawing/2014/main" id="{E217E3B9-2273-4A22-A07E-4FEFB35FCC01}"/>
              </a:ext>
            </a:extLst>
          </p:cNvPr>
          <p:cNvSpPr>
            <a:spLocks noGrp="1"/>
          </p:cNvSpPr>
          <p:nvPr>
            <p:ph type="body" sz="quarter" idx="46" hasCustomPrompt="1"/>
          </p:nvPr>
        </p:nvSpPr>
        <p:spPr>
          <a:xfrm>
            <a:off x="10633085"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0" name="Segnaposto testo 10">
            <a:extLst>
              <a:ext uri="{FF2B5EF4-FFF2-40B4-BE49-F238E27FC236}">
                <a16:creationId xmlns:a16="http://schemas.microsoft.com/office/drawing/2014/main" id="{FE119361-CC51-4C9D-A4B5-BDEEE01371A3}"/>
              </a:ext>
            </a:extLst>
          </p:cNvPr>
          <p:cNvSpPr>
            <a:spLocks noGrp="1"/>
          </p:cNvSpPr>
          <p:nvPr>
            <p:ph type="body" sz="quarter" idx="47" hasCustomPrompt="1"/>
          </p:nvPr>
        </p:nvSpPr>
        <p:spPr>
          <a:xfrm>
            <a:off x="1969915"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1" name="Segnaposto testo 10">
            <a:extLst>
              <a:ext uri="{FF2B5EF4-FFF2-40B4-BE49-F238E27FC236}">
                <a16:creationId xmlns:a16="http://schemas.microsoft.com/office/drawing/2014/main" id="{E39AABDA-9976-4AB3-BCBF-77B491015F50}"/>
              </a:ext>
            </a:extLst>
          </p:cNvPr>
          <p:cNvSpPr>
            <a:spLocks noGrp="1"/>
          </p:cNvSpPr>
          <p:nvPr>
            <p:ph type="body" sz="quarter" idx="48" hasCustomPrompt="1"/>
          </p:nvPr>
        </p:nvSpPr>
        <p:spPr>
          <a:xfrm>
            <a:off x="2757602"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2" name="Segnaposto testo 10">
            <a:extLst>
              <a:ext uri="{FF2B5EF4-FFF2-40B4-BE49-F238E27FC236}">
                <a16:creationId xmlns:a16="http://schemas.microsoft.com/office/drawing/2014/main" id="{9EFE40FF-B422-4391-9236-D2D2D09F30C6}"/>
              </a:ext>
            </a:extLst>
          </p:cNvPr>
          <p:cNvSpPr>
            <a:spLocks noGrp="1"/>
          </p:cNvSpPr>
          <p:nvPr>
            <p:ph type="body" sz="quarter" idx="49" hasCustomPrompt="1"/>
          </p:nvPr>
        </p:nvSpPr>
        <p:spPr>
          <a:xfrm>
            <a:off x="3545289"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3" name="Segnaposto testo 10">
            <a:extLst>
              <a:ext uri="{FF2B5EF4-FFF2-40B4-BE49-F238E27FC236}">
                <a16:creationId xmlns:a16="http://schemas.microsoft.com/office/drawing/2014/main" id="{6B6D260C-7D2F-4024-86D5-8338D454EBE7}"/>
              </a:ext>
            </a:extLst>
          </p:cNvPr>
          <p:cNvSpPr>
            <a:spLocks noGrp="1"/>
          </p:cNvSpPr>
          <p:nvPr>
            <p:ph type="body" sz="quarter" idx="50" hasCustomPrompt="1"/>
          </p:nvPr>
        </p:nvSpPr>
        <p:spPr>
          <a:xfrm>
            <a:off x="4332976"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4" name="Segnaposto testo 10">
            <a:extLst>
              <a:ext uri="{FF2B5EF4-FFF2-40B4-BE49-F238E27FC236}">
                <a16:creationId xmlns:a16="http://schemas.microsoft.com/office/drawing/2014/main" id="{2F9B810E-07ED-4DCA-941C-C388D0D629A2}"/>
              </a:ext>
            </a:extLst>
          </p:cNvPr>
          <p:cNvSpPr>
            <a:spLocks noGrp="1"/>
          </p:cNvSpPr>
          <p:nvPr>
            <p:ph type="body" sz="quarter" idx="51" hasCustomPrompt="1"/>
          </p:nvPr>
        </p:nvSpPr>
        <p:spPr>
          <a:xfrm>
            <a:off x="5120663"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5" name="Segnaposto testo 10">
            <a:extLst>
              <a:ext uri="{FF2B5EF4-FFF2-40B4-BE49-F238E27FC236}">
                <a16:creationId xmlns:a16="http://schemas.microsoft.com/office/drawing/2014/main" id="{BD4447B3-0D22-4C7F-943D-0B5872782834}"/>
              </a:ext>
            </a:extLst>
          </p:cNvPr>
          <p:cNvSpPr>
            <a:spLocks noGrp="1"/>
          </p:cNvSpPr>
          <p:nvPr>
            <p:ph type="body" sz="quarter" idx="52" hasCustomPrompt="1"/>
          </p:nvPr>
        </p:nvSpPr>
        <p:spPr>
          <a:xfrm>
            <a:off x="5908350"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6" name="Segnaposto testo 10">
            <a:extLst>
              <a:ext uri="{FF2B5EF4-FFF2-40B4-BE49-F238E27FC236}">
                <a16:creationId xmlns:a16="http://schemas.microsoft.com/office/drawing/2014/main" id="{642B6C40-8744-4C84-B1E3-6E43D565F11D}"/>
              </a:ext>
            </a:extLst>
          </p:cNvPr>
          <p:cNvSpPr>
            <a:spLocks noGrp="1"/>
          </p:cNvSpPr>
          <p:nvPr>
            <p:ph type="body" sz="quarter" idx="53" hasCustomPrompt="1"/>
          </p:nvPr>
        </p:nvSpPr>
        <p:spPr>
          <a:xfrm>
            <a:off x="6696037"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7" name="Segnaposto testo 10">
            <a:extLst>
              <a:ext uri="{FF2B5EF4-FFF2-40B4-BE49-F238E27FC236}">
                <a16:creationId xmlns:a16="http://schemas.microsoft.com/office/drawing/2014/main" id="{A59ADB66-05AF-4A45-9C95-D32C5989A67E}"/>
              </a:ext>
            </a:extLst>
          </p:cNvPr>
          <p:cNvSpPr>
            <a:spLocks noGrp="1"/>
          </p:cNvSpPr>
          <p:nvPr>
            <p:ph type="body" sz="quarter" idx="54" hasCustomPrompt="1"/>
          </p:nvPr>
        </p:nvSpPr>
        <p:spPr>
          <a:xfrm>
            <a:off x="9059098"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8" name="Segnaposto testo 10">
            <a:extLst>
              <a:ext uri="{FF2B5EF4-FFF2-40B4-BE49-F238E27FC236}">
                <a16:creationId xmlns:a16="http://schemas.microsoft.com/office/drawing/2014/main" id="{0068B2A9-DD05-4E1D-BD33-A2E85A5EC6D9}"/>
              </a:ext>
            </a:extLst>
          </p:cNvPr>
          <p:cNvSpPr>
            <a:spLocks noGrp="1"/>
          </p:cNvSpPr>
          <p:nvPr>
            <p:ph type="body" sz="quarter" idx="55" hasCustomPrompt="1"/>
          </p:nvPr>
        </p:nvSpPr>
        <p:spPr>
          <a:xfrm>
            <a:off x="7483724"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59" name="Segnaposto testo 10">
            <a:extLst>
              <a:ext uri="{FF2B5EF4-FFF2-40B4-BE49-F238E27FC236}">
                <a16:creationId xmlns:a16="http://schemas.microsoft.com/office/drawing/2014/main" id="{D9CC05E1-548C-4EEE-882C-6E8012689022}"/>
              </a:ext>
            </a:extLst>
          </p:cNvPr>
          <p:cNvSpPr>
            <a:spLocks noGrp="1"/>
          </p:cNvSpPr>
          <p:nvPr>
            <p:ph type="body" sz="quarter" idx="56" hasCustomPrompt="1"/>
          </p:nvPr>
        </p:nvSpPr>
        <p:spPr>
          <a:xfrm>
            <a:off x="8271411"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60" name="Segnaposto testo 10">
            <a:extLst>
              <a:ext uri="{FF2B5EF4-FFF2-40B4-BE49-F238E27FC236}">
                <a16:creationId xmlns:a16="http://schemas.microsoft.com/office/drawing/2014/main" id="{8E2FCD6E-08B0-49F8-BB46-6509A73C3006}"/>
              </a:ext>
            </a:extLst>
          </p:cNvPr>
          <p:cNvSpPr>
            <a:spLocks noGrp="1"/>
          </p:cNvSpPr>
          <p:nvPr>
            <p:ph type="body" sz="quarter" idx="57" hasCustomPrompt="1"/>
          </p:nvPr>
        </p:nvSpPr>
        <p:spPr>
          <a:xfrm>
            <a:off x="9846785"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61" name="Segnaposto testo 10">
            <a:extLst>
              <a:ext uri="{FF2B5EF4-FFF2-40B4-BE49-F238E27FC236}">
                <a16:creationId xmlns:a16="http://schemas.microsoft.com/office/drawing/2014/main" id="{8D149A50-AE02-4525-9165-71B5B24E27DF}"/>
              </a:ext>
            </a:extLst>
          </p:cNvPr>
          <p:cNvSpPr>
            <a:spLocks noGrp="1"/>
          </p:cNvSpPr>
          <p:nvPr>
            <p:ph type="body" sz="quarter" idx="58" hasCustomPrompt="1"/>
          </p:nvPr>
        </p:nvSpPr>
        <p:spPr>
          <a:xfrm>
            <a:off x="10634472"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it-IT" noProof="0"/>
              <a:t>MM</a:t>
            </a:r>
          </a:p>
        </p:txBody>
      </p:sp>
      <p:sp>
        <p:nvSpPr>
          <p:cNvPr id="62" name="Segnaposto testo 3">
            <a:extLst>
              <a:ext uri="{FF2B5EF4-FFF2-40B4-BE49-F238E27FC236}">
                <a16:creationId xmlns:a16="http://schemas.microsoft.com/office/drawing/2014/main" id="{24126B4E-6F4A-4E61-B11D-78A183E49459}"/>
              </a:ext>
            </a:extLst>
          </p:cNvPr>
          <p:cNvSpPr>
            <a:spLocks noGrp="1"/>
          </p:cNvSpPr>
          <p:nvPr>
            <p:ph type="body" sz="quarter" idx="59" hasCustomPrompt="1"/>
          </p:nvPr>
        </p:nvSpPr>
        <p:spPr>
          <a:xfrm>
            <a:off x="5360987" y="1760565"/>
            <a:ext cx="1828800" cy="696885"/>
          </a:xfrm>
          <a:noFill/>
          <a:ln w="12700">
            <a:solidFill>
              <a:schemeClr val="accent3"/>
            </a:solidFill>
          </a:ln>
        </p:spPr>
        <p:txBody>
          <a:bodyPr tIns="36000" rtlCol="0" anchor="ctr" anchorCtr="1">
            <a:normAutofit/>
          </a:bodyPr>
          <a:lstStyle>
            <a:lvl1pPr marL="0" indent="0" algn="ctr">
              <a:lnSpc>
                <a:spcPct val="100000"/>
              </a:lnSpc>
              <a:buNone/>
              <a:defRPr sz="1100" spc="20" baseline="0">
                <a:solidFill>
                  <a:schemeClr val="accent3">
                    <a:lumMod val="25000"/>
                  </a:schemeClr>
                </a:solidFill>
                <a:latin typeface="+mj-lt"/>
              </a:defRPr>
            </a:lvl1pPr>
          </a:lstStyle>
          <a:p>
            <a:pPr lvl="0" rtl="0"/>
            <a:r>
              <a:rPr lang="it-IT" noProof="0"/>
              <a:t>Titolo elemento</a:t>
            </a:r>
          </a:p>
        </p:txBody>
      </p:sp>
      <p:sp>
        <p:nvSpPr>
          <p:cNvPr id="63" name="Rettangolo 62">
            <a:extLst>
              <a:ext uri="{FF2B5EF4-FFF2-40B4-BE49-F238E27FC236}">
                <a16:creationId xmlns:a16="http://schemas.microsoft.com/office/drawing/2014/main" id="{014A76E8-F520-4630-8BBA-F9B7A0DAAB02}"/>
              </a:ext>
            </a:extLst>
          </p:cNvPr>
          <p:cNvSpPr/>
          <p:nvPr userDrawn="1"/>
        </p:nvSpPr>
        <p:spPr>
          <a:xfrm>
            <a:off x="929640" y="3648582"/>
            <a:ext cx="1033272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accent3">
                  <a:lumMod val="25000"/>
                </a:schemeClr>
              </a:solidFill>
            </a:endParaRPr>
          </a:p>
        </p:txBody>
      </p:sp>
      <p:sp>
        <p:nvSpPr>
          <p:cNvPr id="64" name="Segnaposto data 4">
            <a:extLst>
              <a:ext uri="{FF2B5EF4-FFF2-40B4-BE49-F238E27FC236}">
                <a16:creationId xmlns:a16="http://schemas.microsoft.com/office/drawing/2014/main" id="{49043823-D35F-46B1-919E-197C35555610}"/>
              </a:ext>
            </a:extLst>
          </p:cNvPr>
          <p:cNvSpPr>
            <a:spLocks noGrp="1"/>
          </p:cNvSpPr>
          <p:nvPr>
            <p:ph type="dt" sz="half" idx="60"/>
          </p:nvPr>
        </p:nvSpPr>
        <p:spPr>
          <a:xfrm>
            <a:off x="457200" y="6356350"/>
            <a:ext cx="2743200" cy="365125"/>
          </a:xfrm>
        </p:spPr>
        <p:txBody>
          <a:bodyPr rtlCol="0"/>
          <a:lstStyle>
            <a:lvl1pPr>
              <a:defRPr>
                <a:solidFill>
                  <a:schemeClr val="accent3">
                    <a:lumMod val="25000"/>
                  </a:schemeClr>
                </a:solidFill>
              </a:defRPr>
            </a:lvl1pPr>
          </a:lstStyle>
          <a:p>
            <a:pPr rtl="0"/>
            <a:r>
              <a:rPr lang="it-IT" noProof="0"/>
              <a:t>20XX</a:t>
            </a:r>
          </a:p>
        </p:txBody>
      </p:sp>
    </p:spTree>
    <p:extLst>
      <p:ext uri="{BB962C8B-B14F-4D97-AF65-F5344CB8AC3E}">
        <p14:creationId xmlns:p14="http://schemas.microsoft.com/office/powerpoint/2010/main" val="129420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iderazioni chiave">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1B08CCD3-BAD4-467E-B843-1BD3FC1D83E6}"/>
              </a:ext>
            </a:extLst>
          </p:cNvPr>
          <p:cNvSpPr>
            <a:spLocks noGrp="1"/>
          </p:cNvSpPr>
          <p:nvPr>
            <p:ph type="pic" sz="quarter" idx="14"/>
          </p:nvPr>
        </p:nvSpPr>
        <p:spPr>
          <a:xfrm>
            <a:off x="1524" y="0"/>
            <a:ext cx="12188952" cy="6858000"/>
          </a:xfrm>
          <a:solidFill>
            <a:schemeClr val="tx2"/>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A4AE12D1-08AF-45E9-A34A-BDE9E860BAA2}"/>
              </a:ext>
            </a:extLst>
          </p:cNvPr>
          <p:cNvSpPr>
            <a:spLocks noGrp="1"/>
          </p:cNvSpPr>
          <p:nvPr>
            <p:ph type="title"/>
          </p:nvPr>
        </p:nvSpPr>
        <p:spPr>
          <a:xfrm>
            <a:off x="777240" y="960120"/>
            <a:ext cx="5029200" cy="914400"/>
          </a:xfrm>
        </p:spPr>
        <p:txBody>
          <a:bodyPr rtlCol="0"/>
          <a:lstStyle>
            <a:lvl1pPr algn="ctr">
              <a:defRPr>
                <a:solidFill>
                  <a:schemeClr val="accent3"/>
                </a:solidFill>
              </a:defRPr>
            </a:lvl1pPr>
          </a:lstStyle>
          <a:p>
            <a:pPr rtl="0"/>
            <a:r>
              <a:rPr lang="it-IT" noProof="0"/>
              <a:t>Fare clic per modificare lo stile del titolo dello schema</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
        <p:nvSpPr>
          <p:cNvPr id="9" name="Segnaposto testo 8">
            <a:extLst>
              <a:ext uri="{FF2B5EF4-FFF2-40B4-BE49-F238E27FC236}">
                <a16:creationId xmlns:a16="http://schemas.microsoft.com/office/drawing/2014/main" id="{E4E5D546-07C2-4A4B-85D2-F23B489AB478}"/>
              </a:ext>
            </a:extLst>
          </p:cNvPr>
          <p:cNvSpPr>
            <a:spLocks noGrp="1"/>
          </p:cNvSpPr>
          <p:nvPr>
            <p:ph type="body" sz="quarter" idx="15" hasCustomPrompt="1"/>
          </p:nvPr>
        </p:nvSpPr>
        <p:spPr>
          <a:xfrm>
            <a:off x="914400" y="2935224"/>
            <a:ext cx="2130552" cy="950976"/>
          </a:xfrm>
        </p:spPr>
        <p:txBody>
          <a:bodyPr rtlCol="0"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it-IT" noProof="0"/>
              <a:t>Fare clic per modificare il testo</a:t>
            </a:r>
          </a:p>
        </p:txBody>
      </p:sp>
      <p:sp>
        <p:nvSpPr>
          <p:cNvPr id="10" name="Segnaposto testo 8">
            <a:extLst>
              <a:ext uri="{FF2B5EF4-FFF2-40B4-BE49-F238E27FC236}">
                <a16:creationId xmlns:a16="http://schemas.microsoft.com/office/drawing/2014/main" id="{BD981D89-A62B-4844-B43A-DFEEC6CACD27}"/>
              </a:ext>
            </a:extLst>
          </p:cNvPr>
          <p:cNvSpPr>
            <a:spLocks noGrp="1"/>
          </p:cNvSpPr>
          <p:nvPr>
            <p:ph type="body" sz="quarter" idx="16" hasCustomPrompt="1"/>
          </p:nvPr>
        </p:nvSpPr>
        <p:spPr>
          <a:xfrm>
            <a:off x="914400" y="4306824"/>
            <a:ext cx="2130552" cy="950976"/>
          </a:xfrm>
        </p:spPr>
        <p:txBody>
          <a:bodyPr rtlCol="0"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it-IT" noProof="0"/>
              <a:t>Fare clic per modificare il testo</a:t>
            </a:r>
          </a:p>
        </p:txBody>
      </p:sp>
      <p:sp>
        <p:nvSpPr>
          <p:cNvPr id="11" name="Segnaposto testo 8">
            <a:extLst>
              <a:ext uri="{FF2B5EF4-FFF2-40B4-BE49-F238E27FC236}">
                <a16:creationId xmlns:a16="http://schemas.microsoft.com/office/drawing/2014/main" id="{071D86D6-F37C-4280-9551-DFF729C85B03}"/>
              </a:ext>
            </a:extLst>
          </p:cNvPr>
          <p:cNvSpPr>
            <a:spLocks noGrp="1"/>
          </p:cNvSpPr>
          <p:nvPr>
            <p:ph type="body" sz="quarter" idx="17" hasCustomPrompt="1"/>
          </p:nvPr>
        </p:nvSpPr>
        <p:spPr>
          <a:xfrm>
            <a:off x="3264408" y="2935224"/>
            <a:ext cx="2221992" cy="950976"/>
          </a:xfrm>
        </p:spPr>
        <p:txBody>
          <a:bodyPr rtlCol="0"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it-IT" noProof="0"/>
              <a:t>Fare clic per modificare il testo</a:t>
            </a:r>
          </a:p>
        </p:txBody>
      </p:sp>
      <p:sp>
        <p:nvSpPr>
          <p:cNvPr id="12" name="Segnaposto testo 8">
            <a:extLst>
              <a:ext uri="{FF2B5EF4-FFF2-40B4-BE49-F238E27FC236}">
                <a16:creationId xmlns:a16="http://schemas.microsoft.com/office/drawing/2014/main" id="{BB88B61E-B44C-46EB-B875-1F55B02E895C}"/>
              </a:ext>
            </a:extLst>
          </p:cNvPr>
          <p:cNvSpPr>
            <a:spLocks noGrp="1"/>
          </p:cNvSpPr>
          <p:nvPr>
            <p:ph type="body" sz="quarter" idx="18" hasCustomPrompt="1"/>
          </p:nvPr>
        </p:nvSpPr>
        <p:spPr>
          <a:xfrm>
            <a:off x="3264408" y="4334256"/>
            <a:ext cx="2221992" cy="950976"/>
          </a:xfrm>
        </p:spPr>
        <p:txBody>
          <a:bodyPr rtlCol="0"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it-IT" noProof="0"/>
              <a:t>Fare clic per modificare il testo</a:t>
            </a:r>
          </a:p>
        </p:txBody>
      </p:sp>
    </p:spTree>
    <p:extLst>
      <p:ext uri="{BB962C8B-B14F-4D97-AF65-F5344CB8AC3E}">
        <p14:creationId xmlns:p14="http://schemas.microsoft.com/office/powerpoint/2010/main" val="141773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ggerimenti per le aziende">
    <p:spTree>
      <p:nvGrpSpPr>
        <p:cNvPr id="1" name=""/>
        <p:cNvGrpSpPr/>
        <p:nvPr/>
      </p:nvGrpSpPr>
      <p:grpSpPr>
        <a:xfrm>
          <a:off x="0" y="0"/>
          <a:ext cx="0" cy="0"/>
          <a:chOff x="0" y="0"/>
          <a:chExt cx="0" cy="0"/>
        </a:xfrm>
      </p:grpSpPr>
      <p:pic>
        <p:nvPicPr>
          <p:cNvPr id="33" name="Immagine 32" descr="foto del marmo ">
            <a:extLst>
              <a:ext uri="{FF2B5EF4-FFF2-40B4-BE49-F238E27FC236}">
                <a16:creationId xmlns:a16="http://schemas.microsoft.com/office/drawing/2014/main" id="{5886E31A-DA35-4E25-9FA3-92E90FBF38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ttangolo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27" name="Gruppo 26">
            <a:extLst>
              <a:ext uri="{FF2B5EF4-FFF2-40B4-BE49-F238E27FC236}">
                <a16:creationId xmlns:a16="http://schemas.microsoft.com/office/drawing/2014/main" id="{8E4B2F5F-448A-4BB9-BF2F-3CCB44D3219A}"/>
              </a:ext>
              <a:ext uri="{C183D7F6-B498-43B3-948B-1728B52AA6E4}">
                <adec:decorative xmlns:adec="http://schemas.microsoft.com/office/drawing/2017/decorative" val="1"/>
              </a:ext>
            </a:extLst>
          </p:cNvPr>
          <p:cNvGrpSpPr/>
          <p:nvPr userDrawn="1"/>
        </p:nvGrpSpPr>
        <p:grpSpPr>
          <a:xfrm>
            <a:off x="6501565" y="2471420"/>
            <a:ext cx="4809744" cy="3473216"/>
            <a:chOff x="6355080" y="2494474"/>
            <a:chExt cx="4960620" cy="3473216"/>
          </a:xfrm>
        </p:grpSpPr>
        <p:grpSp>
          <p:nvGrpSpPr>
            <p:cNvPr id="28" name="Gruppo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Connettore diritto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cxnSp>
          <p:nvCxnSpPr>
            <p:cNvPr id="29" name="Connettore diritto 28">
              <a:extLst>
                <a:ext uri="{FF2B5EF4-FFF2-40B4-BE49-F238E27FC236}">
                  <a16:creationId xmlns:a16="http://schemas.microsoft.com/office/drawing/2014/main" id="{999BD33D-A5B4-469A-9937-DE6D3611C034}"/>
                </a:ext>
              </a:extLst>
            </p:cNvPr>
            <p:cNvCxnSpPr>
              <a:cxnSpLocks/>
            </p:cNvCxnSpPr>
            <p:nvPr/>
          </p:nvCxnSpPr>
          <p:spPr>
            <a:xfrm>
              <a:off x="7838022"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Segnaposto immagine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rtlCol="0"/>
          <a:lstStyle>
            <a:lvl1pPr algn="ctr">
              <a:defRPr>
                <a:solidFill>
                  <a:schemeClr val="accent3">
                    <a:lumMod val="25000"/>
                  </a:schemeClr>
                </a:solidFill>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it-IT" noProof="0"/>
              <a:t>Fare clic per modificare il testo</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nchor="b" anchorCtr="0"/>
          <a:lstStyle>
            <a:lvl1pPr>
              <a:defRPr>
                <a:solidFill>
                  <a:schemeClr val="accent3">
                    <a:lumMod val="25000"/>
                  </a:schemeClr>
                </a:solidFill>
              </a:defRPr>
            </a:lvl1pPr>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nchor="b" anchorCtr="0"/>
          <a:lstStyle>
            <a:lvl1pPr>
              <a:defRPr>
                <a:solidFill>
                  <a:schemeClr val="accent3">
                    <a:lumMod val="25000"/>
                  </a:schemeClr>
                </a:solidFill>
              </a:defRPr>
            </a:lvl1pPr>
          </a:lstStyle>
          <a:p>
            <a:pPr rtl="0"/>
            <a:r>
              <a:rPr lang="it-IT" noProof="0"/>
              <a:t>PRESENTAZIONE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nchor="b" anchorCtr="0"/>
          <a:lstStyle>
            <a:lvl1pPr>
              <a:defRPr>
                <a:solidFill>
                  <a:schemeClr val="accent3">
                    <a:lumMod val="25000"/>
                  </a:schemeClr>
                </a:solidFill>
              </a:defRPr>
            </a:lvl1pPr>
          </a:lstStyle>
          <a:p>
            <a:pPr rtl="0"/>
            <a:fld id="{B5CEABB6-07DC-46E8-9B57-56EC44A396E5}" type="slidenum">
              <a:rPr lang="it-IT" noProof="0" smtClean="0"/>
              <a:pPr/>
              <a:t>‹N›</a:t>
            </a:fld>
            <a:endParaRPr lang="it-IT" noProof="0"/>
          </a:p>
        </p:txBody>
      </p:sp>
      <p:sp>
        <p:nvSpPr>
          <p:cNvPr id="11" name="Segnaposto testo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rtlCol="0"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it-IT" noProof="0"/>
              <a:t>N.</a:t>
            </a:r>
          </a:p>
        </p:txBody>
      </p:sp>
      <p:sp>
        <p:nvSpPr>
          <p:cNvPr id="9" name="Segnaposto contenuto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it-IT" noProof="0"/>
              <a:t>Fare clic per modificare il testo</a:t>
            </a:r>
          </a:p>
        </p:txBody>
      </p:sp>
      <p:sp>
        <p:nvSpPr>
          <p:cNvPr id="12" name="Segnaposto contenuto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it-IT" noProof="0"/>
              <a:t>Fare clic per modificare il testo</a:t>
            </a:r>
          </a:p>
        </p:txBody>
      </p:sp>
      <p:sp>
        <p:nvSpPr>
          <p:cNvPr id="14" name="Segnaposto testo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1</a:t>
            </a:r>
          </a:p>
        </p:txBody>
      </p:sp>
      <p:sp>
        <p:nvSpPr>
          <p:cNvPr id="16" name="Segnaposto testo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rtlCol="0"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it-IT" noProof="0"/>
              <a:t>N.</a:t>
            </a:r>
          </a:p>
        </p:txBody>
      </p:sp>
      <p:sp>
        <p:nvSpPr>
          <p:cNvPr id="17" name="Segnaposto testo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2</a:t>
            </a:r>
          </a:p>
        </p:txBody>
      </p:sp>
      <p:sp>
        <p:nvSpPr>
          <p:cNvPr id="21" name="Segnaposto testo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rtlCol="0"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it-IT" noProof="0"/>
              <a:t>N.</a:t>
            </a:r>
          </a:p>
        </p:txBody>
      </p:sp>
      <p:sp>
        <p:nvSpPr>
          <p:cNvPr id="22" name="Segnaposto testo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3</a:t>
            </a:r>
          </a:p>
        </p:txBody>
      </p:sp>
      <p:grpSp>
        <p:nvGrpSpPr>
          <p:cNvPr id="23" name="Gruppo 22">
            <a:extLst>
              <a:ext uri="{FF2B5EF4-FFF2-40B4-BE49-F238E27FC236}">
                <a16:creationId xmlns:a16="http://schemas.microsoft.com/office/drawing/2014/main" id="{250BA95E-CDDF-419E-808E-3B59CA01E4E8}"/>
              </a:ext>
              <a:ext uri="{C183D7F6-B498-43B3-948B-1728B52AA6E4}">
                <adec:decorative xmlns:adec="http://schemas.microsoft.com/office/drawing/2017/decorative"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Connettore diritto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Elemento grafico 25" descr="icona della primavera">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1336812666"/>
      </p:ext>
    </p:extLst>
  </p:cSld>
  <p:clrMapOvr>
    <a:masterClrMapping/>
  </p:clrMapOvr>
  <p:extLst>
    <p:ext uri="{DCECCB84-F9BA-43D5-87BE-67443E8EF086}">
      <p15:sldGuideLst xmlns:p15="http://schemas.microsoft.com/office/powerpoint/2012/main">
        <p15:guide id="1" orient="horz" pos="17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chiamo all'azione">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FC6AF499-A975-4930-A45C-320ABE4AA982}"/>
              </a:ext>
            </a:extLst>
          </p:cNvPr>
          <p:cNvSpPr>
            <a:spLocks noGrp="1"/>
          </p:cNvSpPr>
          <p:nvPr>
            <p:ph type="pic" sz="quarter" idx="14"/>
          </p:nvPr>
        </p:nvSpPr>
        <p:spPr>
          <a:xfrm>
            <a:off x="1524" y="0"/>
            <a:ext cx="12188952" cy="6858000"/>
          </a:xfrm>
          <a:solidFill>
            <a:schemeClr val="tx2"/>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1280160"/>
            <a:ext cx="3191256" cy="914400"/>
          </a:xfrm>
        </p:spPr>
        <p:txBody>
          <a:bodyPr rtlCol="0"/>
          <a:lstStyle>
            <a:lvl1pPr algn="ctr">
              <a:defRPr>
                <a:solidFill>
                  <a:schemeClr val="accent3"/>
                </a:solidFill>
              </a:defRPr>
            </a:lvl1pPr>
          </a:lstStyle>
          <a:p>
            <a:pPr rtl="0"/>
            <a:r>
              <a:rPr lang="it-IT" noProof="0"/>
              <a:t>Fare clic per modificare il titolo</a:t>
            </a:r>
          </a:p>
        </p:txBody>
      </p:sp>
      <p:sp>
        <p:nvSpPr>
          <p:cNvPr id="3" name="Segnaposto contenuto 2">
            <a:extLst>
              <a:ext uri="{FF2B5EF4-FFF2-40B4-BE49-F238E27FC236}">
                <a16:creationId xmlns:a16="http://schemas.microsoft.com/office/drawing/2014/main" id="{BF8F5A6A-E29E-401A-801A-8FD9CAABA7A5}"/>
              </a:ext>
            </a:extLst>
          </p:cNvPr>
          <p:cNvSpPr>
            <a:spLocks noGrp="1"/>
          </p:cNvSpPr>
          <p:nvPr>
            <p:ph idx="1" hasCustomPrompt="1"/>
          </p:nvPr>
        </p:nvSpPr>
        <p:spPr>
          <a:xfrm>
            <a:off x="841248" y="2624328"/>
            <a:ext cx="3191256" cy="804672"/>
          </a:xfrm>
        </p:spPr>
        <p:txBody>
          <a:bodyPr rtlCol="0">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rtl="0"/>
            <a:r>
              <a:rPr lang="it-IT" noProof="0"/>
              <a:t>Fare clic per modificare il testo</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lvl1pPr>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
        <p:nvSpPr>
          <p:cNvPr id="8" name="Segnaposto contenuto 2">
            <a:extLst>
              <a:ext uri="{FF2B5EF4-FFF2-40B4-BE49-F238E27FC236}">
                <a16:creationId xmlns:a16="http://schemas.microsoft.com/office/drawing/2014/main" id="{5D9AFEBB-77FA-45B8-93D7-F6A638A01962}"/>
              </a:ext>
            </a:extLst>
          </p:cNvPr>
          <p:cNvSpPr>
            <a:spLocks noGrp="1"/>
          </p:cNvSpPr>
          <p:nvPr>
            <p:ph idx="15" hasCustomPrompt="1"/>
          </p:nvPr>
        </p:nvSpPr>
        <p:spPr>
          <a:xfrm>
            <a:off x="841248" y="4043553"/>
            <a:ext cx="3191256" cy="804672"/>
          </a:xfrm>
        </p:spPr>
        <p:txBody>
          <a:bodyPr rtlCol="0">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rtl="0"/>
            <a:r>
              <a:rPr lang="it-IT" noProof="0"/>
              <a:t>Fare clic per modificare il testo</a:t>
            </a:r>
          </a:p>
        </p:txBody>
      </p:sp>
    </p:spTree>
    <p:extLst>
      <p:ext uri="{BB962C8B-B14F-4D97-AF65-F5344CB8AC3E}">
        <p14:creationId xmlns:p14="http://schemas.microsoft.com/office/powerpoint/2010/main" val="4575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zie">
    <p:spTree>
      <p:nvGrpSpPr>
        <p:cNvPr id="1" name=""/>
        <p:cNvGrpSpPr/>
        <p:nvPr/>
      </p:nvGrpSpPr>
      <p:grpSpPr>
        <a:xfrm>
          <a:off x="0" y="0"/>
          <a:ext cx="0" cy="0"/>
          <a:chOff x="0" y="0"/>
          <a:chExt cx="0" cy="0"/>
        </a:xfrm>
      </p:grpSpPr>
      <p:sp>
        <p:nvSpPr>
          <p:cNvPr id="9" name="Segnaposto immagine 7">
            <a:extLst>
              <a:ext uri="{FF2B5EF4-FFF2-40B4-BE49-F238E27FC236}">
                <a16:creationId xmlns:a16="http://schemas.microsoft.com/office/drawing/2014/main" id="{AF2033B6-A37A-42D0-8C26-9C7E14CFDEE5}"/>
              </a:ext>
            </a:extLst>
          </p:cNvPr>
          <p:cNvSpPr>
            <a:spLocks noGrp="1"/>
          </p:cNvSpPr>
          <p:nvPr>
            <p:ph type="pic" sz="quarter" idx="14"/>
          </p:nvPr>
        </p:nvSpPr>
        <p:spPr>
          <a:xfrm>
            <a:off x="1524" y="0"/>
            <a:ext cx="12188952" cy="6858000"/>
          </a:xfrm>
          <a:solidFill>
            <a:schemeClr val="accent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046720" y="1280160"/>
            <a:ext cx="3438144" cy="914400"/>
          </a:xfrm>
        </p:spPr>
        <p:txBody>
          <a:bodyPr rtlCol="0"/>
          <a:lstStyle>
            <a:lvl1pPr algn="ctr">
              <a:defRPr>
                <a:solidFill>
                  <a:schemeClr val="accent3">
                    <a:lumMod val="25000"/>
                  </a:schemeClr>
                </a:solidFill>
              </a:defRPr>
            </a:lvl1pPr>
          </a:lstStyle>
          <a:p>
            <a:pPr rtl="0"/>
            <a:r>
              <a:rPr lang="it-IT" noProof="0"/>
              <a:t>Fare clic per modificare il titolo</a:t>
            </a:r>
          </a:p>
        </p:txBody>
      </p:sp>
      <p:sp>
        <p:nvSpPr>
          <p:cNvPr id="3" name="Segnaposto contenuto 2">
            <a:extLst>
              <a:ext uri="{FF2B5EF4-FFF2-40B4-BE49-F238E27FC236}">
                <a16:creationId xmlns:a16="http://schemas.microsoft.com/office/drawing/2014/main" id="{BF8F5A6A-E29E-401A-801A-8FD9CAABA7A5}"/>
              </a:ext>
            </a:extLst>
          </p:cNvPr>
          <p:cNvSpPr>
            <a:spLocks noGrp="1"/>
          </p:cNvSpPr>
          <p:nvPr>
            <p:ph idx="1" hasCustomPrompt="1"/>
          </p:nvPr>
        </p:nvSpPr>
        <p:spPr>
          <a:xfrm>
            <a:off x="8165592" y="2770632"/>
            <a:ext cx="3200400" cy="457200"/>
          </a:xfrm>
        </p:spPr>
        <p:txBody>
          <a:bodyPr rtlCol="0">
            <a:noAutofit/>
          </a:bodyPr>
          <a:lstStyle>
            <a:lvl1pPr marL="0" indent="0" algn="ctr">
              <a:lnSpc>
                <a:spcPts val="2100"/>
              </a:lnSpc>
              <a:buNone/>
              <a:defRPr sz="2000" spc="3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rtl="0"/>
            <a:r>
              <a:rPr lang="it-IT" noProof="0"/>
              <a:t>FARE CLIC PER MODIFICARE IL TESTO</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
        <p:nvSpPr>
          <p:cNvPr id="10" name="Segnaposto contenuto 2">
            <a:extLst>
              <a:ext uri="{FF2B5EF4-FFF2-40B4-BE49-F238E27FC236}">
                <a16:creationId xmlns:a16="http://schemas.microsoft.com/office/drawing/2014/main" id="{26C5036E-BEC3-4FC6-A05E-18F7A078B167}"/>
              </a:ext>
            </a:extLst>
          </p:cNvPr>
          <p:cNvSpPr>
            <a:spLocks noGrp="1"/>
          </p:cNvSpPr>
          <p:nvPr>
            <p:ph idx="15" hasCustomPrompt="1"/>
          </p:nvPr>
        </p:nvSpPr>
        <p:spPr>
          <a:xfrm>
            <a:off x="8403336" y="3922776"/>
            <a:ext cx="2715768" cy="1289304"/>
          </a:xfrm>
        </p:spPr>
        <p:txBody>
          <a:bodyPr rtlCol="0">
            <a:noAutofit/>
          </a:bodyPr>
          <a:lstStyle>
            <a:lvl1pPr marL="0" indent="0" algn="ctr">
              <a:lnSpc>
                <a:spcPct val="100000"/>
              </a:lnSpc>
              <a:buNone/>
              <a:defRPr sz="16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rtl="0"/>
            <a:r>
              <a:rPr lang="it-IT" noProof="0"/>
              <a:t>Fare clic per modificare il testo</a:t>
            </a:r>
          </a:p>
        </p:txBody>
      </p:sp>
    </p:spTree>
    <p:extLst>
      <p:ext uri="{BB962C8B-B14F-4D97-AF65-F5344CB8AC3E}">
        <p14:creationId xmlns:p14="http://schemas.microsoft.com/office/powerpoint/2010/main" val="357639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AE12D1-08AF-45E9-A34A-BDE9E860BAA2}"/>
              </a:ext>
            </a:extLst>
          </p:cNvPr>
          <p:cNvSpPr>
            <a:spLocks noGrp="1"/>
          </p:cNvSpPr>
          <p:nvPr>
            <p:ph type="title"/>
          </p:nvPr>
        </p:nvSpPr>
        <p:spPr/>
        <p:txBody>
          <a:bodyPr rtlCol="0"/>
          <a:lstStyle>
            <a:lvl1pPr>
              <a:defRPr>
                <a:solidFill>
                  <a:schemeClr val="accent3">
                    <a:lumMod val="25000"/>
                  </a:schemeClr>
                </a:solidFill>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BF8F5A6A-E29E-401A-801A-8FD9CAABA7A5}"/>
              </a:ext>
            </a:extLst>
          </p:cNvPr>
          <p:cNvSpPr>
            <a:spLocks noGrp="1"/>
          </p:cNvSpPr>
          <p:nvPr>
            <p:ph idx="1" hasCustomPrompt="1"/>
          </p:nvPr>
        </p:nvSpPr>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B4411E-20EA-4627-8A68-17038DCE1876}"/>
              </a:ext>
            </a:extLst>
          </p:cNvPr>
          <p:cNvSpPr>
            <a:spLocks noGrp="1"/>
          </p:cNvSpPr>
          <p:nvPr>
            <p:ph type="title"/>
          </p:nvPr>
        </p:nvSpPr>
        <p:spPr>
          <a:xfrm>
            <a:off x="7421563" y="2342144"/>
            <a:ext cx="3932237" cy="1600200"/>
          </a:xfrm>
        </p:spPr>
        <p:txBody>
          <a:bodyPr rtlCol="0" anchor="ctr">
            <a:normAutofit/>
          </a:bodyPr>
          <a:lstStyle>
            <a:lvl1pPr algn="ctr">
              <a:defRPr sz="4000">
                <a:solidFill>
                  <a:schemeClr val="accent3">
                    <a:lumMod val="25000"/>
                  </a:schemeClr>
                </a:solidFill>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1974E5B2-1EB9-4222-8FAB-65BDC9A9500F}"/>
              </a:ext>
            </a:extLst>
          </p:cNvPr>
          <p:cNvSpPr>
            <a:spLocks noGrp="1"/>
          </p:cNvSpPr>
          <p:nvPr>
            <p:ph idx="1" hasCustomPrompt="1"/>
          </p:nvPr>
        </p:nvSpPr>
        <p:spPr>
          <a:xfrm>
            <a:off x="495300" y="859089"/>
            <a:ext cx="6172200" cy="4873625"/>
          </a:xfrm>
        </p:spPr>
        <p:txBody>
          <a:bodyPr rtlCol="0"/>
          <a:lstStyle>
            <a:lvl1pPr>
              <a:defRPr sz="3200">
                <a:solidFill>
                  <a:schemeClr val="accent3">
                    <a:lumMod val="25000"/>
                  </a:schemeClr>
                </a:solidFill>
              </a:defRPr>
            </a:lvl1pPr>
            <a:lvl2pPr>
              <a:defRPr sz="2800">
                <a:solidFill>
                  <a:schemeClr val="accent3">
                    <a:lumMod val="25000"/>
                  </a:schemeClr>
                </a:solidFill>
              </a:defRPr>
            </a:lvl2pPr>
            <a:lvl3pPr>
              <a:defRPr sz="2400">
                <a:solidFill>
                  <a:schemeClr val="accent3">
                    <a:lumMod val="25000"/>
                  </a:schemeClr>
                </a:solidFill>
              </a:defRPr>
            </a:lvl3pPr>
            <a:lvl4pPr>
              <a:defRPr sz="2000">
                <a:solidFill>
                  <a:schemeClr val="accent3">
                    <a:lumMod val="25000"/>
                  </a:schemeClr>
                </a:solidFill>
              </a:defRPr>
            </a:lvl4pPr>
            <a:lvl5pPr>
              <a:defRPr sz="2000">
                <a:solidFill>
                  <a:schemeClr val="accent3">
                    <a:lumMod val="25000"/>
                  </a:schemeClr>
                </a:solidFill>
              </a:defRPr>
            </a:lvl5pPr>
            <a:lvl6pPr>
              <a:defRPr sz="2000"/>
            </a:lvl6pPr>
            <a:lvl7pPr>
              <a:defRPr sz="2000"/>
            </a:lvl7pPr>
            <a:lvl8pPr>
              <a:defRPr sz="2000"/>
            </a:lvl8pPr>
            <a:lvl9pPr>
              <a:defRPr sz="2000"/>
            </a:lvl9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a:extLst>
              <a:ext uri="{FF2B5EF4-FFF2-40B4-BE49-F238E27FC236}">
                <a16:creationId xmlns:a16="http://schemas.microsoft.com/office/drawing/2014/main" id="{D732AD86-1F8B-4DE6-9736-793E1781772C}"/>
              </a:ext>
            </a:extLst>
          </p:cNvPr>
          <p:cNvSpPr>
            <a:spLocks noGrp="1"/>
          </p:cNvSpPr>
          <p:nvPr>
            <p:ph type="dt" sz="half" idx="10"/>
          </p:nvPr>
        </p:nvSpPr>
        <p:spPr/>
        <p:txBody>
          <a:bodyPr rtlCol="0"/>
          <a:lstStyle/>
          <a:p>
            <a:pPr rtl="0"/>
            <a:r>
              <a:rPr lang="it-IT" noProof="0"/>
              <a:t>20XX</a:t>
            </a:r>
          </a:p>
        </p:txBody>
      </p:sp>
      <p:sp>
        <p:nvSpPr>
          <p:cNvPr id="6" name="Segnaposto piè di pagina 5">
            <a:extLst>
              <a:ext uri="{FF2B5EF4-FFF2-40B4-BE49-F238E27FC236}">
                <a16:creationId xmlns:a16="http://schemas.microsoft.com/office/drawing/2014/main" id="{FA60A3B3-8B02-4D8B-A982-7C7CA03A9290}"/>
              </a:ext>
            </a:extLst>
          </p:cNvPr>
          <p:cNvSpPr>
            <a:spLocks noGrp="1"/>
          </p:cNvSpPr>
          <p:nvPr>
            <p:ph type="ftr" sz="quarter" idx="11"/>
          </p:nvPr>
        </p:nvSpPr>
        <p:spPr/>
        <p:txBody>
          <a:bodyPr rtlCol="0"/>
          <a:lstStyle/>
          <a:p>
            <a:pPr rtl="0"/>
            <a:r>
              <a:rPr lang="it-IT" noProof="0"/>
              <a:t>Presentazione per conferenza</a:t>
            </a:r>
          </a:p>
        </p:txBody>
      </p:sp>
      <p:sp>
        <p:nvSpPr>
          <p:cNvPr id="7" name="Segnaposto numero diapositiva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250621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rtlCol="0"/>
          <a:lstStyle>
            <a:lvl1pPr>
              <a:defRPr>
                <a:solidFill>
                  <a:schemeClr val="accent3">
                    <a:lumMod val="25000"/>
                  </a:schemeClr>
                </a:solidFill>
              </a:defRPr>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839788" y="1681163"/>
            <a:ext cx="5157787" cy="823912"/>
          </a:xfrm>
        </p:spPr>
        <p:txBody>
          <a:bodyPr rtlCol="0"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lo stile del titolo</a:t>
            </a:r>
          </a:p>
        </p:txBody>
      </p:sp>
      <p:sp>
        <p:nvSpPr>
          <p:cNvPr id="4" name="Segnaposto contenuto 3">
            <a:extLst>
              <a:ext uri="{FF2B5EF4-FFF2-40B4-BE49-F238E27FC236}">
                <a16:creationId xmlns:a16="http://schemas.microsoft.com/office/drawing/2014/main" id="{A91BC8B9-8F2B-4131-A090-0ACBEEE80BB7}"/>
              </a:ext>
            </a:extLst>
          </p:cNvPr>
          <p:cNvSpPr>
            <a:spLocks noGrp="1"/>
          </p:cNvSpPr>
          <p:nvPr>
            <p:ph sz="half" idx="2" hasCustomPrompt="1"/>
          </p:nvPr>
        </p:nvSpPr>
        <p:spPr>
          <a:xfrm>
            <a:off x="839788" y="2505075"/>
            <a:ext cx="5157787" cy="3684588"/>
          </a:xfrm>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lo stile del titolo</a:t>
            </a:r>
          </a:p>
        </p:txBody>
      </p:sp>
      <p:sp>
        <p:nvSpPr>
          <p:cNvPr id="6" name="Segnaposto contenuto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6172200" y="2505075"/>
            <a:ext cx="5183188" cy="3684588"/>
          </a:xfrm>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it-IT" noProof="0"/>
              <a:t>20XX</a:t>
            </a:r>
          </a:p>
        </p:txBody>
      </p:sp>
      <p:sp>
        <p:nvSpPr>
          <p:cNvPr id="8" name="Segnaposto piè di pagina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it-IT" noProof="0"/>
              <a:t>Presentazione per conferenza</a:t>
            </a:r>
          </a:p>
        </p:txBody>
      </p:sp>
      <p:sp>
        <p:nvSpPr>
          <p:cNvPr id="9" name="Segnaposto numero diapositiva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69263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ACA106-0FC3-4FE9-9338-4AC3D15608E5}"/>
              </a:ext>
            </a:extLst>
          </p:cNvPr>
          <p:cNvSpPr>
            <a:spLocks noGrp="1"/>
          </p:cNvSpPr>
          <p:nvPr>
            <p:ph type="title"/>
          </p:nvPr>
        </p:nvSpPr>
        <p:spPr/>
        <p:txBody>
          <a:bodyPr rtlCol="0"/>
          <a:lstStyle>
            <a:lvl1pPr>
              <a:defRPr>
                <a:solidFill>
                  <a:schemeClr val="accent3">
                    <a:lumMod val="25000"/>
                  </a:schemeClr>
                </a:solidFill>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02BF6510-D603-481E-B685-9095150A2891}"/>
              </a:ext>
            </a:extLst>
          </p:cNvPr>
          <p:cNvSpPr>
            <a:spLocks noGrp="1"/>
          </p:cNvSpPr>
          <p:nvPr>
            <p:ph sz="half" idx="1" hasCustomPrompt="1"/>
          </p:nvPr>
        </p:nvSpPr>
        <p:spPr>
          <a:xfrm>
            <a:off x="838200" y="1825625"/>
            <a:ext cx="5181600" cy="4351338"/>
          </a:xfrm>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9A743757-ABC3-44BF-87D3-5E323E9B00D9}"/>
              </a:ext>
            </a:extLst>
          </p:cNvPr>
          <p:cNvSpPr>
            <a:spLocks noGrp="1"/>
          </p:cNvSpPr>
          <p:nvPr>
            <p:ph sz="half" idx="2" hasCustomPrompt="1"/>
          </p:nvPr>
        </p:nvSpPr>
        <p:spPr>
          <a:xfrm>
            <a:off x="6172200" y="1825625"/>
            <a:ext cx="5181600" cy="4351338"/>
          </a:xfrm>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a:extLst>
              <a:ext uri="{FF2B5EF4-FFF2-40B4-BE49-F238E27FC236}">
                <a16:creationId xmlns:a16="http://schemas.microsoft.com/office/drawing/2014/main" id="{23A79566-C1F8-443D-A135-C668898477AE}"/>
              </a:ext>
            </a:extLst>
          </p:cNvPr>
          <p:cNvSpPr>
            <a:spLocks noGrp="1"/>
          </p:cNvSpPr>
          <p:nvPr>
            <p:ph type="dt" sz="half" idx="10"/>
          </p:nvPr>
        </p:nvSpPr>
        <p:spPr/>
        <p:txBody>
          <a:bodyPr rtlCol="0"/>
          <a:lstStyle/>
          <a:p>
            <a:pPr rtl="0"/>
            <a:r>
              <a:rPr lang="it-IT" noProof="0"/>
              <a:t>20XX</a:t>
            </a:r>
          </a:p>
        </p:txBody>
      </p:sp>
      <p:sp>
        <p:nvSpPr>
          <p:cNvPr id="6" name="Segnaposto piè di pagina 5">
            <a:extLst>
              <a:ext uri="{FF2B5EF4-FFF2-40B4-BE49-F238E27FC236}">
                <a16:creationId xmlns:a16="http://schemas.microsoft.com/office/drawing/2014/main" id="{035CF363-F733-460B-9E71-BF70442AC396}"/>
              </a:ext>
            </a:extLst>
          </p:cNvPr>
          <p:cNvSpPr>
            <a:spLocks noGrp="1"/>
          </p:cNvSpPr>
          <p:nvPr>
            <p:ph type="ftr" sz="quarter" idx="11"/>
          </p:nvPr>
        </p:nvSpPr>
        <p:spPr/>
        <p:txBody>
          <a:bodyPr rtlCol="0"/>
          <a:lstStyle/>
          <a:p>
            <a:pPr rtl="0"/>
            <a:r>
              <a:rPr lang="it-IT" noProof="0"/>
              <a:t>Presentazione per conferenza</a:t>
            </a:r>
          </a:p>
        </p:txBody>
      </p:sp>
      <p:sp>
        <p:nvSpPr>
          <p:cNvPr id="7" name="Segnaposto numero diapositiva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48949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A41CBEE4-3FAE-4685-BA5D-89EE53B32DBC}"/>
              </a:ext>
            </a:extLst>
          </p:cNvPr>
          <p:cNvSpPr>
            <a:spLocks noGrp="1"/>
          </p:cNvSpPr>
          <p:nvPr>
            <p:ph type="pic" sz="quarter" idx="14"/>
          </p:nvPr>
        </p:nvSpPr>
        <p:spPr>
          <a:xfrm>
            <a:off x="1524" y="-76200"/>
            <a:ext cx="12188952" cy="6858000"/>
          </a:xfrm>
          <a:solidFill>
            <a:schemeClr val="accent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A4AE12D1-08AF-45E9-A34A-BDE9E860BAA2}"/>
              </a:ext>
            </a:extLst>
          </p:cNvPr>
          <p:cNvSpPr>
            <a:spLocks noGrp="1"/>
          </p:cNvSpPr>
          <p:nvPr>
            <p:ph type="title" hasCustomPrompt="1"/>
          </p:nvPr>
        </p:nvSpPr>
        <p:spPr>
          <a:xfrm>
            <a:off x="478251" y="685800"/>
            <a:ext cx="3959352" cy="5486400"/>
          </a:xfrm>
          <a:solidFill>
            <a:schemeClr val="tx2">
              <a:lumMod val="20000"/>
              <a:lumOff val="80000"/>
              <a:alpha val="90000"/>
            </a:schemeClr>
          </a:solidFill>
          <a:ln w="38100" cmpd="sng">
            <a:solidFill>
              <a:schemeClr val="accent5">
                <a:lumMod val="50000"/>
              </a:schemeClr>
            </a:solidFill>
          </a:ln>
        </p:spPr>
        <p:txBody>
          <a:bodyPr lIns="274320" tIns="457200" rIns="274320" rtlCol="0" anchor="t">
            <a:noAutofit/>
          </a:bodyPr>
          <a:lstStyle>
            <a:lvl1pPr algn="ctr">
              <a:defRPr spc="100" baseline="0">
                <a:solidFill>
                  <a:schemeClr val="accent3">
                    <a:lumMod val="25000"/>
                  </a:schemeClr>
                </a:solidFill>
              </a:defRPr>
            </a:lvl1pPr>
          </a:lstStyle>
          <a:p>
            <a:pPr rtl="0"/>
            <a:r>
              <a:rPr lang="it-IT" noProof="0"/>
              <a:t>Fare clic per modificare il titolo</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lvl1pPr>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
        <p:nvSpPr>
          <p:cNvPr id="9" name="Segnaposto testo 8">
            <a:extLst>
              <a:ext uri="{FF2B5EF4-FFF2-40B4-BE49-F238E27FC236}">
                <a16:creationId xmlns:a16="http://schemas.microsoft.com/office/drawing/2014/main" id="{6A67D98D-D4C9-49C3-B1D7-0D6F2D3371BB}"/>
              </a:ext>
            </a:extLst>
          </p:cNvPr>
          <p:cNvSpPr>
            <a:spLocks noGrp="1"/>
          </p:cNvSpPr>
          <p:nvPr>
            <p:ph type="body" sz="quarter" idx="15" hasCustomPrompt="1"/>
          </p:nvPr>
        </p:nvSpPr>
        <p:spPr>
          <a:xfrm>
            <a:off x="592551" y="800100"/>
            <a:ext cx="3730752" cy="5257800"/>
          </a:xfrm>
          <a:ln w="12700">
            <a:solidFill>
              <a:schemeClr val="tx2"/>
            </a:solidFill>
          </a:ln>
        </p:spPr>
        <p:txBody>
          <a:bodyPr lIns="274320" tIns="1371600" rIns="274320" rtlCol="0">
            <a:noAutofit/>
          </a:bodyPr>
          <a:lstStyle>
            <a:lvl1pPr marL="0" indent="0" algn="ctr">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it-IT" noProof="0"/>
              <a:t>Fare clic per modificare il testo</a:t>
            </a:r>
          </a:p>
        </p:txBody>
      </p:sp>
      <p:sp>
        <p:nvSpPr>
          <p:cNvPr id="13" name="Title 1" hidden="1">
            <a:extLst>
              <a:ext uri="{FF2B5EF4-FFF2-40B4-BE49-F238E27FC236}">
                <a16:creationId xmlns:a16="http://schemas.microsoft.com/office/drawing/2014/main" id="{3F2612BA-64D8-41EC-9F7A-0615FD68EDCA}"/>
              </a:ext>
            </a:extLst>
          </p:cNvPr>
          <p:cNvSpPr txBox="1">
            <a:spLocks/>
          </p:cNvSpPr>
          <p:nvPr userDrawn="1"/>
        </p:nvSpPr>
        <p:spPr>
          <a:xfrm>
            <a:off x="1005398" y="960120"/>
            <a:ext cx="2971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a:lstStyle>
          <a:p>
            <a:pPr algn="ctr" rtl="0"/>
            <a:r>
              <a:rPr lang="it" spc="100">
                <a:latin typeface="Elephant Pro" pitchFamily="2" charset="0"/>
              </a:rPr>
              <a:t>Agenda</a:t>
            </a:r>
          </a:p>
        </p:txBody>
      </p:sp>
    </p:spTree>
    <p:extLst>
      <p:ext uri="{BB962C8B-B14F-4D97-AF65-F5344CB8AC3E}">
        <p14:creationId xmlns:p14="http://schemas.microsoft.com/office/powerpoint/2010/main" val="342677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oscere il relatore">
    <p:spTree>
      <p:nvGrpSpPr>
        <p:cNvPr id="1" name=""/>
        <p:cNvGrpSpPr/>
        <p:nvPr/>
      </p:nvGrpSpPr>
      <p:grpSpPr>
        <a:xfrm>
          <a:off x="0" y="0"/>
          <a:ext cx="0" cy="0"/>
          <a:chOff x="0" y="0"/>
          <a:chExt cx="0" cy="0"/>
        </a:xfrm>
      </p:grpSpPr>
      <p:pic>
        <p:nvPicPr>
          <p:cNvPr id="10" name="Immagine 9" descr="foto del marmo&#10;">
            <a:extLst>
              <a:ext uri="{FF2B5EF4-FFF2-40B4-BE49-F238E27FC236}">
                <a16:creationId xmlns:a16="http://schemas.microsoft.com/office/drawing/2014/main" id="{CEFBE0D1-09DC-41AA-9A18-E5E07B941D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ttangolo 12">
            <a:extLst>
              <a:ext uri="{FF2B5EF4-FFF2-40B4-BE49-F238E27FC236}">
                <a16:creationId xmlns:a16="http://schemas.microsoft.com/office/drawing/2014/main" id="{01859217-510A-4C29-85EE-456A26AAC78C}"/>
              </a:ext>
            </a:extLst>
          </p:cNvPr>
          <p:cNvSpPr/>
          <p:nvPr userDrawn="1"/>
        </p:nvSpPr>
        <p:spPr>
          <a:xfrm>
            <a:off x="466163" y="457200"/>
            <a:ext cx="11274552" cy="5943600"/>
          </a:xfrm>
          <a:prstGeom prst="rect">
            <a:avLst/>
          </a:prstGeom>
          <a:solidFill>
            <a:schemeClr val="tx2">
              <a:lumMod val="20000"/>
              <a:lumOff val="80000"/>
              <a:alpha val="7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A4AE12D1-08AF-45E9-A34A-BDE9E860BAA2}"/>
              </a:ext>
            </a:extLst>
          </p:cNvPr>
          <p:cNvSpPr>
            <a:spLocks noGrp="1"/>
          </p:cNvSpPr>
          <p:nvPr>
            <p:ph type="title"/>
          </p:nvPr>
        </p:nvSpPr>
        <p:spPr>
          <a:xfrm>
            <a:off x="960120" y="960120"/>
            <a:ext cx="4645152" cy="914400"/>
          </a:xfrm>
        </p:spPr>
        <p:txBody>
          <a:bodyPr rtlCol="0"/>
          <a:lstStyle>
            <a:lvl1pPr algn="ctr">
              <a:defRPr>
                <a:solidFill>
                  <a:schemeClr val="accent3">
                    <a:lumMod val="25000"/>
                  </a:schemeClr>
                </a:solidFill>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BF8F5A6A-E29E-401A-801A-8FD9CAABA7A5}"/>
              </a:ext>
            </a:extLst>
          </p:cNvPr>
          <p:cNvSpPr>
            <a:spLocks noGrp="1"/>
          </p:cNvSpPr>
          <p:nvPr>
            <p:ph idx="1" hasCustomPrompt="1"/>
          </p:nvPr>
        </p:nvSpPr>
        <p:spPr>
          <a:xfrm>
            <a:off x="960120" y="3962399"/>
            <a:ext cx="4617720" cy="2103120"/>
          </a:xfrm>
        </p:spPr>
        <p:txBody>
          <a:bodyPr rtlCol="0">
            <a:normAutofit/>
          </a:bodyPr>
          <a:lstStyle>
            <a:lvl1pPr marL="0" indent="0" algn="ctr">
              <a:lnSpc>
                <a:spcPts val="2100"/>
              </a:lnSpc>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it-IT" noProof="0"/>
              <a:t>Fare clic per modificare il testo</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
        <p:nvSpPr>
          <p:cNvPr id="8" name="Segnaposto immagine 7">
            <a:extLst>
              <a:ext uri="{FF2B5EF4-FFF2-40B4-BE49-F238E27FC236}">
                <a16:creationId xmlns:a16="http://schemas.microsoft.com/office/drawing/2014/main" id="{A3DDCF11-EBBF-48BB-8FF1-3BCC5342FE32}"/>
              </a:ext>
            </a:extLst>
          </p:cNvPr>
          <p:cNvSpPr>
            <a:spLocks noGrp="1"/>
          </p:cNvSpPr>
          <p:nvPr>
            <p:ph type="pic" sz="quarter" idx="13"/>
          </p:nvPr>
        </p:nvSpPr>
        <p:spPr>
          <a:xfrm>
            <a:off x="6316571" y="777240"/>
            <a:ext cx="5029200" cy="5303520"/>
          </a:xfrm>
          <a:solidFill>
            <a:schemeClr val="bg1"/>
          </a:solidFill>
        </p:spPr>
        <p:txBody>
          <a:bodyPr rtlCol="0"/>
          <a:lstStyle/>
          <a:p>
            <a:pPr rtl="0"/>
            <a:r>
              <a:rPr lang="it-IT" noProof="0"/>
              <a:t>Fare clic sull'icona per inserire un'immagine</a:t>
            </a:r>
          </a:p>
        </p:txBody>
      </p:sp>
      <p:sp>
        <p:nvSpPr>
          <p:cNvPr id="11" name="Segnaposto testo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960120" y="3172968"/>
            <a:ext cx="4617720" cy="457200"/>
          </a:xfrm>
        </p:spPr>
        <p:txBody>
          <a:bodyPr rtlCol="0">
            <a:noAutofit/>
          </a:bodyPr>
          <a:lstStyle>
            <a:lvl1pPr marL="0" indent="0" algn="ctr">
              <a:buNone/>
              <a:defRPr sz="2000" b="0" spc="300">
                <a:solidFill>
                  <a:schemeClr val="accent3">
                    <a:lumMod val="25000"/>
                  </a:schemeClr>
                </a:solidFill>
                <a:latin typeface="+mn-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it-IT" noProof="0"/>
              <a:t>NOME</a:t>
            </a:r>
          </a:p>
        </p:txBody>
      </p:sp>
      <p:pic>
        <p:nvPicPr>
          <p:cNvPr id="14" name="Elemento grafico 13" descr="icona della primavera&#10;">
            <a:extLst>
              <a:ext uri="{FF2B5EF4-FFF2-40B4-BE49-F238E27FC236}">
                <a16:creationId xmlns:a16="http://schemas.microsoft.com/office/drawing/2014/main" id="{8203CE7C-A0C4-4B19-BD99-5B8977E694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865924">
            <a:off x="2641877" y="2157078"/>
            <a:ext cx="1280160" cy="662539"/>
          </a:xfrm>
          <a:prstGeom prst="rect">
            <a:avLst/>
          </a:prstGeom>
        </p:spPr>
      </p:pic>
    </p:spTree>
    <p:extLst>
      <p:ext uri="{BB962C8B-B14F-4D97-AF65-F5344CB8AC3E}">
        <p14:creationId xmlns:p14="http://schemas.microsoft.com/office/powerpoint/2010/main" val="31288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fondo">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F4FF3C43-7D8E-4810-A3BC-9AE3209111DB}"/>
              </a:ext>
            </a:extLst>
          </p:cNvPr>
          <p:cNvSpPr>
            <a:spLocks noGrp="1"/>
          </p:cNvSpPr>
          <p:nvPr>
            <p:ph type="pic" sz="quarter" idx="13"/>
          </p:nvPr>
        </p:nvSpPr>
        <p:spPr>
          <a:xfrm>
            <a:off x="1524" y="0"/>
            <a:ext cx="12188952" cy="6858000"/>
          </a:xfrm>
          <a:solidFill>
            <a:schemeClr val="accent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9DE3D039-0A18-4031-8A63-D83666B066F6}"/>
              </a:ext>
            </a:extLst>
          </p:cNvPr>
          <p:cNvSpPr>
            <a:spLocks noGrp="1"/>
          </p:cNvSpPr>
          <p:nvPr>
            <p:ph type="title"/>
          </p:nvPr>
        </p:nvSpPr>
        <p:spPr>
          <a:xfrm>
            <a:off x="1143000" y="960120"/>
            <a:ext cx="4114800" cy="914400"/>
          </a:xfrm>
        </p:spPr>
        <p:txBody>
          <a:bodyPr rtlCol="0" anchor="b">
            <a:normAutofit/>
          </a:bodyPr>
          <a:lstStyle>
            <a:lvl1pPr algn="ctr">
              <a:defRPr sz="3200">
                <a:solidFill>
                  <a:schemeClr val="accent3">
                    <a:lumMod val="25000"/>
                  </a:schemeClr>
                </a:solidFill>
              </a:defRPr>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77438815-B9AF-4BA5-B8D6-3311C4949FAD}"/>
              </a:ext>
            </a:extLst>
          </p:cNvPr>
          <p:cNvSpPr>
            <a:spLocks noGrp="1"/>
          </p:cNvSpPr>
          <p:nvPr>
            <p:ph type="body" idx="1" hasCustomPrompt="1"/>
          </p:nvPr>
        </p:nvSpPr>
        <p:spPr>
          <a:xfrm>
            <a:off x="1371600" y="3136392"/>
            <a:ext cx="3657600" cy="1627632"/>
          </a:xfrm>
        </p:spPr>
        <p:txBody>
          <a:bodyPr rtlCol="0">
            <a:normAutofit/>
          </a:bodyPr>
          <a:lstStyle>
            <a:lvl1pPr marL="0" indent="0" algn="ctr">
              <a:lnSpc>
                <a:spcPts val="2100"/>
              </a:lnSpc>
              <a:buNone/>
              <a:defRPr sz="1400">
                <a:solidFill>
                  <a:schemeClr val="accent3">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lo stile del titolo</a:t>
            </a:r>
          </a:p>
        </p:txBody>
      </p:sp>
      <p:sp>
        <p:nvSpPr>
          <p:cNvPr id="4" name="Segnaposto data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it-IT" noProof="0"/>
              <a:t>20XX</a:t>
            </a:r>
          </a:p>
        </p:txBody>
      </p:sp>
      <p:sp>
        <p:nvSpPr>
          <p:cNvPr id="5" name="Segnaposto piè di pagina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59165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mande tematiche">
    <p:spTree>
      <p:nvGrpSpPr>
        <p:cNvPr id="1" name=""/>
        <p:cNvGrpSpPr/>
        <p:nvPr/>
      </p:nvGrpSpPr>
      <p:grpSpPr>
        <a:xfrm>
          <a:off x="0" y="0"/>
          <a:ext cx="0" cy="0"/>
          <a:chOff x="0" y="0"/>
          <a:chExt cx="0" cy="0"/>
        </a:xfrm>
      </p:grpSpPr>
      <p:pic>
        <p:nvPicPr>
          <p:cNvPr id="18" name="Immagine 17" descr="immagine di struttura di marmo">
            <a:extLst>
              <a:ext uri="{FF2B5EF4-FFF2-40B4-BE49-F238E27FC236}">
                <a16:creationId xmlns:a16="http://schemas.microsoft.com/office/drawing/2014/main" id="{DE4FCA92-4B09-4386-A95D-2823C777C5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ttangolo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27" name="Gruppo 26">
            <a:extLst>
              <a:ext uri="{FF2B5EF4-FFF2-40B4-BE49-F238E27FC236}">
                <a16:creationId xmlns:a16="http://schemas.microsoft.com/office/drawing/2014/main" id="{8E4B2F5F-448A-4BB9-BF2F-3CCB44D3219A}"/>
              </a:ext>
              <a:ext uri="{C183D7F6-B498-43B3-948B-1728B52AA6E4}">
                <adec:decorative xmlns:adec="http://schemas.microsoft.com/office/drawing/2017/decorative" val="1"/>
              </a:ext>
            </a:extLst>
          </p:cNvPr>
          <p:cNvGrpSpPr/>
          <p:nvPr userDrawn="1"/>
        </p:nvGrpSpPr>
        <p:grpSpPr>
          <a:xfrm>
            <a:off x="6501565" y="2471420"/>
            <a:ext cx="4809744" cy="3473216"/>
            <a:chOff x="6355080" y="2494474"/>
            <a:chExt cx="4960620" cy="3473216"/>
          </a:xfrm>
        </p:grpSpPr>
        <p:grpSp>
          <p:nvGrpSpPr>
            <p:cNvPr id="28" name="Gruppo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Connettore diritto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cxnSp>
          <p:nvCxnSpPr>
            <p:cNvPr id="29" name="Connettore diritto 28">
              <a:extLst>
                <a:ext uri="{FF2B5EF4-FFF2-40B4-BE49-F238E27FC236}">
                  <a16:creationId xmlns:a16="http://schemas.microsoft.com/office/drawing/2014/main" id="{999BD33D-A5B4-469A-9937-DE6D3611C034}"/>
                </a:ext>
              </a:extLst>
            </p:cNvPr>
            <p:cNvCxnSpPr>
              <a:cxnSpLocks/>
            </p:cNvCxnSpPr>
            <p:nvPr/>
          </p:nvCxnSpPr>
          <p:spPr>
            <a:xfrm>
              <a:off x="7838022"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Segnaposto immagine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rtlCol="0"/>
          <a:lstStyle>
            <a:lvl1pPr algn="ctr">
              <a:defRPr>
                <a:solidFill>
                  <a:schemeClr val="accent3">
                    <a:lumMod val="25000"/>
                  </a:schemeClr>
                </a:solidFill>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it-IT" noProof="0"/>
              <a:t>Fare clic per modificare il testo</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nchor="b" anchorCtr="0"/>
          <a:lstStyle>
            <a:lvl1pPr>
              <a:defRPr>
                <a:solidFill>
                  <a:schemeClr val="accent3">
                    <a:lumMod val="25000"/>
                  </a:schemeClr>
                </a:solidFill>
              </a:defRPr>
            </a:lvl1pPr>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nchor="b" anchorCtr="0"/>
          <a:lstStyle>
            <a:lvl1pPr>
              <a:defRPr>
                <a:solidFill>
                  <a:schemeClr val="accent3">
                    <a:lumMod val="25000"/>
                  </a:schemeClr>
                </a:solidFill>
              </a:defRPr>
            </a:lvl1pPr>
          </a:lstStyle>
          <a:p>
            <a:pPr rtl="0"/>
            <a:r>
              <a:rPr lang="it-IT" noProof="0"/>
              <a:t>PRESENTAZIONE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nchor="b" anchorCtr="0"/>
          <a:lstStyle>
            <a:lvl1pPr>
              <a:defRPr>
                <a:solidFill>
                  <a:schemeClr val="accent3">
                    <a:lumMod val="25000"/>
                  </a:schemeClr>
                </a:solidFill>
              </a:defRPr>
            </a:lvl1pPr>
          </a:lstStyle>
          <a:p>
            <a:pPr rtl="0"/>
            <a:fld id="{B5CEABB6-07DC-46E8-9B57-56EC44A396E5}" type="slidenum">
              <a:rPr lang="it-IT" noProof="0" smtClean="0"/>
              <a:pPr/>
              <a:t>‹N›</a:t>
            </a:fld>
            <a:endParaRPr lang="it-IT" noProof="0"/>
          </a:p>
        </p:txBody>
      </p:sp>
      <p:sp>
        <p:nvSpPr>
          <p:cNvPr id="11" name="Segnaposto testo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rtlCol="0"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it-IT" noProof="0"/>
              <a:t>N.</a:t>
            </a:r>
          </a:p>
        </p:txBody>
      </p:sp>
      <p:sp>
        <p:nvSpPr>
          <p:cNvPr id="9" name="Segnaposto contenuto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it-IT" noProof="0"/>
              <a:t>Fare clic per modificare il testo</a:t>
            </a:r>
          </a:p>
        </p:txBody>
      </p:sp>
      <p:sp>
        <p:nvSpPr>
          <p:cNvPr id="12" name="Segnaposto contenuto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it-IT" noProof="0"/>
              <a:t>Fare clic per modificare il testo</a:t>
            </a:r>
          </a:p>
        </p:txBody>
      </p:sp>
      <p:sp>
        <p:nvSpPr>
          <p:cNvPr id="14" name="Segnaposto testo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1</a:t>
            </a:r>
          </a:p>
        </p:txBody>
      </p:sp>
      <p:sp>
        <p:nvSpPr>
          <p:cNvPr id="16" name="Segnaposto testo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rtlCol="0"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it-IT" noProof="0"/>
              <a:t>N.</a:t>
            </a:r>
          </a:p>
        </p:txBody>
      </p:sp>
      <p:sp>
        <p:nvSpPr>
          <p:cNvPr id="17" name="Segnaposto testo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2</a:t>
            </a:r>
          </a:p>
        </p:txBody>
      </p:sp>
      <p:sp>
        <p:nvSpPr>
          <p:cNvPr id="21" name="Segnaposto testo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rtlCol="0"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it-IT" noProof="0"/>
              <a:t>N.</a:t>
            </a:r>
          </a:p>
        </p:txBody>
      </p:sp>
      <p:sp>
        <p:nvSpPr>
          <p:cNvPr id="22" name="Segnaposto testo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3</a:t>
            </a:r>
          </a:p>
        </p:txBody>
      </p:sp>
      <p:grpSp>
        <p:nvGrpSpPr>
          <p:cNvPr id="23" name="Gruppo 22">
            <a:extLst>
              <a:ext uri="{FF2B5EF4-FFF2-40B4-BE49-F238E27FC236}">
                <a16:creationId xmlns:a16="http://schemas.microsoft.com/office/drawing/2014/main" id="{250BA95E-CDDF-419E-808E-3B59CA01E4E8}"/>
              </a:ext>
              <a:ext uri="{C183D7F6-B498-43B3-948B-1728B52AA6E4}">
                <adec:decorative xmlns:adec="http://schemas.microsoft.com/office/drawing/2017/decorative"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Connettore diritto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Elemento grafico 25" descr="icona della primavera">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4049759527"/>
      </p:ext>
    </p:extLst>
  </p:cSld>
  <p:clrMapOvr>
    <a:masterClrMapping/>
  </p:clrMapOvr>
  <p:extLst>
    <p:ext uri="{DCECCB84-F9BA-43D5-87BE-67443E8EF086}">
      <p15:sldGuideLst xmlns:p15="http://schemas.microsoft.com/office/powerpoint/2012/main">
        <p15:guide id="1" orient="horz" pos="17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AE52EF6E-0B58-484F-94A5-9BAA116171BF}"/>
              </a:ext>
            </a:extLst>
          </p:cNvPr>
          <p:cNvSpPr>
            <a:spLocks noGrp="1"/>
          </p:cNvSpPr>
          <p:nvPr>
            <p:ph type="pic" sz="quarter" idx="14"/>
          </p:nvPr>
        </p:nvSpPr>
        <p:spPr>
          <a:xfrm>
            <a:off x="1524" y="0"/>
            <a:ext cx="12188952" cy="6858000"/>
          </a:xfrm>
          <a:solidFill>
            <a:schemeClr val="accent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9DE3D039-0A18-4031-8A63-D83666B066F6}"/>
              </a:ext>
            </a:extLst>
          </p:cNvPr>
          <p:cNvSpPr>
            <a:spLocks noGrp="1"/>
          </p:cNvSpPr>
          <p:nvPr>
            <p:ph type="title"/>
          </p:nvPr>
        </p:nvSpPr>
        <p:spPr>
          <a:xfrm>
            <a:off x="609600" y="914400"/>
            <a:ext cx="10972800" cy="5029200"/>
          </a:xfrm>
          <a:ln w="38100">
            <a:solidFill>
              <a:schemeClr val="tx2"/>
            </a:solidFill>
          </a:ln>
        </p:spPr>
        <p:txBody>
          <a:bodyPr lIns="914400" rIns="914400" rtlCol="0" anchor="ctr">
            <a:noAutofit/>
          </a:bodyPr>
          <a:lstStyle>
            <a:lvl1pPr algn="ctr">
              <a:defRPr sz="3200">
                <a:solidFill>
                  <a:schemeClr val="tx2">
                    <a:lumMod val="20000"/>
                    <a:lumOff val="80000"/>
                  </a:schemeClr>
                </a:solidFill>
              </a:defRPr>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77438815-B9AF-4BA5-B8D6-3311C4949FAD}"/>
              </a:ext>
            </a:extLst>
          </p:cNvPr>
          <p:cNvSpPr>
            <a:spLocks noGrp="1"/>
          </p:cNvSpPr>
          <p:nvPr>
            <p:ph type="body" idx="1" hasCustomPrompt="1"/>
          </p:nvPr>
        </p:nvSpPr>
        <p:spPr>
          <a:xfrm>
            <a:off x="1066800" y="4589463"/>
            <a:ext cx="10058400" cy="585216"/>
          </a:xfrm>
        </p:spPr>
        <p:txBody>
          <a:bodyPr rtlCol="0"/>
          <a:lstStyle>
            <a:lvl1pPr marL="0" indent="0" algn="ctr">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lo stile del titolo</a:t>
            </a:r>
          </a:p>
        </p:txBody>
      </p:sp>
      <p:sp>
        <p:nvSpPr>
          <p:cNvPr id="4" name="Segnaposto data 3">
            <a:extLst>
              <a:ext uri="{FF2B5EF4-FFF2-40B4-BE49-F238E27FC236}">
                <a16:creationId xmlns:a16="http://schemas.microsoft.com/office/drawing/2014/main" id="{68EB05F6-A3ED-45AB-B103-D5E34BFD605F}"/>
              </a:ext>
            </a:extLst>
          </p:cNvPr>
          <p:cNvSpPr>
            <a:spLocks noGrp="1"/>
          </p:cNvSpPr>
          <p:nvPr>
            <p:ph type="dt" sz="half" idx="10"/>
          </p:nvPr>
        </p:nvSpPr>
        <p:spPr>
          <a:xfrm>
            <a:off x="457200" y="6488702"/>
            <a:ext cx="2743200" cy="182880"/>
          </a:xfrm>
        </p:spPr>
        <p:txBody>
          <a:bodyPr rtlCol="0"/>
          <a:lstStyle/>
          <a:p>
            <a:pPr rtl="0"/>
            <a:r>
              <a:rPr lang="it-IT" noProof="0"/>
              <a:t>20XX</a:t>
            </a:r>
          </a:p>
        </p:txBody>
      </p:sp>
      <p:sp>
        <p:nvSpPr>
          <p:cNvPr id="5" name="Segnaposto piè di pagina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F54E8801-7449-48B4-8D64-BCE20D0831C9}"/>
              </a:ext>
            </a:extLst>
          </p:cNvPr>
          <p:cNvSpPr>
            <a:spLocks noGrp="1"/>
          </p:cNvSpPr>
          <p:nvPr>
            <p:ph type="sldNum" sz="quarter" idx="12"/>
          </p:nvPr>
        </p:nvSpPr>
        <p:spPr>
          <a:xfrm>
            <a:off x="8995608" y="6488702"/>
            <a:ext cx="2743200" cy="182880"/>
          </a:xfrm>
        </p:spPr>
        <p:txBody>
          <a:bodyPr rtlCol="0"/>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87059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potesi">
    <p:spTree>
      <p:nvGrpSpPr>
        <p:cNvPr id="1" name=""/>
        <p:cNvGrpSpPr/>
        <p:nvPr/>
      </p:nvGrpSpPr>
      <p:grpSpPr>
        <a:xfrm>
          <a:off x="0" y="0"/>
          <a:ext cx="0" cy="0"/>
          <a:chOff x="0" y="0"/>
          <a:chExt cx="0" cy="0"/>
        </a:xfrm>
      </p:grpSpPr>
      <p:sp>
        <p:nvSpPr>
          <p:cNvPr id="10" name="Segnaposto immagine 7">
            <a:extLst>
              <a:ext uri="{FF2B5EF4-FFF2-40B4-BE49-F238E27FC236}">
                <a16:creationId xmlns:a16="http://schemas.microsoft.com/office/drawing/2014/main" id="{EEE5B85B-2CE4-49C6-A626-897037552E6D}"/>
              </a:ext>
            </a:extLst>
          </p:cNvPr>
          <p:cNvSpPr>
            <a:spLocks noGrp="1"/>
          </p:cNvSpPr>
          <p:nvPr>
            <p:ph type="pic" sz="quarter" idx="14"/>
          </p:nvPr>
        </p:nvSpPr>
        <p:spPr>
          <a:xfrm>
            <a:off x="1524" y="0"/>
            <a:ext cx="12188952" cy="6858000"/>
          </a:xfrm>
          <a:solidFill>
            <a:schemeClr val="accent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FE9E034D-C1DD-48C0-BB6B-FDC6F8EBA558}"/>
              </a:ext>
            </a:extLst>
          </p:cNvPr>
          <p:cNvSpPr>
            <a:spLocks noGrp="1"/>
          </p:cNvSpPr>
          <p:nvPr>
            <p:ph type="title"/>
          </p:nvPr>
        </p:nvSpPr>
        <p:spPr>
          <a:xfrm>
            <a:off x="4270248" y="1280160"/>
            <a:ext cx="3657600" cy="914400"/>
          </a:xfrm>
        </p:spPr>
        <p:txBody>
          <a:bodyPr rtlCol="0"/>
          <a:lstStyle>
            <a:lvl1pPr algn="ctr">
              <a:defRPr>
                <a:solidFill>
                  <a:schemeClr val="accent3"/>
                </a:solidFill>
              </a:defRPr>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4270248" y="2642616"/>
            <a:ext cx="3657600" cy="1078992"/>
          </a:xfrm>
        </p:spPr>
        <p:txBody>
          <a:bodyPr rtlCol="0"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lo stile del titolo</a:t>
            </a:r>
          </a:p>
        </p:txBody>
      </p:sp>
      <p:sp>
        <p:nvSpPr>
          <p:cNvPr id="5" name="Segnaposto testo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4270248" y="4315968"/>
            <a:ext cx="3657600" cy="822960"/>
          </a:xfrm>
        </p:spPr>
        <p:txBody>
          <a:bodyPr rtlCol="0"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lo stile del titolo</a:t>
            </a:r>
          </a:p>
        </p:txBody>
      </p:sp>
      <p:sp>
        <p:nvSpPr>
          <p:cNvPr id="7" name="Segnaposto data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lvl1pPr>
          </a:lstStyle>
          <a:p>
            <a:pPr rtl="0"/>
            <a:r>
              <a:rPr lang="it-IT" noProof="0"/>
              <a:t>20XX</a:t>
            </a:r>
          </a:p>
        </p:txBody>
      </p:sp>
      <p:sp>
        <p:nvSpPr>
          <p:cNvPr id="8" name="Segnaposto piè di pagina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it-IT" noProof="0"/>
              <a:t>Presentazione per conferenza</a:t>
            </a:r>
          </a:p>
        </p:txBody>
      </p:sp>
      <p:sp>
        <p:nvSpPr>
          <p:cNvPr id="9" name="Segnaposto numero diapositiva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2875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rcentuale">
    <p:bg>
      <p:bgPr>
        <a:solidFill>
          <a:schemeClr val="accent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B4411E-20EA-4627-8A68-17038DCE1876}"/>
              </a:ext>
            </a:extLst>
          </p:cNvPr>
          <p:cNvSpPr>
            <a:spLocks noGrp="1"/>
          </p:cNvSpPr>
          <p:nvPr>
            <p:ph type="title"/>
          </p:nvPr>
        </p:nvSpPr>
        <p:spPr>
          <a:xfrm>
            <a:off x="454152" y="749808"/>
            <a:ext cx="11283696" cy="914400"/>
          </a:xfrm>
        </p:spPr>
        <p:txBody>
          <a:bodyPr rtlCol="0" anchor="ctr"/>
          <a:lstStyle>
            <a:lvl1pPr algn="ctr">
              <a:defRPr sz="3200">
                <a:solidFill>
                  <a:schemeClr val="accent3"/>
                </a:solidFill>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1974E5B2-1EB9-4222-8FAB-65BDC9A9500F}"/>
              </a:ext>
            </a:extLst>
          </p:cNvPr>
          <p:cNvSpPr>
            <a:spLocks noGrp="1"/>
          </p:cNvSpPr>
          <p:nvPr>
            <p:ph idx="1" hasCustomPrompt="1"/>
          </p:nvPr>
        </p:nvSpPr>
        <p:spPr>
          <a:xfrm>
            <a:off x="876300" y="2317750"/>
            <a:ext cx="2377440" cy="3540125"/>
          </a:xfrm>
        </p:spPr>
        <p:txBody>
          <a:bodyPr rtlCol="0">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a:extLst>
              <a:ext uri="{FF2B5EF4-FFF2-40B4-BE49-F238E27FC236}">
                <a16:creationId xmlns:a16="http://schemas.microsoft.com/office/drawing/2014/main" id="{D732AD86-1F8B-4DE6-9736-793E1781772C}"/>
              </a:ext>
            </a:extLst>
          </p:cNvPr>
          <p:cNvSpPr>
            <a:spLocks noGrp="1"/>
          </p:cNvSpPr>
          <p:nvPr>
            <p:ph type="dt" sz="half" idx="10"/>
          </p:nvPr>
        </p:nvSpPr>
        <p:spPr/>
        <p:txBody>
          <a:bodyPr rtlCol="0"/>
          <a:lstStyle/>
          <a:p>
            <a:pPr rtl="0"/>
            <a:r>
              <a:rPr lang="it-IT" noProof="0"/>
              <a:t>20XX</a:t>
            </a:r>
          </a:p>
        </p:txBody>
      </p:sp>
      <p:sp>
        <p:nvSpPr>
          <p:cNvPr id="6" name="Segnaposto piè di pagina 5">
            <a:extLst>
              <a:ext uri="{FF2B5EF4-FFF2-40B4-BE49-F238E27FC236}">
                <a16:creationId xmlns:a16="http://schemas.microsoft.com/office/drawing/2014/main" id="{FA60A3B3-8B02-4D8B-A982-7C7CA03A9290}"/>
              </a:ext>
            </a:extLst>
          </p:cNvPr>
          <p:cNvSpPr>
            <a:spLocks noGrp="1"/>
          </p:cNvSpPr>
          <p:nvPr>
            <p:ph type="ftr" sz="quarter" idx="11"/>
          </p:nvPr>
        </p:nvSpPr>
        <p:spPr/>
        <p:txBody>
          <a:bodyPr rtlCol="0"/>
          <a:lstStyle/>
          <a:p>
            <a:pPr rtl="0"/>
            <a:r>
              <a:rPr lang="it-IT" noProof="0"/>
              <a:t>Presentazione per conferenza</a:t>
            </a:r>
          </a:p>
        </p:txBody>
      </p:sp>
      <p:sp>
        <p:nvSpPr>
          <p:cNvPr id="7" name="Segnaposto numero diapositiva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
        <p:nvSpPr>
          <p:cNvPr id="8" name="Segnaposto contenuto 2">
            <a:extLst>
              <a:ext uri="{FF2B5EF4-FFF2-40B4-BE49-F238E27FC236}">
                <a16:creationId xmlns:a16="http://schemas.microsoft.com/office/drawing/2014/main" id="{9F79AF1F-7242-4F30-8C34-3161A601D69C}"/>
              </a:ext>
            </a:extLst>
          </p:cNvPr>
          <p:cNvSpPr>
            <a:spLocks noGrp="1"/>
          </p:cNvSpPr>
          <p:nvPr>
            <p:ph idx="13" hasCustomPrompt="1"/>
          </p:nvPr>
        </p:nvSpPr>
        <p:spPr>
          <a:xfrm>
            <a:off x="8943975" y="2317749"/>
            <a:ext cx="2377440" cy="3540125"/>
          </a:xfrm>
        </p:spPr>
        <p:txBody>
          <a:bodyPr rtlCol="0">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Segnaposto contenuto 2">
            <a:extLst>
              <a:ext uri="{FF2B5EF4-FFF2-40B4-BE49-F238E27FC236}">
                <a16:creationId xmlns:a16="http://schemas.microsoft.com/office/drawing/2014/main" id="{651CEFA7-BDAC-4AF4-9581-D5F23678BD4A}"/>
              </a:ext>
            </a:extLst>
          </p:cNvPr>
          <p:cNvSpPr>
            <a:spLocks noGrp="1"/>
          </p:cNvSpPr>
          <p:nvPr>
            <p:ph idx="14" hasCustomPrompt="1"/>
          </p:nvPr>
        </p:nvSpPr>
        <p:spPr>
          <a:xfrm>
            <a:off x="6254750" y="2317748"/>
            <a:ext cx="2377440" cy="3540125"/>
          </a:xfrm>
        </p:spPr>
        <p:txBody>
          <a:bodyPr rtlCol="0">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contenuto 2">
            <a:extLst>
              <a:ext uri="{FF2B5EF4-FFF2-40B4-BE49-F238E27FC236}">
                <a16:creationId xmlns:a16="http://schemas.microsoft.com/office/drawing/2014/main" id="{A3BA914A-7D10-4F7D-B226-5324D5329F71}"/>
              </a:ext>
            </a:extLst>
          </p:cNvPr>
          <p:cNvSpPr>
            <a:spLocks noGrp="1"/>
          </p:cNvSpPr>
          <p:nvPr>
            <p:ph idx="15" hasCustomPrompt="1"/>
          </p:nvPr>
        </p:nvSpPr>
        <p:spPr>
          <a:xfrm>
            <a:off x="3565525" y="2317748"/>
            <a:ext cx="2377440" cy="3540125"/>
          </a:xfrm>
        </p:spPr>
        <p:txBody>
          <a:bodyPr rtlCol="0">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cxnSp>
        <p:nvCxnSpPr>
          <p:cNvPr id="11" name="Connettore diritto 10">
            <a:extLst>
              <a:ext uri="{FF2B5EF4-FFF2-40B4-BE49-F238E27FC236}">
                <a16:creationId xmlns:a16="http://schemas.microsoft.com/office/drawing/2014/main" id="{CA111B60-CB4D-4836-B3B0-99E3A740B087}"/>
              </a:ext>
            </a:extLst>
          </p:cNvPr>
          <p:cNvCxnSpPr>
            <a:cxnSpLocks/>
          </p:cNvCxnSpPr>
          <p:nvPr userDrawn="1"/>
        </p:nvCxnSpPr>
        <p:spPr>
          <a:xfrm>
            <a:off x="6781799" y="1992404"/>
            <a:ext cx="3722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6077C5C-B350-49D7-9F72-CC7402D7F3AF}"/>
              </a:ext>
            </a:extLst>
          </p:cNvPr>
          <p:cNvCxnSpPr>
            <a:cxnSpLocks/>
          </p:cNvCxnSpPr>
          <p:nvPr userDrawn="1"/>
        </p:nvCxnSpPr>
        <p:spPr>
          <a:xfrm>
            <a:off x="1663262" y="1992404"/>
            <a:ext cx="38231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Elemento grafico 12" descr="icona della primavera">
            <a:extLst>
              <a:ext uri="{FF2B5EF4-FFF2-40B4-BE49-F238E27FC236}">
                <a16:creationId xmlns:a16="http://schemas.microsoft.com/office/drawing/2014/main" id="{3455B0EC-C4D6-4967-AA15-F5B9787992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691531" flipH="1">
            <a:off x="5678556" y="1759981"/>
            <a:ext cx="914400" cy="406100"/>
          </a:xfrm>
          <a:prstGeom prst="rect">
            <a:avLst/>
          </a:prstGeom>
        </p:spPr>
      </p:pic>
    </p:spTree>
    <p:extLst>
      <p:ext uri="{BB962C8B-B14F-4D97-AF65-F5344CB8AC3E}">
        <p14:creationId xmlns:p14="http://schemas.microsoft.com/office/powerpoint/2010/main" val="298881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are prodotti eccezionali">
    <p:bg>
      <p:bgPr>
        <a:solidFill>
          <a:schemeClr val="accent3">
            <a:lumMod val="10000"/>
          </a:schemeClr>
        </a:solidFill>
        <a:effectLst/>
      </p:bgPr>
    </p:bg>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63DD5414-F5B4-4934-A635-6276FB3ED997}"/>
              </a:ext>
            </a:extLst>
          </p:cNvPr>
          <p:cNvSpPr>
            <a:spLocks noGrp="1"/>
          </p:cNvSpPr>
          <p:nvPr>
            <p:ph type="pic" sz="quarter" idx="14"/>
          </p:nvPr>
        </p:nvSpPr>
        <p:spPr>
          <a:xfrm>
            <a:off x="0" y="0"/>
            <a:ext cx="6096000" cy="6858000"/>
          </a:xfrm>
          <a:solidFill>
            <a:schemeClr val="accent1"/>
          </a:solidFill>
        </p:spPr>
        <p:txBody>
          <a:bodyPr rtlCol="0"/>
          <a:lstStyle/>
          <a:p>
            <a:pPr rtl="0"/>
            <a:r>
              <a:rPr lang="it-IT" noProof="0"/>
              <a:t>Fare clic sull'icona per inserire un'immagine</a:t>
            </a:r>
          </a:p>
        </p:txBody>
      </p:sp>
      <p:sp>
        <p:nvSpPr>
          <p:cNvPr id="2" name="Titolo 1">
            <a:extLst>
              <a:ext uri="{FF2B5EF4-FFF2-40B4-BE49-F238E27FC236}">
                <a16:creationId xmlns:a16="http://schemas.microsoft.com/office/drawing/2014/main" id="{A4AE12D1-08AF-45E9-A34A-BDE9E860BAA2}"/>
              </a:ext>
            </a:extLst>
          </p:cNvPr>
          <p:cNvSpPr>
            <a:spLocks noGrp="1"/>
          </p:cNvSpPr>
          <p:nvPr>
            <p:ph type="title" hasCustomPrompt="1"/>
          </p:nvPr>
        </p:nvSpPr>
        <p:spPr>
          <a:xfrm>
            <a:off x="6779514" y="958515"/>
            <a:ext cx="4398264" cy="914400"/>
          </a:xfrm>
        </p:spPr>
        <p:txBody>
          <a:bodyPr rtlCol="0">
            <a:normAutofit/>
          </a:bodyPr>
          <a:lstStyle>
            <a:lvl1pPr algn="ctr">
              <a:defRPr sz="2900" spc="100" baseline="0">
                <a:solidFill>
                  <a:schemeClr val="accent3"/>
                </a:solidFill>
              </a:defRPr>
            </a:lvl1pPr>
          </a:lstStyle>
          <a:p>
            <a:pPr rtl="0"/>
            <a:r>
              <a:rPr lang="it-IT" noProof="0"/>
              <a:t>Fare clic per modificare il titolo</a:t>
            </a:r>
          </a:p>
        </p:txBody>
      </p:sp>
      <p:sp>
        <p:nvSpPr>
          <p:cNvPr id="3" name="Segnaposto contenuto 2">
            <a:extLst>
              <a:ext uri="{FF2B5EF4-FFF2-40B4-BE49-F238E27FC236}">
                <a16:creationId xmlns:a16="http://schemas.microsoft.com/office/drawing/2014/main" id="{BF8F5A6A-E29E-401A-801A-8FD9CAABA7A5}"/>
              </a:ext>
            </a:extLst>
          </p:cNvPr>
          <p:cNvSpPr>
            <a:spLocks noGrp="1"/>
          </p:cNvSpPr>
          <p:nvPr>
            <p:ph idx="1" hasCustomPrompt="1"/>
          </p:nvPr>
        </p:nvSpPr>
        <p:spPr>
          <a:xfrm>
            <a:off x="7104888" y="2816352"/>
            <a:ext cx="3749040" cy="640080"/>
          </a:xfrm>
        </p:spPr>
        <p:txBody>
          <a:bodyPr rtlCol="0">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it-IT" noProof="0"/>
              <a:t>Fare clic per modificare il testo</a:t>
            </a:r>
          </a:p>
        </p:txBody>
      </p:sp>
      <p:sp>
        <p:nvSpPr>
          <p:cNvPr id="4" name="Segnaposto dat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it-IT" noProof="0"/>
              <a:t>20XX</a:t>
            </a:r>
          </a:p>
        </p:txBody>
      </p:sp>
      <p:sp>
        <p:nvSpPr>
          <p:cNvPr id="5" name="Segnaposto piè di pa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it-IT" noProof="0"/>
              <a:t>Presentazione per conferenza</a:t>
            </a:r>
          </a:p>
        </p:txBody>
      </p:sp>
      <p:sp>
        <p:nvSpPr>
          <p:cNvPr id="6" name="Segnaposto numero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it-IT" noProof="0" smtClean="0"/>
              <a:t>‹N›</a:t>
            </a:fld>
            <a:endParaRPr lang="it-IT" noProof="0"/>
          </a:p>
        </p:txBody>
      </p:sp>
      <p:sp>
        <p:nvSpPr>
          <p:cNvPr id="13" name="Segnaposto contenuto 2">
            <a:extLst>
              <a:ext uri="{FF2B5EF4-FFF2-40B4-BE49-F238E27FC236}">
                <a16:creationId xmlns:a16="http://schemas.microsoft.com/office/drawing/2014/main" id="{B0BB0A7E-D7A2-4EFF-A134-B2AD0D06FDC6}"/>
              </a:ext>
            </a:extLst>
          </p:cNvPr>
          <p:cNvSpPr>
            <a:spLocks noGrp="1"/>
          </p:cNvSpPr>
          <p:nvPr>
            <p:ph idx="15" hasCustomPrompt="1"/>
          </p:nvPr>
        </p:nvSpPr>
        <p:spPr>
          <a:xfrm>
            <a:off x="7104888" y="3922776"/>
            <a:ext cx="3749040" cy="640080"/>
          </a:xfrm>
        </p:spPr>
        <p:txBody>
          <a:bodyPr rtlCol="0">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it-IT" noProof="0"/>
              <a:t>Fare clic per modificare il testo</a:t>
            </a:r>
          </a:p>
        </p:txBody>
      </p:sp>
      <p:sp>
        <p:nvSpPr>
          <p:cNvPr id="14" name="Segnaposto contenuto 2">
            <a:extLst>
              <a:ext uri="{FF2B5EF4-FFF2-40B4-BE49-F238E27FC236}">
                <a16:creationId xmlns:a16="http://schemas.microsoft.com/office/drawing/2014/main" id="{6C900BA0-1BE3-4C3A-95B2-0DFEE734031C}"/>
              </a:ext>
            </a:extLst>
          </p:cNvPr>
          <p:cNvSpPr>
            <a:spLocks noGrp="1"/>
          </p:cNvSpPr>
          <p:nvPr>
            <p:ph idx="16" hasCustomPrompt="1"/>
          </p:nvPr>
        </p:nvSpPr>
        <p:spPr>
          <a:xfrm>
            <a:off x="7104888" y="5084064"/>
            <a:ext cx="3749040" cy="640080"/>
          </a:xfrm>
        </p:spPr>
        <p:txBody>
          <a:bodyPr rtlCol="0">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it-IT" noProof="0"/>
              <a:t>Fare clic per modificare il testo</a:t>
            </a:r>
          </a:p>
        </p:txBody>
      </p:sp>
      <p:cxnSp>
        <p:nvCxnSpPr>
          <p:cNvPr id="10" name="Connettore diritto 9">
            <a:extLst>
              <a:ext uri="{FF2B5EF4-FFF2-40B4-BE49-F238E27FC236}">
                <a16:creationId xmlns:a16="http://schemas.microsoft.com/office/drawing/2014/main" id="{D9783C95-300F-479E-8A8E-9F6BE3C723D9}"/>
              </a:ext>
            </a:extLst>
          </p:cNvPr>
          <p:cNvCxnSpPr>
            <a:cxnSpLocks/>
          </p:cNvCxnSpPr>
          <p:nvPr userDrawn="1"/>
        </p:nvCxnSpPr>
        <p:spPr>
          <a:xfrm>
            <a:off x="7231888" y="2340201"/>
            <a:ext cx="1140587"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0509354D-0D6D-4528-8858-7768965572A6}"/>
              </a:ext>
            </a:extLst>
          </p:cNvPr>
          <p:cNvCxnSpPr>
            <a:cxnSpLocks/>
          </p:cNvCxnSpPr>
          <p:nvPr userDrawn="1"/>
        </p:nvCxnSpPr>
        <p:spPr>
          <a:xfrm>
            <a:off x="9563100" y="2349065"/>
            <a:ext cx="1181232"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421117FA-5C64-4802-BBCD-D39A5647932B}"/>
              </a:ext>
            </a:extLst>
          </p:cNvPr>
          <p:cNvCxnSpPr>
            <a:cxnSpLocks/>
          </p:cNvCxnSpPr>
          <p:nvPr userDrawn="1"/>
        </p:nvCxnSpPr>
        <p:spPr>
          <a:xfrm>
            <a:off x="8740521" y="3688966"/>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34F332D5-721A-4CD6-9D74-70D7D0201874}"/>
              </a:ext>
            </a:extLst>
          </p:cNvPr>
          <p:cNvCxnSpPr>
            <a:cxnSpLocks/>
          </p:cNvCxnSpPr>
          <p:nvPr userDrawn="1"/>
        </p:nvCxnSpPr>
        <p:spPr>
          <a:xfrm>
            <a:off x="8740521" y="4789102"/>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Elemento grafico 15">
            <a:extLst>
              <a:ext uri="{FF2B5EF4-FFF2-40B4-BE49-F238E27FC236}">
                <a16:creationId xmlns:a16="http://schemas.microsoft.com/office/drawing/2014/main" id="{1C4C1E95-18BD-4ADE-AC3B-864D92FB84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691531" flipH="1">
            <a:off x="8578136" y="2151786"/>
            <a:ext cx="808894" cy="359243"/>
          </a:xfrm>
          <a:prstGeom prst="rect">
            <a:avLst/>
          </a:prstGeom>
        </p:spPr>
      </p:pic>
    </p:spTree>
    <p:extLst>
      <p:ext uri="{BB962C8B-B14F-4D97-AF65-F5344CB8AC3E}">
        <p14:creationId xmlns:p14="http://schemas.microsoft.com/office/powerpoint/2010/main" val="4020370120"/>
      </p:ext>
    </p:extLst>
  </p:cSld>
  <p:clrMapOvr>
    <a:masterClrMapping/>
  </p:clrMapOvr>
  <p:extLst>
    <p:ext uri="{DCECCB84-F9BA-43D5-87BE-67443E8EF086}">
      <p15:sldGuideLst xmlns:p15="http://schemas.microsoft.com/office/powerpoint/2012/main">
        <p15:guide id="1" pos="7392" userDrawn="1">
          <p15:clr>
            <a:srgbClr val="FBAE40"/>
          </p15:clr>
        </p15:guide>
        <p15:guide id="2" pos="4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001917CC-671D-47EA-B065-51E87EC27B53}"/>
              </a:ext>
            </a:extLst>
          </p:cNvPr>
          <p:cNvSpPr>
            <a:spLocks noGrp="1"/>
          </p:cNvSpPr>
          <p:nvPr>
            <p:ph type="dt" sz="half" idx="2"/>
          </p:nvPr>
        </p:nvSpPr>
        <p:spPr>
          <a:xfrm>
            <a:off x="457200" y="6488702"/>
            <a:ext cx="2743200" cy="182880"/>
          </a:xfrm>
          <a:prstGeom prst="rect">
            <a:avLst/>
          </a:prstGeom>
        </p:spPr>
        <p:txBody>
          <a:bodyPr vert="horz" lIns="91440" tIns="45720" rIns="91440" bIns="45720" rtlCol="0" anchor="b" anchorCtr="0"/>
          <a:lstStyle>
            <a:lvl1pPr algn="l">
              <a:defRPr sz="1000" spc="300">
                <a:solidFill>
                  <a:schemeClr val="bg1"/>
                </a:solidFill>
                <a:latin typeface="+mj-lt"/>
              </a:defRPr>
            </a:lvl1pPr>
          </a:lstStyle>
          <a:p>
            <a:pPr rtl="0"/>
            <a:r>
              <a:rPr lang="it-IT" noProof="0"/>
              <a:t>20XX</a:t>
            </a:r>
          </a:p>
        </p:txBody>
      </p:sp>
      <p:sp>
        <p:nvSpPr>
          <p:cNvPr id="5" name="Segnaposto piè di pagina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488702"/>
            <a:ext cx="4114800" cy="182880"/>
          </a:xfrm>
          <a:prstGeom prst="rect">
            <a:avLst/>
          </a:prstGeom>
        </p:spPr>
        <p:txBody>
          <a:bodyPr vert="horz" lIns="91440" tIns="45720" rIns="91440" bIns="45720" rtlCol="0" anchor="b" anchorCtr="0"/>
          <a:lstStyle>
            <a:lvl1pPr algn="ctr">
              <a:defRPr sz="1000" spc="300">
                <a:solidFill>
                  <a:schemeClr val="bg1"/>
                </a:solidFill>
              </a:defRPr>
            </a:lvl1pPr>
          </a:lstStyle>
          <a:p>
            <a:pPr rtl="0"/>
            <a:r>
              <a:rPr lang="it-IT" noProof="0"/>
              <a:t>PRESENTAZIONE CONFERENZA</a:t>
            </a:r>
          </a:p>
        </p:txBody>
      </p:sp>
      <p:sp>
        <p:nvSpPr>
          <p:cNvPr id="6" name="Segnaposto numero diapositiva 5">
            <a:extLst>
              <a:ext uri="{FF2B5EF4-FFF2-40B4-BE49-F238E27FC236}">
                <a16:creationId xmlns:a16="http://schemas.microsoft.com/office/drawing/2014/main" id="{C5CADFFD-0FF7-4DDC-8879-918576F63EA6}"/>
              </a:ext>
            </a:extLst>
          </p:cNvPr>
          <p:cNvSpPr>
            <a:spLocks noGrp="1"/>
          </p:cNvSpPr>
          <p:nvPr>
            <p:ph type="sldNum" sz="quarter" idx="4"/>
          </p:nvPr>
        </p:nvSpPr>
        <p:spPr>
          <a:xfrm>
            <a:off x="8997696" y="6488702"/>
            <a:ext cx="2743200" cy="182880"/>
          </a:xfrm>
          <a:prstGeom prst="rect">
            <a:avLst/>
          </a:prstGeom>
        </p:spPr>
        <p:txBody>
          <a:bodyPr vert="horz" lIns="91440" tIns="45720" rIns="91440" bIns="45720" rtlCol="0" anchor="b" anchorCtr="0"/>
          <a:lstStyle>
            <a:lvl1pPr algn="r">
              <a:defRPr sz="1000">
                <a:solidFill>
                  <a:schemeClr val="bg1"/>
                </a:solidFill>
                <a:latin typeface="+mj-lt"/>
              </a:defRPr>
            </a:lvl1pPr>
          </a:lstStyle>
          <a:p>
            <a:pPr rtl="0"/>
            <a:fld id="{B5CEABB6-07DC-46E8-9B57-56EC44A396E5}" type="slidenum">
              <a:rPr lang="it-IT" noProof="0" smtClean="0"/>
              <a:pPr/>
              <a:t>‹N›</a:t>
            </a:fld>
            <a:endParaRPr lang="it-IT"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51" r:id="rId4"/>
    <p:sldLayoutId id="2147483677" r:id="rId5"/>
    <p:sldLayoutId id="2147483667" r:id="rId6"/>
    <p:sldLayoutId id="2147483668" r:id="rId7"/>
    <p:sldLayoutId id="2147483656" r:id="rId8"/>
    <p:sldLayoutId id="2147483671" r:id="rId9"/>
    <p:sldLayoutId id="2147483674" r:id="rId10"/>
    <p:sldLayoutId id="2147483678" r:id="rId11"/>
    <p:sldLayoutId id="2147483675" r:id="rId12"/>
    <p:sldLayoutId id="2147483682" r:id="rId13"/>
    <p:sldLayoutId id="2147483666" r:id="rId14"/>
    <p:sldLayoutId id="2147483676" r:id="rId15"/>
    <p:sldLayoutId id="2147483650" r:id="rId16"/>
    <p:sldLayoutId id="2147483670" r:id="rId17"/>
    <p:sldLayoutId id="2147483653" r:id="rId18"/>
    <p:sldLayoutId id="2147483652" r:id="rId19"/>
  </p:sldLayoutIdLst>
  <p:hf hdr="0"/>
  <p:txStyles>
    <p:title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2" userDrawn="1">
          <p15:clr>
            <a:srgbClr val="FBAE40"/>
          </p15:clr>
        </p15:guide>
        <p15:guide id="4" pos="7128" userDrawn="1">
          <p15:clr>
            <a:srgbClr val="FBAE40"/>
          </p15:clr>
        </p15:guide>
        <p15:guide id="5" pos="288" userDrawn="1">
          <p15:clr>
            <a:srgbClr val="F26B43"/>
          </p15:clr>
        </p15:guide>
        <p15:guide id="6" pos="73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75" name="Segnaposto immagine 74" descr="foto di una valigetta di pelle su alcuni documenti">
            <a:extLst>
              <a:ext uri="{FF2B5EF4-FFF2-40B4-BE49-F238E27FC236}">
                <a16:creationId xmlns:a16="http://schemas.microsoft.com/office/drawing/2014/main" id="{81B90C65-1DA4-4E3B-93DD-50C02E869756}"/>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l="13" r="13"/>
          <a:stretch/>
        </p:blipFill>
        <p:spPr/>
      </p:pic>
      <p:sp>
        <p:nvSpPr>
          <p:cNvPr id="46" name="Titolo 45">
            <a:extLst>
              <a:ext uri="{FF2B5EF4-FFF2-40B4-BE49-F238E27FC236}">
                <a16:creationId xmlns:a16="http://schemas.microsoft.com/office/drawing/2014/main" id="{70F6BB83-FE06-42C6-8C19-9F085DD9A9BF}"/>
              </a:ext>
            </a:extLst>
          </p:cNvPr>
          <p:cNvSpPr>
            <a:spLocks noGrp="1"/>
          </p:cNvSpPr>
          <p:nvPr>
            <p:ph type="ctrTitle"/>
          </p:nvPr>
        </p:nvSpPr>
        <p:spPr/>
        <p:txBody>
          <a:bodyPr rtlCol="0">
            <a:normAutofit/>
          </a:bodyPr>
          <a:lstStyle/>
          <a:p>
            <a:pPr rtl="0"/>
            <a:r>
              <a:rPr lang="it-IT" dirty="0"/>
              <a:t>Riforma Volontaria Giurisdizione</a:t>
            </a:r>
          </a:p>
        </p:txBody>
      </p:sp>
      <p:sp>
        <p:nvSpPr>
          <p:cNvPr id="99" name="Sottotitolo 98">
            <a:extLst>
              <a:ext uri="{FF2B5EF4-FFF2-40B4-BE49-F238E27FC236}">
                <a16:creationId xmlns:a16="http://schemas.microsoft.com/office/drawing/2014/main" id="{3E1C2516-A9DD-4DE3-A1B1-CDA13607697C}"/>
              </a:ext>
            </a:extLst>
          </p:cNvPr>
          <p:cNvSpPr>
            <a:spLocks noGrp="1"/>
          </p:cNvSpPr>
          <p:nvPr>
            <p:ph type="subTitle" idx="1"/>
          </p:nvPr>
        </p:nvSpPr>
        <p:spPr/>
        <p:txBody>
          <a:bodyPr rtlCol="0"/>
          <a:lstStyle/>
          <a:p>
            <a:pPr rtl="0"/>
            <a:r>
              <a:rPr lang="it-IT" dirty="0"/>
              <a:t>Lo stato dell’arte         </a:t>
            </a:r>
            <a:r>
              <a:rPr lang="it-IT" sz="1000" dirty="0"/>
              <a:t>Notaio ANGELA AUCIELLO          </a:t>
            </a:r>
          </a:p>
        </p:txBody>
      </p:sp>
      <p:sp>
        <p:nvSpPr>
          <p:cNvPr id="100" name="Segnaposto testo 99">
            <a:extLst>
              <a:ext uri="{FF2B5EF4-FFF2-40B4-BE49-F238E27FC236}">
                <a16:creationId xmlns:a16="http://schemas.microsoft.com/office/drawing/2014/main" id="{3A6E016E-983A-46B3-9B7A-F909E2EE329A}"/>
              </a:ext>
            </a:extLst>
          </p:cNvPr>
          <p:cNvSpPr>
            <a:spLocks noGrp="1"/>
          </p:cNvSpPr>
          <p:nvPr>
            <p:ph type="body" sz="quarter" idx="13"/>
          </p:nvPr>
        </p:nvSpPr>
        <p:spPr/>
        <p:txBody>
          <a:bodyPr rtlCol="0"/>
          <a:lstStyle/>
          <a:p>
            <a:pPr rtl="0"/>
            <a:r>
              <a:rPr lang="it-IT" dirty="0"/>
              <a:t>Torino, 13 novembre 2023</a:t>
            </a:r>
          </a:p>
        </p:txBody>
      </p:sp>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C62FDF9D-AA2E-B9C4-A252-081EE07E3311}"/>
              </a:ext>
            </a:extLst>
          </p:cNvPr>
          <p:cNvSpPr>
            <a:spLocks noGrp="1"/>
          </p:cNvSpPr>
          <p:nvPr>
            <p:ph type="pic" sz="quarter" idx="13"/>
          </p:nvPr>
        </p:nvSpPr>
        <p:spPr>
          <a:xfrm>
            <a:off x="3048" y="0"/>
            <a:ext cx="12188952" cy="6858000"/>
          </a:xfrm>
        </p:spPr>
        <p:txBody>
          <a:bodyPr/>
          <a:lstStyle/>
          <a:p>
            <a:endParaRPr lang="it-IT" dirty="0"/>
          </a:p>
        </p:txBody>
      </p:sp>
      <p:sp>
        <p:nvSpPr>
          <p:cNvPr id="4" name="Segnaposto testo 3">
            <a:extLst>
              <a:ext uri="{FF2B5EF4-FFF2-40B4-BE49-F238E27FC236}">
                <a16:creationId xmlns:a16="http://schemas.microsoft.com/office/drawing/2014/main" id="{74A98B58-E9E3-A968-E2A5-67399D53BE8A}"/>
              </a:ext>
            </a:extLst>
          </p:cNvPr>
          <p:cNvSpPr>
            <a:spLocks noGrp="1"/>
          </p:cNvSpPr>
          <p:nvPr>
            <p:ph type="body" idx="1"/>
          </p:nvPr>
        </p:nvSpPr>
        <p:spPr>
          <a:xfrm>
            <a:off x="586597" y="621102"/>
            <a:ext cx="11076316" cy="5681182"/>
          </a:xfrm>
        </p:spPr>
        <p:txBody>
          <a:bodyPr/>
          <a:lstStyle/>
          <a:p>
            <a:pPr algn="just"/>
            <a:r>
              <a:rPr lang="it-IT" sz="1400" b="1" i="0" u="none" strike="noStrike" kern="1200" cap="none" spc="0" baseline="0" dirty="0">
                <a:solidFill>
                  <a:schemeClr val="tx2">
                    <a:lumMod val="75000"/>
                  </a:schemeClr>
                </a:solidFill>
                <a:uFillTx/>
                <a:latin typeface="Arial" pitchFamily="34"/>
                <a:cs typeface="Arial" pitchFamily="34"/>
              </a:rPr>
              <a:t>Art. 21, terzo comma, </a:t>
            </a:r>
            <a:r>
              <a:rPr lang="it-IT" sz="1400" b="1" i="0" u="none" strike="noStrike" kern="1200" cap="none" spc="0" baseline="0" dirty="0" err="1">
                <a:solidFill>
                  <a:schemeClr val="tx2">
                    <a:lumMod val="75000"/>
                  </a:schemeClr>
                </a:solidFill>
                <a:uFillTx/>
                <a:latin typeface="Arial" pitchFamily="34"/>
                <a:cs typeface="Arial" pitchFamily="34"/>
              </a:rPr>
              <a:t>D.Lgs.</a:t>
            </a:r>
            <a:r>
              <a:rPr lang="it-IT" sz="1400" b="1" i="0" u="none" strike="noStrike" kern="1200" cap="none" spc="0" baseline="0" dirty="0">
                <a:solidFill>
                  <a:schemeClr val="tx2">
                    <a:lumMod val="75000"/>
                  </a:schemeClr>
                </a:solidFill>
                <a:uFillTx/>
                <a:latin typeface="Arial" pitchFamily="34"/>
                <a:cs typeface="Arial" pitchFamily="34"/>
              </a:rPr>
              <a:t> 149/2022</a:t>
            </a:r>
          </a:p>
          <a:p>
            <a:pPr algn="just"/>
            <a:endParaRPr lang="it-IT" b="0" i="0" dirty="0">
              <a:solidFill>
                <a:schemeClr val="tx2">
                  <a:lumMod val="75000"/>
                </a:schemeClr>
              </a:solidFill>
              <a:effectLst/>
              <a:latin typeface="Arial" panose="020B0604020202020204" pitchFamily="34" charset="0"/>
            </a:endParaRPr>
          </a:p>
          <a:p>
            <a:pPr algn="just"/>
            <a:r>
              <a:rPr lang="it-IT" b="0" i="1" dirty="0">
                <a:solidFill>
                  <a:schemeClr val="tx2">
                    <a:lumMod val="75000"/>
                  </a:schemeClr>
                </a:solidFill>
                <a:effectLst/>
                <a:latin typeface="Arial" panose="020B0604020202020204" pitchFamily="34" charset="0"/>
              </a:rPr>
              <a:t>«…. Ove per effetto della stipula dell'atto </a:t>
            </a:r>
            <a:r>
              <a:rPr lang="it-IT" b="0" i="1" dirty="0">
                <a:solidFill>
                  <a:srgbClr val="FF0000"/>
                </a:solidFill>
                <a:effectLst/>
                <a:latin typeface="Arial" panose="020B0604020202020204" pitchFamily="34" charset="0"/>
              </a:rPr>
              <a:t>debba essere riscosso un corrispettivo </a:t>
            </a:r>
            <a:r>
              <a:rPr lang="it-IT" b="0" i="1" dirty="0">
                <a:solidFill>
                  <a:schemeClr val="tx2">
                    <a:lumMod val="75000"/>
                  </a:schemeClr>
                </a:solidFill>
                <a:effectLst/>
                <a:latin typeface="Arial" panose="020B0604020202020204" pitchFamily="34" charset="0"/>
              </a:rPr>
              <a:t>nell'interesse del minore o di un soggetto sottoposto a misura di protezione, il notaio, nell'atto di autorizzazione, determina le cautele necessarie per il </a:t>
            </a:r>
            <a:r>
              <a:rPr lang="it-IT" b="0" i="1" dirty="0">
                <a:solidFill>
                  <a:srgbClr val="FF0000"/>
                </a:solidFill>
                <a:effectLst/>
                <a:latin typeface="Arial" panose="020B0604020202020204" pitchFamily="34" charset="0"/>
              </a:rPr>
              <a:t>reimpiego</a:t>
            </a:r>
            <a:r>
              <a:rPr lang="it-IT" b="0" i="1" dirty="0">
                <a:solidFill>
                  <a:schemeClr val="tx2">
                    <a:lumMod val="75000"/>
                  </a:schemeClr>
                </a:solidFill>
                <a:effectLst/>
                <a:latin typeface="Arial" panose="020B0604020202020204" pitchFamily="34" charset="0"/>
              </a:rPr>
              <a:t> del medesimo.»</a:t>
            </a:r>
          </a:p>
          <a:p>
            <a:r>
              <a:rPr lang="it-IT" i="1" dirty="0">
                <a:solidFill>
                  <a:schemeClr val="tx2">
                    <a:lumMod val="75000"/>
                  </a:schemeClr>
                </a:solidFill>
                <a:latin typeface="Arial" panose="020B0604020202020204" pitchFamily="34" charset="0"/>
              </a:rPr>
              <a:t> </a:t>
            </a:r>
            <a:r>
              <a:rPr lang="it-IT" b="1" dirty="0">
                <a:solidFill>
                  <a:schemeClr val="tx2">
                    <a:lumMod val="75000"/>
                  </a:schemeClr>
                </a:solidFill>
                <a:latin typeface="Arial" panose="020B0604020202020204" pitchFamily="34" charset="0"/>
              </a:rPr>
              <a:t>IL PROBLEMA DEL REIMPIEGO IN GENERALE E CON RIFERIMENTO ALLE VICENDE MORTIS CAUSA IN PARTICOLARE</a:t>
            </a:r>
          </a:p>
          <a:p>
            <a:pPr algn="just"/>
            <a:r>
              <a:rPr lang="it-IT" b="1" dirty="0">
                <a:solidFill>
                  <a:schemeClr val="tx2">
                    <a:lumMod val="75000"/>
                  </a:schemeClr>
                </a:solidFill>
                <a:latin typeface="Arial" panose="020B0604020202020204" pitchFamily="34" charset="0"/>
              </a:rPr>
              <a:t>REIMPIEGO: </a:t>
            </a:r>
            <a:r>
              <a:rPr lang="it-IT" dirty="0">
                <a:solidFill>
                  <a:schemeClr val="tx2">
                    <a:lumMod val="75000"/>
                  </a:schemeClr>
                </a:solidFill>
                <a:latin typeface="Arial" panose="020B0604020202020204" pitchFamily="34" charset="0"/>
              </a:rPr>
              <a:t>Obbligo di impiegare un determinato capitale.</a:t>
            </a:r>
          </a:p>
          <a:p>
            <a:pPr algn="just"/>
            <a:r>
              <a:rPr lang="it-IT" b="1" dirty="0">
                <a:solidFill>
                  <a:schemeClr val="tx2">
                    <a:lumMod val="75000"/>
                  </a:schemeClr>
                </a:solidFill>
                <a:latin typeface="Arial" panose="020B0604020202020204" pitchFamily="34" charset="0"/>
              </a:rPr>
              <a:t>Il terzo comma dell’art. 21 del decreto sembra porre DUE LIMITI per il Notaio:</a:t>
            </a:r>
          </a:p>
          <a:p>
            <a:pPr marL="342900" indent="-342900" algn="just">
              <a:buAutoNum type="arabicParenR"/>
            </a:pPr>
            <a:r>
              <a:rPr lang="it-IT" b="1" dirty="0">
                <a:solidFill>
                  <a:schemeClr val="tx2">
                    <a:lumMod val="75000"/>
                  </a:schemeClr>
                </a:solidFill>
                <a:latin typeface="Arial" panose="020B0604020202020204" pitchFamily="34" charset="0"/>
              </a:rPr>
              <a:t>riscossione di un corrispettivo per effetto della stipula;</a:t>
            </a:r>
          </a:p>
          <a:p>
            <a:pPr marL="342900" indent="-342900" algn="just">
              <a:buAutoNum type="arabicParenR"/>
            </a:pPr>
            <a:r>
              <a:rPr lang="it-IT" b="1" dirty="0">
                <a:solidFill>
                  <a:schemeClr val="tx2">
                    <a:lumMod val="75000"/>
                  </a:schemeClr>
                </a:solidFill>
                <a:latin typeface="Arial" panose="020B0604020202020204" pitchFamily="34" charset="0"/>
              </a:rPr>
              <a:t>l’atto deve coinvolgere un minore o un soggetto sottoposto a misura di protezione.</a:t>
            </a:r>
          </a:p>
          <a:p>
            <a:pPr algn="just"/>
            <a:r>
              <a:rPr lang="it-IT" b="1" dirty="0">
                <a:solidFill>
                  <a:schemeClr val="tx2">
                    <a:lumMod val="75000"/>
                  </a:schemeClr>
                </a:solidFill>
                <a:latin typeface="Arial" panose="020B0604020202020204" pitchFamily="34" charset="0"/>
              </a:rPr>
              <a:t>COROLLARI:</a:t>
            </a:r>
          </a:p>
          <a:p>
            <a:pPr algn="just"/>
            <a:r>
              <a:rPr lang="it-IT" b="1" dirty="0">
                <a:solidFill>
                  <a:schemeClr val="tx2">
                    <a:lumMod val="75000"/>
                  </a:schemeClr>
                </a:solidFill>
                <a:latin typeface="Arial" panose="020B0604020202020204" pitchFamily="34" charset="0"/>
              </a:rPr>
              <a:t>Il Notaio pertanto non POTREBBE:</a:t>
            </a:r>
          </a:p>
          <a:p>
            <a:pPr marL="342900" indent="-342900" algn="just">
              <a:buAutoNum type="alphaLcParenR"/>
            </a:pPr>
            <a:r>
              <a:rPr lang="it-IT" b="1" dirty="0">
                <a:solidFill>
                  <a:schemeClr val="tx2">
                    <a:lumMod val="75000"/>
                  </a:schemeClr>
                </a:solidFill>
                <a:latin typeface="Arial" panose="020B0604020202020204" pitchFamily="34" charset="0"/>
              </a:rPr>
              <a:t>autorizzare una riscossione di capitale pura e semplice;</a:t>
            </a:r>
          </a:p>
          <a:p>
            <a:pPr marL="342900" indent="-342900" algn="just">
              <a:buAutoNum type="alphaLcParenR"/>
            </a:pPr>
            <a:r>
              <a:rPr lang="it-IT" b="1" dirty="0">
                <a:solidFill>
                  <a:schemeClr val="tx2">
                    <a:lumMod val="75000"/>
                  </a:schemeClr>
                </a:solidFill>
                <a:latin typeface="Arial" panose="020B0604020202020204" pitchFamily="34" charset="0"/>
              </a:rPr>
              <a:t>autorizzare una riscossione di capitale collegata ad un atto da stipularsi previa sua autorizzazione;</a:t>
            </a:r>
          </a:p>
          <a:p>
            <a:pPr marL="342900" indent="-342900" algn="just">
              <a:buAutoNum type="alphaLcParenR"/>
            </a:pPr>
            <a:r>
              <a:rPr lang="it-IT" b="1" dirty="0">
                <a:solidFill>
                  <a:schemeClr val="tx2">
                    <a:lumMod val="75000"/>
                  </a:schemeClr>
                </a:solidFill>
                <a:latin typeface="Arial" panose="020B0604020202020204" pitchFamily="34" charset="0"/>
              </a:rPr>
              <a:t>dare indicazioni sul reimpiego se si tratta di alienazione di beni ereditari non appartenenti a incapaci.</a:t>
            </a:r>
          </a:p>
          <a:p>
            <a:pPr marL="342900" indent="-342900" algn="just">
              <a:buAutoNum type="arabicParenR"/>
            </a:pPr>
            <a:endParaRPr lang="it-IT" b="1" dirty="0">
              <a:solidFill>
                <a:schemeClr val="tx2">
                  <a:lumMod val="75000"/>
                </a:schemeClr>
              </a:solidFill>
              <a:latin typeface="Arial" panose="020B0604020202020204" pitchFamily="34" charset="0"/>
            </a:endParaRPr>
          </a:p>
        </p:txBody>
      </p:sp>
      <p:sp>
        <p:nvSpPr>
          <p:cNvPr id="7" name="Segnaposto numero diapositiva 6">
            <a:extLst>
              <a:ext uri="{FF2B5EF4-FFF2-40B4-BE49-F238E27FC236}">
                <a16:creationId xmlns:a16="http://schemas.microsoft.com/office/drawing/2014/main" id="{9E894DD9-E7AA-80A4-59FA-1E63748039EE}"/>
              </a:ext>
            </a:extLst>
          </p:cNvPr>
          <p:cNvSpPr>
            <a:spLocks noGrp="1"/>
          </p:cNvSpPr>
          <p:nvPr>
            <p:ph type="sldNum" sz="quarter" idx="12"/>
          </p:nvPr>
        </p:nvSpPr>
        <p:spPr/>
        <p:txBody>
          <a:bodyPr/>
          <a:lstStyle/>
          <a:p>
            <a:pPr rtl="0"/>
            <a:fld id="{B5CEABB6-07DC-46E8-9B57-56EC44A396E5}" type="slidenum">
              <a:rPr lang="it-IT" noProof="0" smtClean="0"/>
              <a:t>10</a:t>
            </a:fld>
            <a:endParaRPr lang="it-IT" noProof="0"/>
          </a:p>
        </p:txBody>
      </p:sp>
    </p:spTree>
    <p:extLst>
      <p:ext uri="{BB962C8B-B14F-4D97-AF65-F5344CB8AC3E}">
        <p14:creationId xmlns:p14="http://schemas.microsoft.com/office/powerpoint/2010/main" val="83159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AA92A96D-1A05-AE94-233E-DDACA05BCC05}"/>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B9762DC7-671D-4F01-C0EA-9D96BB93D8C8}"/>
              </a:ext>
            </a:extLst>
          </p:cNvPr>
          <p:cNvSpPr>
            <a:spLocks noGrp="1"/>
          </p:cNvSpPr>
          <p:nvPr>
            <p:ph type="body" idx="1"/>
          </p:nvPr>
        </p:nvSpPr>
        <p:spPr>
          <a:xfrm>
            <a:off x="215661" y="439947"/>
            <a:ext cx="11775056" cy="5862337"/>
          </a:xfrm>
        </p:spPr>
        <p:txBody>
          <a:bodyPr/>
          <a:lstStyle/>
          <a:p>
            <a:pPr algn="just"/>
            <a:r>
              <a:rPr lang="it-IT" b="1" dirty="0"/>
              <a:t>CASO LIMITE</a:t>
            </a:r>
            <a:r>
              <a:rPr lang="it-IT" dirty="0"/>
              <a:t>:</a:t>
            </a:r>
          </a:p>
          <a:p>
            <a:pPr algn="just"/>
            <a:r>
              <a:rPr lang="it-IT" dirty="0"/>
              <a:t>I genitori Tizio e Tizia vorrebbero acquistare in nome e per conto del proprio figlio minore </a:t>
            </a:r>
            <a:r>
              <a:rPr lang="it-IT" dirty="0" err="1"/>
              <a:t>Tizietto</a:t>
            </a:r>
            <a:r>
              <a:rPr lang="it-IT" dirty="0"/>
              <a:t> la piena </a:t>
            </a:r>
            <a:r>
              <a:rPr lang="it-IT" dirty="0" err="1"/>
              <a:t>proprieta’</a:t>
            </a:r>
            <a:r>
              <a:rPr lang="it-IT" dirty="0"/>
              <a:t> di un immobile a Torino e si rivolgono al Notaio Rossi </a:t>
            </a:r>
            <a:r>
              <a:rPr lang="it-IT" dirty="0" err="1"/>
              <a:t>perche</a:t>
            </a:r>
            <a:r>
              <a:rPr lang="it-IT" dirty="0"/>
              <a:t>’ li assista per la stipula. Manifestano la </a:t>
            </a:r>
            <a:r>
              <a:rPr lang="it-IT" dirty="0" err="1"/>
              <a:t>volonta’</a:t>
            </a:r>
            <a:r>
              <a:rPr lang="it-IT" dirty="0"/>
              <a:t> di utilizzare per l’acquisto denaro </a:t>
            </a:r>
            <a:r>
              <a:rPr lang="it-IT" b="1" dirty="0" err="1">
                <a:solidFill>
                  <a:srgbClr val="FF0000"/>
                </a:solidFill>
              </a:rPr>
              <a:t>gia’</a:t>
            </a:r>
            <a:r>
              <a:rPr lang="it-IT" b="1" dirty="0">
                <a:solidFill>
                  <a:srgbClr val="FF0000"/>
                </a:solidFill>
              </a:rPr>
              <a:t> di </a:t>
            </a:r>
            <a:r>
              <a:rPr lang="it-IT" b="1" dirty="0" err="1">
                <a:solidFill>
                  <a:srgbClr val="FF0000"/>
                </a:solidFill>
              </a:rPr>
              <a:t>proprieta</a:t>
            </a:r>
            <a:r>
              <a:rPr lang="it-IT" dirty="0" err="1"/>
              <a:t>’</a:t>
            </a:r>
            <a:r>
              <a:rPr lang="it-IT" dirty="0"/>
              <a:t> del minore in quanto frutto di donativi precedenti e chiedono come fare a riscuotere detta somma. </a:t>
            </a:r>
          </a:p>
          <a:p>
            <a:pPr algn="just"/>
            <a:r>
              <a:rPr lang="it-IT" dirty="0"/>
              <a:t>Trattandosi di capitale </a:t>
            </a:r>
            <a:r>
              <a:rPr lang="it-IT" dirty="0" err="1"/>
              <a:t>gia’</a:t>
            </a:r>
            <a:r>
              <a:rPr lang="it-IT" dirty="0"/>
              <a:t> del minore e </a:t>
            </a:r>
            <a:r>
              <a:rPr lang="it-IT" b="1" dirty="0">
                <a:solidFill>
                  <a:srgbClr val="FF0000"/>
                </a:solidFill>
              </a:rPr>
              <a:t>non collegato ad una riscossione effetto della stipula (</a:t>
            </a:r>
            <a:r>
              <a:rPr lang="it-IT" b="1" dirty="0" err="1">
                <a:solidFill>
                  <a:srgbClr val="FF0000"/>
                </a:solidFill>
              </a:rPr>
              <a:t>bensi’</a:t>
            </a:r>
            <a:r>
              <a:rPr lang="it-IT" b="1" dirty="0">
                <a:solidFill>
                  <a:srgbClr val="FF0000"/>
                </a:solidFill>
              </a:rPr>
              <a:t> prodromica ad essa)  </a:t>
            </a:r>
            <a:r>
              <a:rPr lang="it-IT" dirty="0"/>
              <a:t>giusta la previsione del comma 3 dell’art. 21 in esame, il Notaio Rossi dovrebbe concludere di non essere competente a detta riscossione e invitare i signori Tizio e Tizia a rivolgersi al Giudice Tutelare per ottenere l’autorizzazione in parola.</a:t>
            </a:r>
          </a:p>
          <a:p>
            <a:pPr algn="just"/>
            <a:r>
              <a:rPr lang="it-IT" dirty="0"/>
              <a:t>Ottenuta detta autorizzazione i signori Tizio e Tizia potrebbero quindi tornare dal Notaio Rossi e presentargli la richiesta volta all’ottenimento dell’autorizzazione notarile alla stipula del suddetto atto di acquisto.</a:t>
            </a:r>
          </a:p>
          <a:p>
            <a:pPr algn="just"/>
            <a:r>
              <a:rPr lang="it-IT" b="1" u="sng" dirty="0"/>
              <a:t>TALE SDOPPIAMENTO si palesa del tutto insensato.</a:t>
            </a:r>
          </a:p>
          <a:p>
            <a:pPr algn="just"/>
            <a:r>
              <a:rPr lang="it-IT" dirty="0"/>
              <a:t>Per il noto principio di economia dei procedimenti di volontaria giurisdizione infatti sarebbe </a:t>
            </a:r>
            <a:r>
              <a:rPr lang="it-IT" dirty="0" err="1"/>
              <a:t>piu’</a:t>
            </a:r>
            <a:r>
              <a:rPr lang="it-IT" dirty="0"/>
              <a:t> logico concludere per una soluzione </a:t>
            </a:r>
            <a:r>
              <a:rPr lang="it-IT" dirty="0" err="1"/>
              <a:t>piu’</a:t>
            </a:r>
            <a:r>
              <a:rPr lang="it-IT" dirty="0"/>
              <a:t> rapida e sensata quale quella di rimettere al medesimo Giudice l’unica autorizzazione all’impiego di capitali del minore  nell’acquisto del bene sopra illustrato.</a:t>
            </a:r>
          </a:p>
          <a:p>
            <a:pPr algn="just"/>
            <a:r>
              <a:rPr lang="it-IT" dirty="0" err="1"/>
              <a:t>Cosi’</a:t>
            </a:r>
            <a:r>
              <a:rPr lang="it-IT" dirty="0"/>
              <a:t> ragionando non si </a:t>
            </a:r>
            <a:r>
              <a:rPr lang="it-IT" dirty="0" err="1"/>
              <a:t>puo’</a:t>
            </a:r>
            <a:r>
              <a:rPr lang="it-IT" dirty="0"/>
              <a:t> che pervenire alla conclusione che anche al Notaio sia possibile riconoscere la competenza completa ad autorizzare un determinato acquisto «impiegando» un capitale da riscuotere previamente </a:t>
            </a:r>
            <a:r>
              <a:rPr lang="it-IT" dirty="0" err="1"/>
              <a:t>gia’</a:t>
            </a:r>
            <a:r>
              <a:rPr lang="it-IT" dirty="0"/>
              <a:t> di </a:t>
            </a:r>
            <a:r>
              <a:rPr lang="it-IT" dirty="0" err="1"/>
              <a:t>titolarita’</a:t>
            </a:r>
            <a:r>
              <a:rPr lang="it-IT" dirty="0"/>
              <a:t> del minore e non necessariamente proveniente da terzi. Detta conclusione avrebbe il duplice vantaggio di rispondere alla </a:t>
            </a:r>
            <a:r>
              <a:rPr lang="it-IT" i="1" dirty="0"/>
              <a:t>ratio</a:t>
            </a:r>
            <a:r>
              <a:rPr lang="it-IT" dirty="0"/>
              <a:t> di snellimento della procedura voluta della riforma, e di consentire al Notaio una migliore e </a:t>
            </a:r>
            <a:r>
              <a:rPr lang="it-IT" dirty="0" err="1"/>
              <a:t>piu’</a:t>
            </a:r>
            <a:r>
              <a:rPr lang="it-IT" dirty="0"/>
              <a:t> completa valutazione della vicenda acquisitiva (In tal senso da ultimo Studio CNN n. 56-2023/PC approvato in data 20 luglio 2023).  </a:t>
            </a:r>
          </a:p>
        </p:txBody>
      </p:sp>
      <p:sp>
        <p:nvSpPr>
          <p:cNvPr id="7" name="Segnaposto numero diapositiva 6">
            <a:extLst>
              <a:ext uri="{FF2B5EF4-FFF2-40B4-BE49-F238E27FC236}">
                <a16:creationId xmlns:a16="http://schemas.microsoft.com/office/drawing/2014/main" id="{70FDAFE6-EAC0-A262-3C97-2365606231F2}"/>
              </a:ext>
            </a:extLst>
          </p:cNvPr>
          <p:cNvSpPr>
            <a:spLocks noGrp="1"/>
          </p:cNvSpPr>
          <p:nvPr>
            <p:ph type="sldNum" sz="quarter" idx="12"/>
          </p:nvPr>
        </p:nvSpPr>
        <p:spPr/>
        <p:txBody>
          <a:bodyPr/>
          <a:lstStyle/>
          <a:p>
            <a:pPr rtl="0"/>
            <a:fld id="{B5CEABB6-07DC-46E8-9B57-56EC44A396E5}" type="slidenum">
              <a:rPr lang="it-IT" noProof="0" smtClean="0"/>
              <a:t>11</a:t>
            </a:fld>
            <a:endParaRPr lang="it-IT" noProof="0"/>
          </a:p>
        </p:txBody>
      </p:sp>
    </p:spTree>
    <p:extLst>
      <p:ext uri="{BB962C8B-B14F-4D97-AF65-F5344CB8AC3E}">
        <p14:creationId xmlns:p14="http://schemas.microsoft.com/office/powerpoint/2010/main" val="401513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9D3DD26B-B79D-FD8C-D02C-E29383773FFA}"/>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1A0A70EA-6714-6DE0-1261-71BC7E49B0C6}"/>
              </a:ext>
            </a:extLst>
          </p:cNvPr>
          <p:cNvSpPr>
            <a:spLocks noGrp="1"/>
          </p:cNvSpPr>
          <p:nvPr>
            <p:ph type="body" idx="1"/>
          </p:nvPr>
        </p:nvSpPr>
        <p:spPr>
          <a:xfrm>
            <a:off x="603849" y="534838"/>
            <a:ext cx="11015931" cy="5767446"/>
          </a:xfrm>
        </p:spPr>
        <p:txBody>
          <a:bodyPr>
            <a:normAutofit fontScale="85000" lnSpcReduction="10000"/>
          </a:bodyPr>
          <a:lstStyle/>
          <a:p>
            <a:pPr algn="just"/>
            <a:r>
              <a:rPr lang="it-IT" dirty="0"/>
              <a:t>Esame delle diverse norme in materia di «reimpiego» e «impiego»:</a:t>
            </a:r>
          </a:p>
          <a:p>
            <a:pPr algn="just"/>
            <a:r>
              <a:rPr lang="it-IT" b="1" dirty="0"/>
              <a:t>Art. 320 c.c.  «riscossione» e «impiego»…………..autorizzazione G.T.</a:t>
            </a:r>
          </a:p>
          <a:p>
            <a:pPr algn="just"/>
            <a:r>
              <a:rPr lang="it-IT" b="1" dirty="0"/>
              <a:t>Artt. 374, 372 e 411 «riscossione» e «investimento»…………. autorizzazione G.T.</a:t>
            </a:r>
          </a:p>
          <a:p>
            <a:pPr algn="just"/>
            <a:r>
              <a:rPr lang="it-IT" b="1" dirty="0"/>
              <a:t>Art. 394 «riscossione» e «impiego»……………….assistenza del CURATORE o Consenso del CURATORE + autorizzazione G.T.</a:t>
            </a:r>
          </a:p>
          <a:p>
            <a:pPr algn="just"/>
            <a:r>
              <a:rPr lang="it-IT" b="1" dirty="0"/>
              <a:t>Art. 376 (novellato)  «reimpiego» Unica autorizzazione: alienazione e modo di erogazione o reimpiego------------- autorizzazione G.T. </a:t>
            </a:r>
          </a:p>
          <a:p>
            <a:pPr algn="just"/>
            <a:endParaRPr lang="it-IT" b="1" dirty="0"/>
          </a:p>
          <a:p>
            <a:pPr algn="just"/>
            <a:r>
              <a:rPr lang="it-IT" b="1" dirty="0"/>
              <a:t>CAPITALE/RISCOSSIONE DI CAPITALE/IMPIEGO/REIMPIEGO/ACQUISTO</a:t>
            </a:r>
          </a:p>
          <a:p>
            <a:pPr algn="just"/>
            <a:r>
              <a:rPr lang="it-IT" dirty="0"/>
              <a:t>Concetti tra loro collegati ma </a:t>
            </a:r>
            <a:r>
              <a:rPr lang="it-IT" b="1" dirty="0"/>
              <a:t>RISCOSSIONE sempre collegata ad un IMPIEGO</a:t>
            </a:r>
            <a:r>
              <a:rPr lang="it-IT" dirty="0"/>
              <a:t>.</a:t>
            </a:r>
          </a:p>
          <a:p>
            <a:pPr algn="just"/>
            <a:r>
              <a:rPr lang="it-IT" b="1" dirty="0"/>
              <a:t>Analisi art. 372 c.c. ------------ criteri esemplificativi non esaustivi LOGICA DI TUTELA dell’INTERESSE  DELL’INCAPACE  (Il Notaio </a:t>
            </a:r>
            <a:r>
              <a:rPr lang="it-IT" b="1" dirty="0" err="1"/>
              <a:t>puo’</a:t>
            </a:r>
            <a:r>
              <a:rPr lang="it-IT" b="1" dirty="0"/>
              <a:t> discostarsi da detti criteri </a:t>
            </a:r>
            <a:r>
              <a:rPr lang="it-IT" b="1" dirty="0" err="1"/>
              <a:t>purche</a:t>
            </a:r>
            <a:r>
              <a:rPr lang="it-IT" b="1" dirty="0"/>
              <a:t>’ la forma di investimento proposta risponda alle esigenze di sicurezza e garanzia per il patrimonio dell’incapace).</a:t>
            </a:r>
          </a:p>
          <a:p>
            <a:pPr algn="just"/>
            <a:r>
              <a:rPr lang="it-IT" dirty="0"/>
              <a:t>Analisi art. 376 c.c. ------------- </a:t>
            </a:r>
            <a:r>
              <a:rPr lang="it-IT" dirty="0" err="1"/>
              <a:t>gia’</a:t>
            </a:r>
            <a:r>
              <a:rPr lang="it-IT" dirty="0"/>
              <a:t> prima UNICO GIUDICE Tribunale (solo in caso di mancata indicazione del REIMPIEGO, soccorreva il G.T.) Oggi tutto al G.T. </a:t>
            </a:r>
          </a:p>
          <a:p>
            <a:pPr algn="just"/>
            <a:r>
              <a:rPr lang="it-IT" dirty="0"/>
              <a:t>Il Notaio </a:t>
            </a:r>
            <a:r>
              <a:rPr lang="it-IT" dirty="0" err="1"/>
              <a:t>e’</a:t>
            </a:r>
            <a:r>
              <a:rPr lang="it-IT" dirty="0"/>
              <a:t> competente per tutta la vicenda: es. VENDITA/IMPIEGO DEL RICAVATO nell’/ACQUISTO DI ALTRO IMMOBILE</a:t>
            </a:r>
          </a:p>
          <a:p>
            <a:pPr algn="just"/>
            <a:r>
              <a:rPr lang="it-IT" dirty="0"/>
              <a:t>                                                           oppure RISCOSSIONE DI CAPITALI GIA’ DEL MINORE E SUCCESSIVO IMPIEGO in UN ACQUISTO</a:t>
            </a:r>
          </a:p>
          <a:p>
            <a:pPr algn="just"/>
            <a:r>
              <a:rPr lang="it-IT" dirty="0"/>
              <a:t>                                                           oltre che per: ACQUISTO con denaro di terzi</a:t>
            </a:r>
          </a:p>
          <a:p>
            <a:pPr algn="just"/>
            <a:r>
              <a:rPr lang="it-IT" b="1" dirty="0"/>
              <a:t>UNICA AUTORIZZAZIONE </a:t>
            </a:r>
            <a:r>
              <a:rPr lang="it-IT" dirty="0"/>
              <a:t>per tutta l’operazione semplice o complessa che sia.</a:t>
            </a:r>
          </a:p>
        </p:txBody>
      </p:sp>
      <p:sp>
        <p:nvSpPr>
          <p:cNvPr id="7" name="Segnaposto numero diapositiva 6">
            <a:extLst>
              <a:ext uri="{FF2B5EF4-FFF2-40B4-BE49-F238E27FC236}">
                <a16:creationId xmlns:a16="http://schemas.microsoft.com/office/drawing/2014/main" id="{1214F80F-25B0-C42E-4BD6-6E6B56D7281A}"/>
              </a:ext>
            </a:extLst>
          </p:cNvPr>
          <p:cNvSpPr>
            <a:spLocks noGrp="1"/>
          </p:cNvSpPr>
          <p:nvPr>
            <p:ph type="sldNum" sz="quarter" idx="12"/>
          </p:nvPr>
        </p:nvSpPr>
        <p:spPr/>
        <p:txBody>
          <a:bodyPr/>
          <a:lstStyle/>
          <a:p>
            <a:pPr rtl="0"/>
            <a:fld id="{B5CEABB6-07DC-46E8-9B57-56EC44A396E5}" type="slidenum">
              <a:rPr lang="it-IT" noProof="0" smtClean="0"/>
              <a:t>12</a:t>
            </a:fld>
            <a:endParaRPr lang="it-IT" noProof="0"/>
          </a:p>
        </p:txBody>
      </p:sp>
    </p:spTree>
    <p:extLst>
      <p:ext uri="{BB962C8B-B14F-4D97-AF65-F5344CB8AC3E}">
        <p14:creationId xmlns:p14="http://schemas.microsoft.com/office/powerpoint/2010/main" val="33735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77C91EC9-CA75-F55E-713B-A5BA7FFC9876}"/>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0CAD10CE-FBDA-A043-7FD4-D8441433731D}"/>
              </a:ext>
            </a:extLst>
          </p:cNvPr>
          <p:cNvSpPr>
            <a:spLocks noGrp="1"/>
          </p:cNvSpPr>
          <p:nvPr>
            <p:ph type="body" idx="1"/>
          </p:nvPr>
        </p:nvSpPr>
        <p:spPr>
          <a:xfrm>
            <a:off x="453292" y="312615"/>
            <a:ext cx="11198238" cy="5989669"/>
          </a:xfrm>
        </p:spPr>
        <p:txBody>
          <a:bodyPr>
            <a:normAutofit fontScale="25000" lnSpcReduction="20000"/>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4400" b="1" i="0" u="none" strike="noStrike" kern="1200" cap="none" spc="0" baseline="0" dirty="0">
              <a:solidFill>
                <a:schemeClr val="accent1">
                  <a:lumMod val="2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4800" b="1" i="0" u="none" strike="noStrike" kern="1200" cap="none" spc="0" baseline="0" dirty="0">
              <a:solidFill>
                <a:schemeClr val="accent1">
                  <a:lumMod val="2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1" i="0" u="none" strike="noStrike" kern="1200" cap="none" spc="0" baseline="0" dirty="0">
                <a:solidFill>
                  <a:schemeClr val="accent1">
                    <a:lumMod val="25000"/>
                  </a:schemeClr>
                </a:solidFill>
                <a:uFillTx/>
                <a:latin typeface="Arial" pitchFamily="34"/>
                <a:cs typeface="Arial" pitchFamily="34"/>
              </a:rPr>
              <a:t>Art. 21, primo comma, </a:t>
            </a:r>
            <a:r>
              <a:rPr lang="it-IT" sz="4800" b="1" i="0" u="none" strike="noStrike" kern="1200" cap="none" spc="0" baseline="0" dirty="0" err="1">
                <a:solidFill>
                  <a:schemeClr val="accent1">
                    <a:lumMod val="25000"/>
                  </a:schemeClr>
                </a:solidFill>
                <a:uFillTx/>
                <a:latin typeface="Arial" pitchFamily="34"/>
                <a:cs typeface="Arial" pitchFamily="34"/>
              </a:rPr>
              <a:t>D.Lgs.</a:t>
            </a:r>
            <a:r>
              <a:rPr lang="it-IT" sz="4800" b="1" i="0" u="none" strike="noStrike" kern="1200" cap="none" spc="0" baseline="0" dirty="0">
                <a:solidFill>
                  <a:schemeClr val="accent1">
                    <a:lumMod val="25000"/>
                  </a:schemeClr>
                </a:solidFill>
                <a:uFillTx/>
                <a:latin typeface="Arial" pitchFamily="34"/>
                <a:cs typeface="Arial" pitchFamily="34"/>
              </a:rPr>
              <a:t> 149/2022 --------------------- (Competenza al reimpiego sarebbe insita in questo comma)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4800" b="1" i="0" u="none" strike="noStrike" kern="1200" cap="none" spc="0" baseline="0" dirty="0">
              <a:solidFill>
                <a:schemeClr val="accent1">
                  <a:lumMod val="25000"/>
                </a:schemeClr>
              </a:solidFill>
              <a:uFillTx/>
              <a:latin typeface="Arial" pitchFamily="34"/>
              <a:cs typeface="Arial" pitchFamily="34"/>
            </a:endParaRPr>
          </a:p>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it-IT" sz="4800" b="1" i="0" u="none" strike="noStrike" kern="1200" cap="none" spc="0" baseline="0" dirty="0">
                <a:solidFill>
                  <a:schemeClr val="accent1">
                    <a:lumMod val="25000"/>
                  </a:schemeClr>
                </a:solidFill>
                <a:uFillTx/>
                <a:latin typeface="Arial" pitchFamily="34"/>
                <a:cs typeface="Arial" pitchFamily="34"/>
              </a:rPr>
              <a:t>«</a:t>
            </a:r>
            <a:r>
              <a:rPr lang="it-IT" sz="4800" b="1" i="1" u="none" strike="noStrike" kern="1200" cap="none" spc="0" baseline="0" dirty="0">
                <a:solidFill>
                  <a:schemeClr val="accent1">
                    <a:lumMod val="25000"/>
                  </a:schemeClr>
                </a:solidFill>
                <a:uFillTx/>
                <a:latin typeface="Arial" pitchFamily="34"/>
                <a:cs typeface="Arial" pitchFamily="34"/>
              </a:rPr>
              <a:t>Le autorizzazioni per la stipula degli atti pubblici e scritture private autenticate nei quali interviene un minore, un interdetto, un inabilitato o un soggetto beneficiario della misura dell’amministrazione di sostegno, </a:t>
            </a:r>
            <a:r>
              <a:rPr lang="it-IT" sz="4800" b="1" i="1" u="none" strike="noStrike" kern="1200" cap="none" spc="0" baseline="0" dirty="0">
                <a:solidFill>
                  <a:srgbClr val="00B050"/>
                </a:solidFill>
                <a:uFillTx/>
                <a:latin typeface="Arial" pitchFamily="34"/>
                <a:cs typeface="Arial" pitchFamily="34"/>
              </a:rPr>
              <a:t>ovvero aventi ad oggetto beni ereditari</a:t>
            </a:r>
            <a:r>
              <a:rPr lang="it-IT" sz="4800" b="1" i="1" u="none" strike="noStrike" kern="1200" cap="none" spc="0" baseline="0" dirty="0">
                <a:solidFill>
                  <a:schemeClr val="accent1">
                    <a:lumMod val="25000"/>
                  </a:schemeClr>
                </a:solidFill>
                <a:uFillTx/>
                <a:latin typeface="Arial" pitchFamily="34"/>
                <a:cs typeface="Arial" pitchFamily="34"/>
              </a:rPr>
              <a:t>, possono essere rilasciate, previa richiesta scritta delle parti, personalmente o per il tramite di procuratore legale, dal notaio rogante. …..» </a:t>
            </a:r>
            <a:r>
              <a:rPr lang="it-IT" sz="4800" b="1" i="0" u="none" strike="noStrike" kern="1200" cap="none" spc="0" baseline="0" dirty="0">
                <a:solidFill>
                  <a:schemeClr val="accent1">
                    <a:lumMod val="25000"/>
                  </a:schemeClr>
                </a:solidFill>
                <a:uFillTx/>
                <a:latin typeface="Arial" pitchFamily="34"/>
                <a:cs typeface="Arial" pitchFamily="34"/>
              </a:rPr>
              <a:t>.</a:t>
            </a:r>
          </a:p>
          <a:p>
            <a:pPr algn="just"/>
            <a:r>
              <a:rPr lang="it-IT" sz="4800" b="1" dirty="0"/>
              <a:t>Art. 21, terzo comma, </a:t>
            </a:r>
            <a:r>
              <a:rPr lang="it-IT" sz="4800" b="1" dirty="0" err="1"/>
              <a:t>D.Lgs.</a:t>
            </a:r>
            <a:r>
              <a:rPr lang="it-IT" sz="4800" b="1" dirty="0"/>
              <a:t> 149/2022 -------------------- (Competenza ulteriore rispetto a quella del primo comma) </a:t>
            </a:r>
          </a:p>
          <a:p>
            <a:pPr algn="just"/>
            <a:r>
              <a:rPr lang="it-IT" sz="4800" b="0" i="1" dirty="0">
                <a:solidFill>
                  <a:schemeClr val="tx2">
                    <a:lumMod val="75000"/>
                  </a:schemeClr>
                </a:solidFill>
                <a:effectLst/>
                <a:latin typeface="Arial" panose="020B0604020202020204" pitchFamily="34" charset="0"/>
              </a:rPr>
              <a:t>«…. Ove per effetto della stipula dell'atto </a:t>
            </a:r>
            <a:r>
              <a:rPr lang="it-IT" sz="4800" b="0" i="1" dirty="0">
                <a:solidFill>
                  <a:srgbClr val="FF0000"/>
                </a:solidFill>
                <a:effectLst/>
                <a:latin typeface="Arial" panose="020B0604020202020204" pitchFamily="34" charset="0"/>
              </a:rPr>
              <a:t>debba essere riscosso un corrispettivo </a:t>
            </a:r>
            <a:r>
              <a:rPr lang="it-IT" sz="4800" b="0" i="1" dirty="0">
                <a:solidFill>
                  <a:schemeClr val="tx2">
                    <a:lumMod val="75000"/>
                  </a:schemeClr>
                </a:solidFill>
                <a:effectLst/>
                <a:latin typeface="Arial" panose="020B0604020202020204" pitchFamily="34" charset="0"/>
              </a:rPr>
              <a:t>nell'interesse del minore o di un soggetto sottoposto a misura di protezione, il notaio, nell'atto di autorizzazione, determina le cautele necessarie per il </a:t>
            </a:r>
            <a:r>
              <a:rPr lang="it-IT" sz="4800" b="0" i="1" dirty="0">
                <a:solidFill>
                  <a:srgbClr val="FF0000"/>
                </a:solidFill>
                <a:effectLst/>
                <a:latin typeface="Arial" panose="020B0604020202020204" pitchFamily="34" charset="0"/>
              </a:rPr>
              <a:t>reimpiego</a:t>
            </a:r>
            <a:r>
              <a:rPr lang="it-IT" sz="4800" b="0" i="1" dirty="0">
                <a:solidFill>
                  <a:schemeClr val="tx2">
                    <a:lumMod val="75000"/>
                  </a:schemeClr>
                </a:solidFill>
                <a:effectLst/>
                <a:latin typeface="Arial" panose="020B0604020202020204" pitchFamily="34" charset="0"/>
              </a:rPr>
              <a:t> del medesimo.»</a:t>
            </a:r>
          </a:p>
          <a:p>
            <a:pPr algn="just"/>
            <a:r>
              <a:rPr lang="it-IT" sz="4800" b="1" dirty="0"/>
              <a:t>Analisi dell’espressione «determinazione delle cautele per il reimpiego»</a:t>
            </a:r>
          </a:p>
          <a:p>
            <a:pPr algn="just"/>
            <a:r>
              <a:rPr lang="it-IT" sz="4800" b="1" dirty="0"/>
              <a:t>I TESI </a:t>
            </a:r>
            <a:r>
              <a:rPr lang="it-IT" sz="4800" dirty="0"/>
              <a:t>----------- Il Notaio ha poteri minori rispetto a quelli del Giudice (NON VERO REIMPIEGO);</a:t>
            </a:r>
          </a:p>
          <a:p>
            <a:pPr algn="just"/>
            <a:r>
              <a:rPr lang="it-IT" sz="4800" b="1" dirty="0"/>
              <a:t>II TESI </a:t>
            </a:r>
            <a:r>
              <a:rPr lang="it-IT" sz="4800" dirty="0"/>
              <a:t>--------- Il Notaio </a:t>
            </a:r>
            <a:r>
              <a:rPr lang="it-IT" sz="4800" dirty="0" err="1"/>
              <a:t>e’</a:t>
            </a:r>
            <a:r>
              <a:rPr lang="it-IT" sz="4800" dirty="0"/>
              <a:t> competente solo ad autorizzare l’atto e il giudice dispone il reimpiego (due </a:t>
            </a:r>
            <a:r>
              <a:rPr lang="it-IT" sz="4800" dirty="0" err="1"/>
              <a:t>autorita’</a:t>
            </a:r>
            <a:r>
              <a:rPr lang="it-IT" sz="4800" dirty="0"/>
              <a:t> e due autorizzazioni diverse);</a:t>
            </a:r>
          </a:p>
          <a:p>
            <a:pPr algn="just"/>
            <a:r>
              <a:rPr lang="it-IT" sz="4800" b="1" dirty="0"/>
              <a:t>III TESI </a:t>
            </a:r>
            <a:r>
              <a:rPr lang="it-IT" sz="4800" dirty="0"/>
              <a:t>--------- Il Notaio </a:t>
            </a:r>
            <a:r>
              <a:rPr lang="it-IT" sz="4800" dirty="0" err="1"/>
              <a:t>e’</a:t>
            </a:r>
            <a:r>
              <a:rPr lang="it-IT" sz="4800" dirty="0"/>
              <a:t> competente per il compimento dell’atto e per il reimpiego (anche se quest’ultimo non preveda ministero notarile).</a:t>
            </a:r>
          </a:p>
          <a:p>
            <a:pPr algn="just"/>
            <a:r>
              <a:rPr lang="it-IT" sz="4800" dirty="0"/>
              <a:t>Con riferimento al reimpiego relativo agli atti aventi ad oggetto beni ereditari (sia di incapaci sia non)  si ritiene che esso possa essere disposto dal Notaio in base al comma 1 dell’art. 21 e che non sia stato necessario aggiungere una previsione specifica al comma 3.</a:t>
            </a:r>
          </a:p>
          <a:p>
            <a:pPr algn="just"/>
            <a:r>
              <a:rPr lang="it-IT" sz="4800" dirty="0"/>
              <a:t>Analisi dell’art. 748 collegato al 747 c.p.c. ---------- </a:t>
            </a:r>
            <a:r>
              <a:rPr lang="it-IT" sz="4800" b="1" dirty="0"/>
              <a:t>REIMPIEGO</a:t>
            </a:r>
          </a:p>
          <a:p>
            <a:pPr algn="just"/>
            <a:r>
              <a:rPr lang="it-IT" sz="4800" dirty="0"/>
              <a:t>Quindi l’art. 21, terzo comma non parla di reimpiego in quanto la tipologia di atti (alienazione di beni ereditari) richiamerebbe in modo diretto l’art. 747 c.p.c. strettamente collegato al successivo art. 748 c.p.c. </a:t>
            </a:r>
          </a:p>
        </p:txBody>
      </p:sp>
      <p:sp>
        <p:nvSpPr>
          <p:cNvPr id="7" name="Segnaposto numero diapositiva 6">
            <a:extLst>
              <a:ext uri="{FF2B5EF4-FFF2-40B4-BE49-F238E27FC236}">
                <a16:creationId xmlns:a16="http://schemas.microsoft.com/office/drawing/2014/main" id="{BC707C95-E800-2CC6-39D7-C888D1B6732D}"/>
              </a:ext>
            </a:extLst>
          </p:cNvPr>
          <p:cNvSpPr>
            <a:spLocks noGrp="1"/>
          </p:cNvSpPr>
          <p:nvPr>
            <p:ph type="sldNum" sz="quarter" idx="12"/>
          </p:nvPr>
        </p:nvSpPr>
        <p:spPr/>
        <p:txBody>
          <a:bodyPr/>
          <a:lstStyle/>
          <a:p>
            <a:pPr rtl="0"/>
            <a:fld id="{B5CEABB6-07DC-46E8-9B57-56EC44A396E5}" type="slidenum">
              <a:rPr lang="it-IT" noProof="0" smtClean="0"/>
              <a:t>13</a:t>
            </a:fld>
            <a:endParaRPr lang="it-IT" noProof="0"/>
          </a:p>
        </p:txBody>
      </p:sp>
    </p:spTree>
    <p:extLst>
      <p:ext uri="{BB962C8B-B14F-4D97-AF65-F5344CB8AC3E}">
        <p14:creationId xmlns:p14="http://schemas.microsoft.com/office/powerpoint/2010/main" val="207805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5B926345-6940-282D-2B8C-E13FA42470C1}"/>
              </a:ext>
            </a:extLst>
          </p:cNvPr>
          <p:cNvSpPr>
            <a:spLocks noGrp="1"/>
          </p:cNvSpPr>
          <p:nvPr>
            <p:ph type="pic" sz="quarter" idx="13"/>
          </p:nvPr>
        </p:nvSpPr>
        <p:spPr>
          <a:xfrm>
            <a:off x="-76113" y="0"/>
            <a:ext cx="12188952" cy="6858000"/>
          </a:xfrm>
        </p:spPr>
      </p:sp>
      <p:sp>
        <p:nvSpPr>
          <p:cNvPr id="4" name="Segnaposto testo 3">
            <a:extLst>
              <a:ext uri="{FF2B5EF4-FFF2-40B4-BE49-F238E27FC236}">
                <a16:creationId xmlns:a16="http://schemas.microsoft.com/office/drawing/2014/main" id="{C8D9604A-4A21-67EF-F2C6-70423D2B439E}"/>
              </a:ext>
            </a:extLst>
          </p:cNvPr>
          <p:cNvSpPr>
            <a:spLocks noGrp="1"/>
          </p:cNvSpPr>
          <p:nvPr>
            <p:ph type="body" idx="1"/>
          </p:nvPr>
        </p:nvSpPr>
        <p:spPr>
          <a:xfrm>
            <a:off x="267419" y="603849"/>
            <a:ext cx="11231591" cy="5771072"/>
          </a:xfrm>
        </p:spPr>
        <p:txBody>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chemeClr val="tx2">
                    <a:lumMod val="75000"/>
                  </a:schemeClr>
                </a:solidFill>
                <a:uFillTx/>
                <a:latin typeface="Arial" pitchFamily="34"/>
                <a:cs typeface="Arial" pitchFamily="34"/>
              </a:rPr>
              <a:t>                                                                                           </a:t>
            </a:r>
            <a:r>
              <a:rPr lang="it-IT" sz="1200" b="1" i="0" u="none" strike="noStrike" kern="1200" cap="none" spc="0" baseline="0" dirty="0">
                <a:solidFill>
                  <a:schemeClr val="tx2">
                    <a:lumMod val="75000"/>
                  </a:schemeClr>
                </a:solidFill>
                <a:uFillTx/>
                <a:latin typeface="Arial" pitchFamily="34"/>
                <a:cs typeface="Arial" pitchFamily="34"/>
              </a:rPr>
              <a:t>Al Notaio Tizio Tizi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1" i="0" u="none" strike="noStrike" kern="1200" cap="none" spc="0" baseline="0" dirty="0">
                <a:solidFill>
                  <a:schemeClr val="tx2">
                    <a:lumMod val="75000"/>
                  </a:schemeClr>
                </a:solidFill>
                <a:uFillTx/>
                <a:latin typeface="Arial" pitchFamily="34"/>
                <a:cs typeface="Arial" pitchFamily="34"/>
              </a:rPr>
              <a:t>                                                                                                                                         con studio in Piazza … 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1" i="0" u="none" strike="noStrike" kern="1200" cap="none" spc="0" baseline="0" dirty="0">
                <a:solidFill>
                  <a:schemeClr val="tx2">
                    <a:lumMod val="75000"/>
                  </a:schemeClr>
                </a:solidFill>
                <a:uFillTx/>
                <a:latin typeface="Arial" pitchFamily="34"/>
                <a:cs typeface="Arial" pitchFamily="34"/>
              </a:rPr>
              <a:t>                                                                                                                                     28845 Domodossola (VB)</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400" b="0" i="0" u="none" strike="noStrike" kern="1200" cap="none" spc="0" baseline="0" dirty="0">
              <a:solidFill>
                <a:schemeClr val="tx2">
                  <a:lumMod val="75000"/>
                </a:schemeClr>
              </a:solidFill>
              <a:uFillTx/>
              <a:latin typeface="Arial" pitchFamily="34"/>
              <a:cs typeface="Arial" pitchFamily="34"/>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La sottoscritta signora CAIA, nata a…il…, residente e domiciliata in Domodossola (VB)…. Via… n…. , codice fiscale…., tel. ….., </a:t>
            </a:r>
            <a:r>
              <a:rPr lang="it-IT" sz="1400" b="0" i="0" u="none" strike="noStrike" kern="1200" cap="none" spc="0" baseline="0" dirty="0" err="1">
                <a:solidFill>
                  <a:schemeClr val="tx2">
                    <a:lumMod val="75000"/>
                  </a:schemeClr>
                </a:solidFill>
                <a:uFillTx/>
                <a:latin typeface="Arial" pitchFamily="34"/>
                <a:cs typeface="Arial" pitchFamily="34"/>
              </a:rPr>
              <a:t>e.mail</a:t>
            </a:r>
            <a:r>
              <a:rPr lang="it-IT" sz="1400" b="0" i="0" u="none" strike="noStrike" kern="1200" cap="none" spc="0" baseline="0" dirty="0">
                <a:solidFill>
                  <a:schemeClr val="tx2">
                    <a:lumMod val="75000"/>
                  </a:schemeClr>
                </a:solidFill>
                <a:uFillTx/>
                <a:latin typeface="Arial" pitchFamily="34"/>
                <a:cs typeface="Arial" pitchFamily="34"/>
              </a:rPr>
              <a:t>….. </a:t>
            </a:r>
            <a:r>
              <a:rPr lang="it-IT" sz="1400" b="0" i="0" u="none" strike="noStrike" kern="1200" cap="none" spc="0" baseline="0" dirty="0" err="1">
                <a:solidFill>
                  <a:schemeClr val="tx2">
                    <a:lumMod val="75000"/>
                  </a:schemeClr>
                </a:solidFill>
                <a:uFillTx/>
                <a:latin typeface="Arial" pitchFamily="34"/>
                <a:cs typeface="Arial" pitchFamily="34"/>
              </a:rPr>
              <a:t>pec</a:t>
            </a:r>
            <a:r>
              <a:rPr lang="it-IT" sz="1400" b="0" i="0" u="none" strike="noStrike" kern="1200" cap="none" spc="0" baseline="0" dirty="0">
                <a:solidFill>
                  <a:schemeClr val="tx2">
                    <a:lumMod val="75000"/>
                  </a:schemeClr>
                </a:solidFill>
                <a:uFillTx/>
                <a:latin typeface="Arial" pitchFamily="34"/>
                <a:cs typeface="Arial" pitchFamily="34"/>
              </a:rPr>
              <a:t>…., nella sua </a:t>
            </a:r>
            <a:r>
              <a:rPr lang="it-IT" sz="1400" b="0" i="0" u="none" strike="noStrike" kern="1200" cap="none" spc="0" baseline="0" dirty="0" err="1">
                <a:solidFill>
                  <a:schemeClr val="tx2">
                    <a:lumMod val="75000"/>
                  </a:schemeClr>
                </a:solidFill>
                <a:uFillTx/>
                <a:latin typeface="Arial" pitchFamily="34"/>
                <a:cs typeface="Arial" pitchFamily="34"/>
              </a:rPr>
              <a:t>qualita’</a:t>
            </a:r>
            <a:r>
              <a:rPr lang="it-IT" sz="1400" b="0" i="0" u="none" strike="noStrike" kern="1200" cap="none" spc="0" baseline="0" dirty="0">
                <a:solidFill>
                  <a:schemeClr val="tx2">
                    <a:lumMod val="75000"/>
                  </a:schemeClr>
                </a:solidFill>
                <a:uFillTx/>
                <a:latin typeface="Arial" pitchFamily="34"/>
                <a:cs typeface="Arial" pitchFamily="34"/>
              </a:rPr>
              <a:t> di unico genitore superstite (</a:t>
            </a:r>
            <a:r>
              <a:rPr lang="it-IT" sz="1400" b="0" i="0" u="none" strike="noStrike" kern="0" cap="none" spc="0" baseline="0" dirty="0">
                <a:solidFill>
                  <a:schemeClr val="tx2">
                    <a:lumMod val="75000"/>
                  </a:schemeClr>
                </a:solidFill>
                <a:uFillTx/>
                <a:latin typeface="Arial" pitchFamily="34"/>
                <a:cs typeface="Arial" pitchFamily="34"/>
              </a:rPr>
              <a:t>in seguito al decesso dell’altro genitore), </a:t>
            </a:r>
            <a:r>
              <a:rPr lang="it-IT" sz="1400" b="0" i="0" u="none" strike="noStrike" kern="1200" cap="none" spc="0" baseline="0" dirty="0">
                <a:solidFill>
                  <a:schemeClr val="tx2">
                    <a:lumMod val="75000"/>
                  </a:schemeClr>
                </a:solidFill>
                <a:uFillTx/>
                <a:latin typeface="Arial" pitchFamily="34"/>
                <a:cs typeface="Arial" pitchFamily="34"/>
              </a:rPr>
              <a:t>esercente in via esclusiva la </a:t>
            </a:r>
            <a:r>
              <a:rPr lang="it-IT" sz="1400" b="0" i="0" u="none" strike="noStrike" kern="1200" cap="none" spc="0" baseline="0" dirty="0" err="1">
                <a:solidFill>
                  <a:schemeClr val="tx2">
                    <a:lumMod val="75000"/>
                  </a:schemeClr>
                </a:solidFill>
                <a:uFillTx/>
                <a:latin typeface="Arial" pitchFamily="34"/>
                <a:cs typeface="Arial" pitchFamily="34"/>
              </a:rPr>
              <a:t>responsabilita’</a:t>
            </a:r>
            <a:r>
              <a:rPr lang="it-IT" sz="1400" b="0" i="0" u="none" strike="noStrike" kern="1200" cap="none" spc="0" baseline="0" dirty="0">
                <a:solidFill>
                  <a:schemeClr val="tx2">
                    <a:lumMod val="75000"/>
                  </a:schemeClr>
                </a:solidFill>
                <a:uFillTx/>
                <a:latin typeface="Arial" pitchFamily="34"/>
                <a:cs typeface="Arial" pitchFamily="34"/>
              </a:rPr>
              <a:t> genitoriale e quindi legale rappresentante del proprio figlio minore CAIETTO, nato a… il…, codice fiscale…, con essa residente e domiciliato, attualmente quindicenne, si rivolge a codesto Egregio Notaio nella </a:t>
            </a:r>
            <a:r>
              <a:rPr lang="it-IT" sz="1400" b="0" i="0" u="none" strike="noStrike" kern="1200" cap="none" spc="0" baseline="0" dirty="0" err="1">
                <a:solidFill>
                  <a:schemeClr val="tx2">
                    <a:lumMod val="75000"/>
                  </a:schemeClr>
                </a:solidFill>
                <a:uFillTx/>
                <a:latin typeface="Arial" pitchFamily="34"/>
                <a:cs typeface="Arial" pitchFamily="34"/>
              </a:rPr>
              <a:t>qualita’</a:t>
            </a:r>
            <a:r>
              <a:rPr lang="it-IT" sz="1400" b="0" i="0" u="none" strike="noStrike" kern="1200" cap="none" spc="0" baseline="0" dirty="0">
                <a:solidFill>
                  <a:schemeClr val="tx2">
                    <a:lumMod val="75000"/>
                  </a:schemeClr>
                </a:solidFill>
                <a:uFillTx/>
                <a:latin typeface="Arial" pitchFamily="34"/>
                <a:cs typeface="Arial" pitchFamily="34"/>
              </a:rPr>
              <a:t> di Notaio incaricato della stipula del relativo atto di cui alla presente richiesta ai sensi dell’art. 21 del </a:t>
            </a:r>
            <a:r>
              <a:rPr lang="it-IT" sz="1400" b="0" i="0" u="none" strike="noStrike" kern="1200" cap="none" spc="0" baseline="0" dirty="0" err="1">
                <a:solidFill>
                  <a:schemeClr val="tx2">
                    <a:lumMod val="75000"/>
                  </a:schemeClr>
                </a:solidFill>
                <a:uFillTx/>
                <a:latin typeface="Arial" pitchFamily="34"/>
                <a:cs typeface="Arial" pitchFamily="34"/>
              </a:rPr>
              <a:t>D.Lgs.</a:t>
            </a:r>
            <a:r>
              <a:rPr lang="it-IT" sz="1400" b="0" i="0" u="none" strike="noStrike" kern="1200" cap="none" spc="0" baseline="0" dirty="0">
                <a:solidFill>
                  <a:schemeClr val="tx2">
                    <a:lumMod val="75000"/>
                  </a:schemeClr>
                </a:solidFill>
                <a:uFillTx/>
                <a:latin typeface="Arial" pitchFamily="34"/>
                <a:cs typeface="Arial" pitchFamily="34"/>
              </a:rPr>
              <a:t> 10 ottobre 2022 n. 149 e a tal scopo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tx2">
                  <a:lumMod val="75000"/>
                </a:schemeClr>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PREMETTE CHE:</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in data…. </a:t>
            </a:r>
            <a:r>
              <a:rPr lang="it-IT" sz="1400" b="0" i="0" u="none" strike="noStrike" kern="1200" cap="none" spc="0" baseline="0" dirty="0" err="1">
                <a:solidFill>
                  <a:schemeClr val="tx2">
                    <a:lumMod val="75000"/>
                  </a:schemeClr>
                </a:solidFill>
                <a:uFillTx/>
                <a:latin typeface="Arial" pitchFamily="34"/>
                <a:cs typeface="Arial" pitchFamily="34"/>
              </a:rPr>
              <a:t>e’</a:t>
            </a:r>
            <a:r>
              <a:rPr lang="it-IT" sz="1400" b="0" i="0" u="none" strike="noStrike" kern="1200" cap="none" spc="0" baseline="0" dirty="0">
                <a:solidFill>
                  <a:schemeClr val="tx2">
                    <a:lumMod val="75000"/>
                  </a:schemeClr>
                </a:solidFill>
                <a:uFillTx/>
                <a:latin typeface="Arial" pitchFamily="34"/>
                <a:cs typeface="Arial" pitchFamily="34"/>
              </a:rPr>
              <a:t> deceduta la signora CAIONA, nata a …. il …., in vita residente e domiciliata in …, Via …..n. …., codice fiscale …, nonna del minore CAIETTO, lasciando a succederle per legge il predetto minore in virtu’ di rappresentazione del padre premorto (figlio della de </a:t>
            </a:r>
            <a:r>
              <a:rPr lang="it-IT" sz="1400" b="0" i="0" u="none" strike="noStrike" kern="1200" cap="none" spc="0" baseline="0" dirty="0" err="1">
                <a:solidFill>
                  <a:schemeClr val="tx2">
                    <a:lumMod val="75000"/>
                  </a:schemeClr>
                </a:solidFill>
                <a:uFillTx/>
                <a:latin typeface="Arial" pitchFamily="34"/>
                <a:cs typeface="Arial" pitchFamily="34"/>
              </a:rPr>
              <a:t>cuius</a:t>
            </a:r>
            <a:r>
              <a:rPr lang="it-IT" sz="1400" b="0" i="0" u="none" strike="noStrike" kern="1200" cap="none" spc="0" baseline="0" dirty="0">
                <a:solidFill>
                  <a:schemeClr val="tx2">
                    <a:lumMod val="75000"/>
                  </a:schemeClr>
                </a:solidFill>
                <a:uFillTx/>
                <a:latin typeface="Arial" pitchFamily="34"/>
                <a:cs typeface="Arial" pitchFamily="34"/>
              </a:rPr>
              <a:t>) signor CAIO, che era nato a… il… e deceduto a… il…. ai sensi dell’art. 467 e segg., giusta dichiarazione di successione in data  …….; </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nel compendio ereditario </a:t>
            </a:r>
            <a:r>
              <a:rPr lang="it-IT" sz="1400" b="0" i="0" u="none" strike="noStrike" kern="1200" cap="none" spc="0" baseline="0" dirty="0" err="1">
                <a:solidFill>
                  <a:schemeClr val="tx2">
                    <a:lumMod val="75000"/>
                  </a:schemeClr>
                </a:solidFill>
                <a:uFillTx/>
                <a:latin typeface="Arial" pitchFamily="34"/>
                <a:cs typeface="Arial" pitchFamily="34"/>
              </a:rPr>
              <a:t>e’</a:t>
            </a:r>
            <a:r>
              <a:rPr lang="it-IT" sz="1400" b="0" i="0" u="none" strike="noStrike" kern="1200" cap="none" spc="0" baseline="0" dirty="0">
                <a:solidFill>
                  <a:schemeClr val="tx2">
                    <a:lumMod val="75000"/>
                  </a:schemeClr>
                </a:solidFill>
                <a:uFillTx/>
                <a:latin typeface="Arial" pitchFamily="34"/>
                <a:cs typeface="Arial" pitchFamily="34"/>
              </a:rPr>
              <a:t> compresa, tra l’altro, la piena </a:t>
            </a:r>
            <a:r>
              <a:rPr lang="it-IT" sz="1400" b="0" i="0" u="none" strike="noStrike" kern="1200" cap="none" spc="0" baseline="0" dirty="0" err="1">
                <a:solidFill>
                  <a:schemeClr val="tx2">
                    <a:lumMod val="75000"/>
                  </a:schemeClr>
                </a:solidFill>
                <a:uFillTx/>
                <a:latin typeface="Arial" pitchFamily="34"/>
                <a:cs typeface="Arial" pitchFamily="34"/>
              </a:rPr>
              <a:t>proprieta’</a:t>
            </a:r>
            <a:r>
              <a:rPr lang="it-IT" sz="1400" b="0" i="0" u="none" strike="noStrike" kern="1200" cap="none" spc="0" baseline="0" dirty="0">
                <a:solidFill>
                  <a:schemeClr val="tx2">
                    <a:lumMod val="75000"/>
                  </a:schemeClr>
                </a:solidFill>
                <a:uFillTx/>
                <a:latin typeface="Arial" pitchFamily="34"/>
                <a:cs typeface="Arial" pitchFamily="34"/>
              </a:rPr>
              <a:t>  </a:t>
            </a:r>
            <a:r>
              <a:rPr lang="it-IT" sz="1400" b="0" i="0" u="none" strike="noStrike" kern="1200" cap="none" spc="0" baseline="0" dirty="0" err="1">
                <a:solidFill>
                  <a:schemeClr val="tx2">
                    <a:lumMod val="75000"/>
                  </a:schemeClr>
                </a:solidFill>
                <a:uFillTx/>
                <a:latin typeface="Arial" pitchFamily="34"/>
                <a:cs typeface="Arial" pitchFamily="34"/>
              </a:rPr>
              <a:t>dell'unita'</a:t>
            </a:r>
            <a:r>
              <a:rPr lang="it-IT" sz="1400" b="0" i="0" u="none" strike="noStrike" kern="1200" cap="none" spc="0" baseline="0" dirty="0">
                <a:solidFill>
                  <a:schemeClr val="tx2">
                    <a:lumMod val="75000"/>
                  </a:schemeClr>
                </a:solidFill>
                <a:uFillTx/>
                <a:latin typeface="Arial" pitchFamily="34"/>
                <a:cs typeface="Arial" pitchFamily="34"/>
              </a:rPr>
              <a:t> immobiliare sita in Comune di Domodossola (VB), Via ….n. e precisamente: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 fabbricato ad uso abitazione sviluppantesi al  solo piano   terra della   consistenza   catastale  di vani  4,5  (quattro  </a:t>
            </a:r>
            <a:r>
              <a:rPr lang="it-IT" sz="1400" b="0" i="0" u="none" strike="noStrike" kern="0" cap="none" spc="0" baseline="0" dirty="0">
                <a:solidFill>
                  <a:schemeClr val="tx2">
                    <a:lumMod val="75000"/>
                  </a:schemeClr>
                </a:solidFill>
                <a:uFillTx/>
                <a:latin typeface="Arial" pitchFamily="34"/>
                <a:cs typeface="Arial" pitchFamily="34"/>
              </a:rPr>
              <a:t>e </a:t>
            </a:r>
            <a:r>
              <a:rPr lang="it-IT" sz="1400" b="0" i="0" u="none" strike="noStrike" kern="1200" cap="none" spc="0" baseline="0" dirty="0">
                <a:solidFill>
                  <a:schemeClr val="tx2">
                    <a:lumMod val="75000"/>
                  </a:schemeClr>
                </a:solidFill>
                <a:uFillTx/>
                <a:latin typeface="Arial" pitchFamily="34"/>
                <a:cs typeface="Arial" pitchFamily="34"/>
              </a:rPr>
              <a:t>mezzo) individuato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nei Registri Censuari del predetto Comune come segue: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tx2">
                    <a:lumMod val="75000"/>
                  </a:schemeClr>
                </a:solidFill>
                <a:uFillTx/>
                <a:latin typeface="Arial" pitchFamily="34"/>
                <a:cs typeface="Arial" pitchFamily="34"/>
              </a:rPr>
              <a:t>    </a:t>
            </a:r>
            <a:r>
              <a:rPr lang="it-IT" sz="1400" b="0" i="0" u="none" strike="noStrike" kern="1200" cap="none" spc="0" baseline="0" dirty="0">
                <a:solidFill>
                  <a:schemeClr val="tx2">
                    <a:lumMod val="75000"/>
                  </a:schemeClr>
                </a:solidFill>
                <a:uFillTx/>
                <a:latin typeface="Arial" pitchFamily="34"/>
                <a:cs typeface="Arial" pitchFamily="34"/>
              </a:rPr>
              <a:t>CATASTO FABBRICATI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tx2">
                    <a:lumMod val="75000"/>
                  </a:schemeClr>
                </a:solidFill>
                <a:uFillTx/>
                <a:latin typeface="Arial" pitchFamily="34"/>
                <a:cs typeface="Arial" pitchFamily="34"/>
              </a:rPr>
              <a:t>    * </a:t>
            </a:r>
            <a:r>
              <a:rPr lang="it-IT" sz="1400" b="0" i="0" u="none" strike="noStrike" kern="1200" cap="none" spc="0" baseline="0" dirty="0">
                <a:solidFill>
                  <a:schemeClr val="tx2">
                    <a:lumMod val="75000"/>
                  </a:schemeClr>
                </a:solidFill>
                <a:uFillTx/>
                <a:latin typeface="Arial" pitchFamily="34"/>
                <a:cs typeface="Arial" pitchFamily="34"/>
              </a:rPr>
              <a:t>foglio …., particella …., Via …., piano…, </a:t>
            </a:r>
            <a:r>
              <a:rPr lang="it-IT" sz="1400" b="0" i="0" u="none" strike="noStrike" kern="1200" cap="none" spc="0" baseline="0" dirty="0" err="1">
                <a:solidFill>
                  <a:schemeClr val="tx2">
                    <a:lumMod val="75000"/>
                  </a:schemeClr>
                </a:solidFill>
                <a:uFillTx/>
                <a:latin typeface="Arial" pitchFamily="34"/>
                <a:cs typeface="Arial" pitchFamily="34"/>
              </a:rPr>
              <a:t>categ</a:t>
            </a:r>
            <a:r>
              <a:rPr lang="it-IT" sz="1400" b="0" i="0" u="none" strike="noStrike" kern="1200" cap="none" spc="0" baseline="0" dirty="0">
                <a:solidFill>
                  <a:schemeClr val="tx2">
                    <a:lumMod val="75000"/>
                  </a:schemeClr>
                </a:solidFill>
                <a:uFillTx/>
                <a:latin typeface="Arial" pitchFamily="34"/>
                <a:cs typeface="Arial" pitchFamily="34"/>
              </a:rPr>
              <a:t>. …..,  classe…..,  vani….., sup.cat. totale    …. metri quadrati, </a:t>
            </a:r>
            <a:r>
              <a:rPr lang="it-IT" sz="1400" b="0" i="0" u="none" strike="noStrike" kern="1200" cap="none" spc="0" baseline="0" dirty="0" err="1">
                <a:solidFill>
                  <a:schemeClr val="tx2">
                    <a:lumMod val="75000"/>
                  </a:schemeClr>
                </a:solidFill>
                <a:uFillTx/>
                <a:latin typeface="Arial" pitchFamily="34"/>
                <a:cs typeface="Arial" pitchFamily="34"/>
              </a:rPr>
              <a:t>sup</a:t>
            </a:r>
            <a:r>
              <a:rPr lang="it-IT" sz="1400" b="0" i="0" u="none" strike="noStrike" kern="1200" cap="none" spc="0" baseline="0" dirty="0">
                <a:solidFill>
                  <a:schemeClr val="tx2">
                    <a:lumMod val="75000"/>
                  </a:schemeClr>
                </a:solidFill>
                <a:uFillTx/>
                <a:latin typeface="Arial" pitchFamily="34"/>
                <a:cs typeface="Arial" pitchFamily="34"/>
              </a:rPr>
              <a:t>.  totale  escluse  aree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scoperte metri quadrati …, rendita Euro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CONFINI in contorno ed in senso orario: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il tutto salvo errori e come in fatto;</a:t>
            </a:r>
            <a:endParaRPr lang="it-IT" dirty="0">
              <a:solidFill>
                <a:schemeClr val="tx2">
                  <a:lumMod val="75000"/>
                </a:schemeClr>
              </a:solidFill>
            </a:endParaRPr>
          </a:p>
        </p:txBody>
      </p:sp>
      <p:sp>
        <p:nvSpPr>
          <p:cNvPr id="7" name="Segnaposto numero diapositiva 6">
            <a:extLst>
              <a:ext uri="{FF2B5EF4-FFF2-40B4-BE49-F238E27FC236}">
                <a16:creationId xmlns:a16="http://schemas.microsoft.com/office/drawing/2014/main" id="{2198E0AE-037F-A528-36AF-8B1E9EDF44F3}"/>
              </a:ext>
            </a:extLst>
          </p:cNvPr>
          <p:cNvSpPr>
            <a:spLocks noGrp="1"/>
          </p:cNvSpPr>
          <p:nvPr>
            <p:ph type="sldNum" sz="quarter" idx="12"/>
          </p:nvPr>
        </p:nvSpPr>
        <p:spPr/>
        <p:txBody>
          <a:bodyPr/>
          <a:lstStyle/>
          <a:p>
            <a:pPr rtl="0"/>
            <a:fld id="{B5CEABB6-07DC-46E8-9B57-56EC44A396E5}" type="slidenum">
              <a:rPr lang="it-IT" noProof="0" smtClean="0"/>
              <a:t>14</a:t>
            </a:fld>
            <a:endParaRPr lang="it-IT" noProof="0"/>
          </a:p>
        </p:txBody>
      </p:sp>
    </p:spTree>
    <p:extLst>
      <p:ext uri="{BB962C8B-B14F-4D97-AF65-F5344CB8AC3E}">
        <p14:creationId xmlns:p14="http://schemas.microsoft.com/office/powerpoint/2010/main" val="240346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0074A3CC-E652-517D-E559-A1BDC06746FA}"/>
              </a:ext>
            </a:extLst>
          </p:cNvPr>
          <p:cNvSpPr>
            <a:spLocks noGrp="1"/>
          </p:cNvSpPr>
          <p:nvPr>
            <p:ph type="pic" sz="quarter" idx="13"/>
          </p:nvPr>
        </p:nvSpPr>
        <p:spPr/>
      </p:sp>
      <p:sp>
        <p:nvSpPr>
          <p:cNvPr id="4" name="Segnaposto testo 3">
            <a:extLst>
              <a:ext uri="{FF2B5EF4-FFF2-40B4-BE49-F238E27FC236}">
                <a16:creationId xmlns:a16="http://schemas.microsoft.com/office/drawing/2014/main" id="{57E144FA-A0D9-D67B-9110-72CF3F40189C}"/>
              </a:ext>
            </a:extLst>
          </p:cNvPr>
          <p:cNvSpPr>
            <a:spLocks noGrp="1"/>
          </p:cNvSpPr>
          <p:nvPr>
            <p:ph type="body" idx="1"/>
          </p:nvPr>
        </p:nvSpPr>
        <p:spPr>
          <a:xfrm>
            <a:off x="457200" y="508958"/>
            <a:ext cx="11283696" cy="5793326"/>
          </a:xfrm>
        </p:spPr>
        <p:txBody>
          <a:bodyPr/>
          <a:lstStyle/>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detto fabbricato versa da anni in condizioni fatiscenti e necessita di essere messo in sicurezza allo scopo di evitare danni a terzi, come risulta dalla richiesta di messa in sicurezza </a:t>
            </a:r>
            <a:r>
              <a:rPr lang="it-IT" sz="1400" b="0" i="0" u="none" strike="noStrike" kern="1200" cap="none" spc="0" baseline="0" dirty="0" err="1">
                <a:solidFill>
                  <a:schemeClr val="tx2">
                    <a:lumMod val="75000"/>
                  </a:schemeClr>
                </a:solidFill>
                <a:uFillTx/>
                <a:latin typeface="Arial" pitchFamily="34"/>
                <a:cs typeface="Arial" pitchFamily="34"/>
              </a:rPr>
              <a:t>gia’</a:t>
            </a:r>
            <a:r>
              <a:rPr lang="it-IT" sz="1400" b="0" i="0" u="none" strike="noStrike" kern="1200" cap="none" spc="0" baseline="0" dirty="0">
                <a:solidFill>
                  <a:schemeClr val="tx2">
                    <a:lumMod val="75000"/>
                  </a:schemeClr>
                </a:solidFill>
                <a:uFillTx/>
                <a:latin typeface="Arial" pitchFamily="34"/>
                <a:cs typeface="Arial" pitchFamily="34"/>
              </a:rPr>
              <a:t> pervenuta in vita alla defunta dal Comune di Domodossola (VB) in data….  e  reiterata da ulteriore richiesta in data…. </a:t>
            </a:r>
            <a:r>
              <a:rPr lang="it-IT" sz="1400" b="0" i="0" u="none" strike="noStrike" kern="0" cap="none" spc="0" baseline="0" dirty="0">
                <a:solidFill>
                  <a:schemeClr val="tx2">
                    <a:lumMod val="75000"/>
                  </a:schemeClr>
                </a:solidFill>
                <a:uFillTx/>
                <a:latin typeface="Arial" pitchFamily="34"/>
                <a:cs typeface="Arial" pitchFamily="34"/>
              </a:rPr>
              <a:t>f</a:t>
            </a:r>
            <a:r>
              <a:rPr lang="it-IT" sz="1400" b="0" i="0" u="none" strike="noStrike" kern="1200" cap="none" spc="0" baseline="0" dirty="0">
                <a:solidFill>
                  <a:schemeClr val="tx2">
                    <a:lumMod val="75000"/>
                  </a:schemeClr>
                </a:solidFill>
                <a:uFillTx/>
                <a:latin typeface="Arial" pitchFamily="34"/>
                <a:cs typeface="Arial" pitchFamily="34"/>
              </a:rPr>
              <a:t>atto rilevare che i costi per detta messa in sicurezza si presentano molto ingenti, come emerge dalla perizia fatta </a:t>
            </a:r>
            <a:r>
              <a:rPr lang="it-IT" sz="1400" b="0" i="0" u="none" strike="noStrike" kern="1200" cap="none" spc="0" baseline="0" dirty="0" err="1">
                <a:solidFill>
                  <a:schemeClr val="tx2">
                    <a:lumMod val="75000"/>
                  </a:schemeClr>
                </a:solidFill>
                <a:uFillTx/>
                <a:latin typeface="Arial" pitchFamily="34"/>
                <a:cs typeface="Arial" pitchFamily="34"/>
              </a:rPr>
              <a:t>gia’</a:t>
            </a:r>
            <a:r>
              <a:rPr lang="it-IT" sz="1400" b="0" i="0" u="none" strike="noStrike" kern="1200" cap="none" spc="0" baseline="0" dirty="0">
                <a:solidFill>
                  <a:schemeClr val="tx2">
                    <a:lumMod val="75000"/>
                  </a:schemeClr>
                </a:solidFill>
                <a:uFillTx/>
                <a:latin typeface="Arial" pitchFamily="34"/>
                <a:cs typeface="Arial" pitchFamily="34"/>
              </a:rPr>
              <a:t> predisporre in vita dalla signora CAIONA da tecnico di fiducia;</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il minore, pur avendo manifestato l’intenzione di voler accettare </a:t>
            </a:r>
            <a:r>
              <a:rPr lang="it-IT" sz="1400" b="0" i="0" u="none" strike="noStrike" kern="1200" cap="none" spc="0" baseline="0" dirty="0" err="1">
                <a:solidFill>
                  <a:schemeClr val="tx2">
                    <a:lumMod val="75000"/>
                  </a:schemeClr>
                </a:solidFill>
                <a:uFillTx/>
                <a:latin typeface="Arial" pitchFamily="34"/>
                <a:cs typeface="Arial" pitchFamily="34"/>
              </a:rPr>
              <a:t>l’eredita’</a:t>
            </a:r>
            <a:r>
              <a:rPr lang="it-IT" sz="1400" b="0" i="0" u="none" strike="noStrike" kern="1200" cap="none" spc="0" baseline="0" dirty="0">
                <a:solidFill>
                  <a:schemeClr val="tx2">
                    <a:lumMod val="75000"/>
                  </a:schemeClr>
                </a:solidFill>
                <a:uFillTx/>
                <a:latin typeface="Arial" pitchFamily="34"/>
                <a:cs typeface="Arial" pitchFamily="34"/>
              </a:rPr>
              <a:t> della nonna alla quale era molto legato, anche </a:t>
            </a:r>
            <a:r>
              <a:rPr lang="it-IT" sz="1400" b="0" i="0" u="none" strike="noStrike" kern="0" cap="none" spc="0" baseline="0" dirty="0">
                <a:solidFill>
                  <a:schemeClr val="tx2">
                    <a:lumMod val="75000"/>
                  </a:schemeClr>
                </a:solidFill>
                <a:uFillTx/>
                <a:latin typeface="Arial" pitchFamily="34"/>
                <a:cs typeface="Arial" pitchFamily="34"/>
              </a:rPr>
              <a:t>in considerazione dell’inesistenza di creditori ereditari, </a:t>
            </a:r>
            <a:r>
              <a:rPr lang="it-IT" sz="1400" b="0" i="0" u="none" strike="noStrike" kern="1200" cap="none" spc="0" baseline="0" dirty="0">
                <a:solidFill>
                  <a:schemeClr val="tx2">
                    <a:lumMod val="75000"/>
                  </a:schemeClr>
                </a:solidFill>
                <a:uFillTx/>
                <a:latin typeface="Arial" pitchFamily="34"/>
                <a:cs typeface="Arial" pitchFamily="34"/>
              </a:rPr>
              <a:t>non ha proceduto ancora ad effettuare l’accettazione con beneficio di inventario </a:t>
            </a:r>
            <a:r>
              <a:rPr lang="it-IT" sz="1400" b="0" i="0" u="none" strike="noStrike" kern="1200" cap="none" spc="0" baseline="0" dirty="0" err="1">
                <a:solidFill>
                  <a:schemeClr val="tx2">
                    <a:lumMod val="75000"/>
                  </a:schemeClr>
                </a:solidFill>
                <a:uFillTx/>
                <a:latin typeface="Arial" pitchFamily="34"/>
                <a:cs typeface="Arial" pitchFamily="34"/>
              </a:rPr>
              <a:t>dell’eredita’</a:t>
            </a:r>
            <a:r>
              <a:rPr lang="it-IT" sz="1400" b="0" i="0" u="none" strike="noStrike" kern="1200" cap="none" spc="0" baseline="0" dirty="0">
                <a:solidFill>
                  <a:schemeClr val="tx2">
                    <a:lumMod val="75000"/>
                  </a:schemeClr>
                </a:solidFill>
                <a:uFillTx/>
                <a:latin typeface="Arial" pitchFamily="34"/>
                <a:cs typeface="Arial" pitchFamily="34"/>
              </a:rPr>
              <a:t> essendo allo stato attuale solo «chiamato» alla stessa;</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nel frattempo </a:t>
            </a:r>
            <a:r>
              <a:rPr lang="it-IT" sz="1400" b="0" i="0" u="none" strike="noStrike" kern="1200" cap="none" spc="0" baseline="0" dirty="0" err="1">
                <a:solidFill>
                  <a:schemeClr val="tx2">
                    <a:lumMod val="75000"/>
                  </a:schemeClr>
                </a:solidFill>
                <a:uFillTx/>
                <a:latin typeface="Arial" pitchFamily="34"/>
                <a:cs typeface="Arial" pitchFamily="34"/>
              </a:rPr>
              <a:t>e’</a:t>
            </a:r>
            <a:r>
              <a:rPr lang="it-IT" sz="1400" b="0" i="0" u="none" strike="noStrike" kern="1200" cap="none" spc="0" baseline="0" dirty="0">
                <a:solidFill>
                  <a:schemeClr val="tx2">
                    <a:lumMod val="75000"/>
                  </a:schemeClr>
                </a:solidFill>
                <a:uFillTx/>
                <a:latin typeface="Arial" pitchFamily="34"/>
                <a:cs typeface="Arial" pitchFamily="34"/>
              </a:rPr>
              <a:t> pervenuta la proposta da parte di un vicino signor MEVIO, nato a… il… di acquistare la piena </a:t>
            </a:r>
            <a:r>
              <a:rPr lang="it-IT" sz="1400" b="0" i="0" u="none" strike="noStrike" kern="1200" cap="none" spc="0" baseline="0" dirty="0" err="1">
                <a:solidFill>
                  <a:schemeClr val="tx2">
                    <a:lumMod val="75000"/>
                  </a:schemeClr>
                </a:solidFill>
                <a:uFillTx/>
                <a:latin typeface="Arial" pitchFamily="34"/>
                <a:cs typeface="Arial" pitchFamily="34"/>
              </a:rPr>
              <a:t>proprieta’</a:t>
            </a:r>
            <a:r>
              <a:rPr lang="it-IT" sz="1400" b="0" i="0" u="none" strike="noStrike" kern="1200" cap="none" spc="0" baseline="0" dirty="0">
                <a:solidFill>
                  <a:schemeClr val="tx2">
                    <a:lumMod val="75000"/>
                  </a:schemeClr>
                </a:solidFill>
                <a:uFillTx/>
                <a:latin typeface="Arial" pitchFamily="34"/>
                <a:cs typeface="Arial" pitchFamily="34"/>
              </a:rPr>
              <a:t> di detto immobile al prezzo di Euro….   allo scopo di provvedere lui stesso alla sua messa in sicurezza; </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si </a:t>
            </a:r>
            <a:r>
              <a:rPr lang="it-IT" sz="1400" b="0" i="0" u="none" strike="noStrike" kern="1200" cap="none" spc="0" baseline="0" dirty="0" err="1">
                <a:solidFill>
                  <a:schemeClr val="tx2">
                    <a:lumMod val="75000"/>
                  </a:schemeClr>
                </a:solidFill>
                <a:uFillTx/>
                <a:latin typeface="Arial" pitchFamily="34"/>
                <a:cs typeface="Arial" pitchFamily="34"/>
              </a:rPr>
              <a:t>e’</a:t>
            </a:r>
            <a:r>
              <a:rPr lang="it-IT" sz="1400" b="0" i="0" u="none" strike="noStrike" kern="1200" cap="none" spc="0" baseline="0" dirty="0">
                <a:solidFill>
                  <a:schemeClr val="tx2">
                    <a:lumMod val="75000"/>
                  </a:schemeClr>
                </a:solidFill>
                <a:uFillTx/>
                <a:latin typeface="Arial" pitchFamily="34"/>
                <a:cs typeface="Arial" pitchFamily="34"/>
              </a:rPr>
              <a:t> proceduto, pertanto, a far redigere da tecnico di comune fiducia apposita perizia di stima asseverata con giuramento in data… dalla quale risulta che il prezzo offerto dal signor MEVIO non </a:t>
            </a:r>
            <a:r>
              <a:rPr lang="it-IT" sz="1400" b="0" i="0" u="none" strike="noStrike" kern="1200" cap="none" spc="0" baseline="0" dirty="0" err="1">
                <a:solidFill>
                  <a:schemeClr val="tx2">
                    <a:lumMod val="75000"/>
                  </a:schemeClr>
                </a:solidFill>
                <a:uFillTx/>
                <a:latin typeface="Arial" pitchFamily="34"/>
                <a:cs typeface="Arial" pitchFamily="34"/>
              </a:rPr>
              <a:t>e’</a:t>
            </a:r>
            <a:r>
              <a:rPr lang="it-IT" sz="1400" b="0" i="0" u="none" strike="noStrike" kern="1200" cap="none" spc="0" baseline="0" dirty="0">
                <a:solidFill>
                  <a:schemeClr val="tx2">
                    <a:lumMod val="75000"/>
                  </a:schemeClr>
                </a:solidFill>
                <a:uFillTx/>
                <a:latin typeface="Arial" pitchFamily="34"/>
                <a:cs typeface="Arial" pitchFamily="34"/>
              </a:rPr>
              <a:t> inferiore alla stima ed </a:t>
            </a:r>
            <a:r>
              <a:rPr lang="it-IT" sz="1400" b="0" i="0" u="none" strike="noStrike" kern="1200" cap="none" spc="0" baseline="0" dirty="0" err="1">
                <a:solidFill>
                  <a:schemeClr val="tx2">
                    <a:lumMod val="75000"/>
                  </a:schemeClr>
                </a:solidFill>
                <a:uFillTx/>
                <a:latin typeface="Arial" pitchFamily="34"/>
                <a:cs typeface="Arial" pitchFamily="34"/>
              </a:rPr>
              <a:t>e’</a:t>
            </a:r>
            <a:r>
              <a:rPr lang="it-IT" sz="1400" b="0" i="0" u="none" strike="noStrike" kern="1200" cap="none" spc="0" baseline="0" dirty="0">
                <a:solidFill>
                  <a:schemeClr val="tx2">
                    <a:lumMod val="75000"/>
                  </a:schemeClr>
                </a:solidFill>
                <a:uFillTx/>
                <a:latin typeface="Arial" pitchFamily="34"/>
                <a:cs typeface="Arial" pitchFamily="34"/>
              </a:rPr>
              <a:t> assolutamente in linea con i prezzi di immobili simili per </a:t>
            </a:r>
            <a:r>
              <a:rPr lang="it-IT" sz="1400" b="0" i="0" u="none" strike="noStrike" kern="1200" cap="none" spc="0" baseline="0" dirty="0" err="1">
                <a:solidFill>
                  <a:schemeClr val="tx2">
                    <a:lumMod val="75000"/>
                  </a:schemeClr>
                </a:solidFill>
                <a:uFillTx/>
                <a:latin typeface="Arial" pitchFamily="34"/>
                <a:cs typeface="Arial" pitchFamily="34"/>
              </a:rPr>
              <a:t>vetusta’</a:t>
            </a:r>
            <a:r>
              <a:rPr lang="it-IT" sz="1400" b="0" i="0" u="none" strike="noStrike" kern="1200" cap="none" spc="0" baseline="0" dirty="0">
                <a:solidFill>
                  <a:schemeClr val="tx2">
                    <a:lumMod val="75000"/>
                  </a:schemeClr>
                </a:solidFill>
                <a:uFillTx/>
                <a:latin typeface="Arial" pitchFamily="34"/>
                <a:cs typeface="Arial" pitchFamily="34"/>
              </a:rPr>
              <a:t> e stato nella medesima zona;</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tale vendita si manifesta indubbiamente vantaggiosa per il minore CAIETTO in quanto non solo gli consentirebbe, quale chiamato </a:t>
            </a:r>
            <a:r>
              <a:rPr lang="it-IT" sz="1400" b="0" i="0" u="none" strike="noStrike" kern="1200" cap="none" spc="0" baseline="0" dirty="0" err="1">
                <a:solidFill>
                  <a:schemeClr val="tx2">
                    <a:lumMod val="75000"/>
                  </a:schemeClr>
                </a:solidFill>
                <a:uFillTx/>
                <a:latin typeface="Arial" pitchFamily="34"/>
                <a:cs typeface="Arial" pitchFamily="34"/>
              </a:rPr>
              <a:t>all’eredita’</a:t>
            </a:r>
            <a:r>
              <a:rPr lang="it-IT" sz="1400" b="0" i="0" u="none" strike="noStrike" kern="1200" cap="none" spc="0" baseline="0" dirty="0">
                <a:solidFill>
                  <a:schemeClr val="tx2">
                    <a:lumMod val="75000"/>
                  </a:schemeClr>
                </a:solidFill>
                <a:uFillTx/>
                <a:latin typeface="Arial" pitchFamily="34"/>
                <a:cs typeface="Arial" pitchFamily="34"/>
              </a:rPr>
              <a:t> della nonna, di non sostenere gli ingenti costi della messa in sicurezza dell’immobile, ma rappresenta un sicuro incremento patrimoniale per il compendio ereditario, anche in vista della accettazione beneficiata che il minore stesso debitamente autorizzato e rappresentato, ha in mente di compiere, potendo il ricavato della vendita inizialmente essere reimpiegato mediante deposito su un conto corrente vincolato a disposizione di eventuali creditori ereditari e successivamente investito in modo fruttifero quale ad esempio in «BTP Valore» intestati ad essa madre del minore divenuto erede, con vincolo pupillare, in assenza di creditori ereditari, come meglio indicato in prosieguo; </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si rende pertanto quanto mai opportuno procedere alla vendita di detto immobile al prezzo suindicato, peraltro in tempi piuttosto ristretti, in quanto l’acquirente signor MEVIO ha a disposizione l’impresa per i lavori di messa in sicurezza ormai indifferibile in questo periodo dell’anno e successivamente </a:t>
            </a:r>
            <a:r>
              <a:rPr lang="it-IT" sz="1400" b="0" i="0" u="none" strike="noStrike" kern="1200" cap="none" spc="0" baseline="0" dirty="0" err="1">
                <a:solidFill>
                  <a:schemeClr val="tx2">
                    <a:lumMod val="75000"/>
                  </a:schemeClr>
                </a:solidFill>
                <a:uFillTx/>
                <a:latin typeface="Arial" pitchFamily="34"/>
                <a:cs typeface="Arial" pitchFamily="34"/>
              </a:rPr>
              <a:t>dovra’</a:t>
            </a:r>
            <a:r>
              <a:rPr lang="it-IT" sz="1400" b="0" i="0" u="none" strike="noStrike" kern="1200" cap="none" spc="0" baseline="0" dirty="0">
                <a:solidFill>
                  <a:schemeClr val="tx2">
                    <a:lumMod val="75000"/>
                  </a:schemeClr>
                </a:solidFill>
                <a:uFillTx/>
                <a:latin typeface="Arial" pitchFamily="34"/>
                <a:cs typeface="Arial" pitchFamily="34"/>
              </a:rPr>
              <a:t> recarsi all’estero per ragioni di salute, dovendosi sottoporre ad un delicato intervento chirurgico.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Tutto </a:t>
            </a:r>
            <a:r>
              <a:rPr lang="it-IT" sz="1400" b="0" i="0" u="none" strike="noStrike" kern="1200" cap="none" spc="0" baseline="0" dirty="0" err="1">
                <a:solidFill>
                  <a:schemeClr val="tx2">
                    <a:lumMod val="75000"/>
                  </a:schemeClr>
                </a:solidFill>
                <a:uFillTx/>
                <a:latin typeface="Arial" pitchFamily="34"/>
                <a:cs typeface="Arial" pitchFamily="34"/>
              </a:rPr>
              <a:t>cio'</a:t>
            </a:r>
            <a:r>
              <a:rPr lang="it-IT" sz="1400" b="0" i="0" u="none" strike="noStrike" kern="1200" cap="none" spc="0" baseline="0" dirty="0">
                <a:solidFill>
                  <a:schemeClr val="tx2">
                    <a:lumMod val="75000"/>
                  </a:schemeClr>
                </a:solidFill>
                <a:uFillTx/>
                <a:latin typeface="Arial" pitchFamily="34"/>
                <a:cs typeface="Arial" pitchFamily="34"/>
              </a:rPr>
              <a:t> premesso la sottoscritta, nella predetta </a:t>
            </a:r>
            <a:r>
              <a:rPr lang="it-IT" sz="1400" b="0" i="0" u="none" strike="noStrike" kern="1200" cap="none" spc="0" baseline="0" dirty="0" err="1">
                <a:solidFill>
                  <a:schemeClr val="tx2">
                    <a:lumMod val="75000"/>
                  </a:schemeClr>
                </a:solidFill>
                <a:uFillTx/>
                <a:latin typeface="Arial" pitchFamily="34"/>
                <a:cs typeface="Arial" pitchFamily="34"/>
              </a:rPr>
              <a:t>qualita’</a:t>
            </a:r>
            <a:r>
              <a:rPr lang="it-IT" sz="1400" b="0" i="0" u="none" strike="noStrike" kern="1200" cap="none" spc="0" baseline="0" dirty="0">
                <a:solidFill>
                  <a:schemeClr val="tx2">
                    <a:lumMod val="75000"/>
                  </a:schemeClr>
                </a:solidFill>
                <a:uFillTx/>
                <a:latin typeface="Arial" pitchFamily="34"/>
                <a:cs typeface="Arial" pitchFamily="34"/>
              </a:rPr>
              <a:t>, si rivolge a codesto Egregio Notaio rogante </a:t>
            </a:r>
            <a:r>
              <a:rPr lang="it-IT" sz="1400" b="0" i="0" u="none" strike="noStrike" kern="1200" cap="none" spc="0" baseline="0" dirty="0" err="1">
                <a:solidFill>
                  <a:schemeClr val="tx2">
                    <a:lumMod val="75000"/>
                  </a:schemeClr>
                </a:solidFill>
                <a:uFillTx/>
                <a:latin typeface="Arial" pitchFamily="34"/>
                <a:cs typeface="Arial" pitchFamily="34"/>
              </a:rPr>
              <a:t>perche</a:t>
            </a:r>
            <a:r>
              <a:rPr lang="it-IT" sz="1400" b="0" i="0" u="none" strike="noStrike" kern="1200" cap="none" spc="0" baseline="0" dirty="0">
                <a:solidFill>
                  <a:schemeClr val="tx2">
                    <a:lumMod val="75000"/>
                  </a:schemeClr>
                </a:solidFill>
                <a:uFillTx/>
                <a:latin typeface="Arial" pitchFamily="34"/>
                <a:cs typeface="Arial" pitchFamily="34"/>
              </a:rPr>
              <a:t>’: </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letta la richiesta</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riconosciuta la propria competenza </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visti gli articoli 21 del </a:t>
            </a:r>
            <a:r>
              <a:rPr lang="it-IT" sz="1400" b="0" i="0" u="none" strike="noStrike" kern="1200" cap="none" spc="0" baseline="0" dirty="0" err="1">
                <a:solidFill>
                  <a:schemeClr val="tx2">
                    <a:lumMod val="75000"/>
                  </a:schemeClr>
                </a:solidFill>
                <a:uFillTx/>
                <a:latin typeface="Arial" pitchFamily="34"/>
                <a:cs typeface="Arial" pitchFamily="34"/>
              </a:rPr>
              <a:t>D.Lgs.</a:t>
            </a:r>
            <a:r>
              <a:rPr lang="it-IT" sz="1400" b="0" i="0" u="none" strike="noStrike" kern="1200" cap="none" spc="0" baseline="0" dirty="0">
                <a:solidFill>
                  <a:schemeClr val="tx2">
                    <a:lumMod val="75000"/>
                  </a:schemeClr>
                </a:solidFill>
                <a:uFillTx/>
                <a:latin typeface="Arial" pitchFamily="34"/>
                <a:cs typeface="Arial" pitchFamily="34"/>
              </a:rPr>
              <a:t> 149/2022, 45, 320 e 460 codice civile e 747 cod. proc. civ., </a:t>
            </a:r>
          </a:p>
          <a:p>
            <a:pPr algn="just"/>
            <a:endParaRPr lang="it-IT" dirty="0"/>
          </a:p>
        </p:txBody>
      </p:sp>
      <p:sp>
        <p:nvSpPr>
          <p:cNvPr id="7" name="Segnaposto numero diapositiva 6">
            <a:extLst>
              <a:ext uri="{FF2B5EF4-FFF2-40B4-BE49-F238E27FC236}">
                <a16:creationId xmlns:a16="http://schemas.microsoft.com/office/drawing/2014/main" id="{E0DCE3A4-E637-B273-5F55-FBC0E9E763D7}"/>
              </a:ext>
            </a:extLst>
          </p:cNvPr>
          <p:cNvSpPr>
            <a:spLocks noGrp="1"/>
          </p:cNvSpPr>
          <p:nvPr>
            <p:ph type="sldNum" sz="quarter" idx="12"/>
          </p:nvPr>
        </p:nvSpPr>
        <p:spPr/>
        <p:txBody>
          <a:bodyPr/>
          <a:lstStyle/>
          <a:p>
            <a:pPr rtl="0"/>
            <a:fld id="{B5CEABB6-07DC-46E8-9B57-56EC44A396E5}" type="slidenum">
              <a:rPr lang="it-IT" noProof="0" smtClean="0"/>
              <a:t>15</a:t>
            </a:fld>
            <a:endParaRPr lang="it-IT" noProof="0"/>
          </a:p>
        </p:txBody>
      </p:sp>
    </p:spTree>
    <p:extLst>
      <p:ext uri="{BB962C8B-B14F-4D97-AF65-F5344CB8AC3E}">
        <p14:creationId xmlns:p14="http://schemas.microsoft.com/office/powerpoint/2010/main" val="152035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5EF0C5CC-EFDF-3C31-CA90-78E01A237A00}"/>
              </a:ext>
            </a:extLst>
          </p:cNvPr>
          <p:cNvSpPr>
            <a:spLocks noGrp="1"/>
          </p:cNvSpPr>
          <p:nvPr>
            <p:ph type="pic" sz="quarter" idx="13"/>
          </p:nvPr>
        </p:nvSpPr>
        <p:spPr/>
      </p:sp>
      <p:sp>
        <p:nvSpPr>
          <p:cNvPr id="4" name="Segnaposto testo 3">
            <a:extLst>
              <a:ext uri="{FF2B5EF4-FFF2-40B4-BE49-F238E27FC236}">
                <a16:creationId xmlns:a16="http://schemas.microsoft.com/office/drawing/2014/main" id="{B14F7050-AA73-D655-5C54-C76E3F2E5EFF}"/>
              </a:ext>
            </a:extLst>
          </p:cNvPr>
          <p:cNvSpPr>
            <a:spLocks noGrp="1"/>
          </p:cNvSpPr>
          <p:nvPr>
            <p:ph type="body" idx="1"/>
          </p:nvPr>
        </p:nvSpPr>
        <p:spPr>
          <a:xfrm>
            <a:off x="396815" y="517585"/>
            <a:ext cx="11266097" cy="5784699"/>
          </a:xfrm>
        </p:spPr>
        <p:txBody>
          <a:bodyPr>
            <a:normAutofit lnSpcReduction="10000"/>
          </a:bodyPr>
          <a:lstStyle/>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considerata la funzione conservativa per il compendio ereditario (denaro ricavato dalla vendita da reimpiegare in luogo di immobile la cui conservazione importerebbe grave dispendio) e rilevato che l’operazione risponde non solo all’interesse del minore chiamato, ma anch</a:t>
            </a:r>
            <a:r>
              <a:rPr lang="it-IT" sz="1400" b="0" i="0" u="none" strike="noStrike" kern="0" cap="none" spc="0" baseline="0" dirty="0">
                <a:solidFill>
                  <a:schemeClr val="tx2">
                    <a:lumMod val="75000"/>
                  </a:schemeClr>
                </a:solidFill>
                <a:uFillTx/>
                <a:latin typeface="Arial" pitchFamily="34"/>
                <a:cs typeface="Arial" pitchFamily="34"/>
              </a:rPr>
              <a:t>e </a:t>
            </a:r>
            <a:r>
              <a:rPr lang="it-IT" sz="1400" b="0" i="0" u="none" strike="noStrike" kern="1200" cap="none" spc="0" baseline="0" dirty="0">
                <a:solidFill>
                  <a:schemeClr val="tx2">
                    <a:lumMod val="75000"/>
                  </a:schemeClr>
                </a:solidFill>
                <a:uFillTx/>
                <a:latin typeface="Arial" pitchFamily="34"/>
                <a:cs typeface="Arial" pitchFamily="34"/>
              </a:rPr>
              <a:t>all’interesse di eventuali creditori ereditari se dovessero emergere dall’inventario che </a:t>
            </a:r>
            <a:r>
              <a:rPr lang="it-IT" sz="1400" b="0" i="0" u="none" strike="noStrike" kern="1200" cap="none" spc="0" baseline="0" dirty="0" err="1">
                <a:solidFill>
                  <a:schemeClr val="tx2">
                    <a:lumMod val="75000"/>
                  </a:schemeClr>
                </a:solidFill>
                <a:uFillTx/>
                <a:latin typeface="Arial" pitchFamily="34"/>
                <a:cs typeface="Arial" pitchFamily="34"/>
              </a:rPr>
              <a:t>sara’</a:t>
            </a:r>
            <a:r>
              <a:rPr lang="it-IT" sz="1400" b="0" i="0" u="none" strike="noStrike" kern="1200" cap="none" spc="0" baseline="0" dirty="0">
                <a:solidFill>
                  <a:schemeClr val="tx2">
                    <a:lumMod val="75000"/>
                  </a:schemeClr>
                </a:solidFill>
                <a:uFillTx/>
                <a:latin typeface="Arial" pitchFamily="34"/>
                <a:cs typeface="Arial" pitchFamily="34"/>
              </a:rPr>
              <a:t> redatto,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VOGLIA COSI’ PROVVEDERE</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autorizzare essa sottoscritta, nella </a:t>
            </a:r>
            <a:r>
              <a:rPr lang="it-IT" sz="1400" b="0" i="0" u="none" strike="noStrike" kern="1200" cap="none" spc="0" baseline="0" dirty="0" err="1">
                <a:solidFill>
                  <a:schemeClr val="tx2">
                    <a:lumMod val="75000"/>
                  </a:schemeClr>
                </a:solidFill>
                <a:uFillTx/>
                <a:latin typeface="Arial" pitchFamily="34"/>
                <a:cs typeface="Arial" pitchFamily="34"/>
              </a:rPr>
              <a:t>qualita’</a:t>
            </a:r>
            <a:r>
              <a:rPr lang="it-IT" sz="1400" b="0" i="0" u="none" strike="noStrike" kern="1200" cap="none" spc="0" baseline="0" dirty="0">
                <a:solidFill>
                  <a:schemeClr val="tx2">
                    <a:lumMod val="75000"/>
                  </a:schemeClr>
                </a:solidFill>
                <a:uFillTx/>
                <a:latin typeface="Arial" pitchFamily="34"/>
                <a:cs typeface="Arial" pitchFamily="34"/>
              </a:rPr>
              <a:t> di madre esercente in via esclusiva la </a:t>
            </a:r>
            <a:r>
              <a:rPr lang="it-IT" sz="1400" b="0" i="0" u="none" strike="noStrike" kern="1200" cap="none" spc="0" baseline="0" dirty="0" err="1">
                <a:solidFill>
                  <a:schemeClr val="tx2">
                    <a:lumMod val="75000"/>
                  </a:schemeClr>
                </a:solidFill>
                <a:uFillTx/>
                <a:latin typeface="Arial" pitchFamily="34"/>
                <a:cs typeface="Arial" pitchFamily="34"/>
              </a:rPr>
              <a:t>responsabilita’</a:t>
            </a:r>
            <a:r>
              <a:rPr lang="it-IT" sz="1400" b="0" i="0" u="none" strike="noStrike" kern="1200" cap="none" spc="0" baseline="0" dirty="0">
                <a:solidFill>
                  <a:schemeClr val="tx2">
                    <a:lumMod val="75000"/>
                  </a:schemeClr>
                </a:solidFill>
                <a:uFillTx/>
                <a:latin typeface="Arial" pitchFamily="34"/>
                <a:cs typeface="Arial" pitchFamily="34"/>
              </a:rPr>
              <a:t> genitoriale sul proprio figlio minore CAIETTO, chiamato </a:t>
            </a:r>
            <a:r>
              <a:rPr lang="it-IT" sz="1400" b="0" i="0" u="none" strike="noStrike" kern="1200" cap="none" spc="0" baseline="0" dirty="0" err="1">
                <a:solidFill>
                  <a:schemeClr val="tx2">
                    <a:lumMod val="75000"/>
                  </a:schemeClr>
                </a:solidFill>
                <a:uFillTx/>
                <a:latin typeface="Arial" pitchFamily="34"/>
                <a:cs typeface="Arial" pitchFamily="34"/>
              </a:rPr>
              <a:t>all’eredita’</a:t>
            </a:r>
            <a:r>
              <a:rPr lang="it-IT" sz="1400" b="0" i="0" u="none" strike="noStrike" kern="1200" cap="none" spc="0" baseline="0" dirty="0">
                <a:solidFill>
                  <a:schemeClr val="tx2">
                    <a:lumMod val="75000"/>
                  </a:schemeClr>
                </a:solidFill>
                <a:uFillTx/>
                <a:latin typeface="Arial" pitchFamily="34"/>
                <a:cs typeface="Arial" pitchFamily="34"/>
              </a:rPr>
              <a:t> della nonna paterna signora CAIONA, a vendere al signor MEVIO, in precedenza generalizzato, la piena </a:t>
            </a:r>
            <a:r>
              <a:rPr lang="it-IT" sz="1400" b="0" i="0" u="none" strike="noStrike" kern="1200" cap="none" spc="0" baseline="0" dirty="0" err="1">
                <a:solidFill>
                  <a:schemeClr val="tx2">
                    <a:lumMod val="75000"/>
                  </a:schemeClr>
                </a:solidFill>
                <a:uFillTx/>
                <a:latin typeface="Arial" pitchFamily="34"/>
                <a:cs typeface="Arial" pitchFamily="34"/>
              </a:rPr>
              <a:t>proprieta’</a:t>
            </a:r>
            <a:r>
              <a:rPr lang="it-IT" sz="1400" b="0" i="0" u="none" strike="noStrike" kern="1200" cap="none" spc="0" baseline="0" dirty="0">
                <a:solidFill>
                  <a:schemeClr val="tx2">
                    <a:lumMod val="75000"/>
                  </a:schemeClr>
                </a:solidFill>
                <a:uFillTx/>
                <a:latin typeface="Arial" pitchFamily="34"/>
                <a:cs typeface="Arial" pitchFamily="34"/>
              </a:rPr>
              <a:t> del fabbricato ad uso abitazione in Comune di Domodossola (VB), Via…. n. …, meglio descritto e individuato catastalmente in premessa e in particolare ad intervenire nell'atto di vendita, a vendere l’immobile in nome e per conto del minore CAIETTO quale chiamato </a:t>
            </a:r>
            <a:r>
              <a:rPr lang="it-IT" sz="1400" b="0" i="0" u="none" strike="noStrike" kern="1200" cap="none" spc="0" baseline="0" dirty="0" err="1">
                <a:solidFill>
                  <a:schemeClr val="tx2">
                    <a:lumMod val="75000"/>
                  </a:schemeClr>
                </a:solidFill>
                <a:uFillTx/>
                <a:latin typeface="Arial" pitchFamily="34"/>
                <a:cs typeface="Arial" pitchFamily="34"/>
              </a:rPr>
              <a:t>all’eredita’</a:t>
            </a:r>
            <a:r>
              <a:rPr lang="it-IT" sz="1400" b="0" i="0" u="none" strike="noStrike" kern="1200" cap="none" spc="0" baseline="0" dirty="0">
                <a:solidFill>
                  <a:schemeClr val="tx2">
                    <a:lumMod val="75000"/>
                  </a:schemeClr>
                </a:solidFill>
                <a:uFillTx/>
                <a:latin typeface="Arial" pitchFamily="34"/>
                <a:cs typeface="Arial" pitchFamily="34"/>
              </a:rPr>
              <a:t> della nonna ad un prezzo non inferiore a Euro….. ;</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a disporre il reimpiego del ricavato inizialmente mediante deposito su un conto corrente vincolato a disposizione di eventuali creditori ereditari, e successivamente in modo fruttifero, quale ad esempio in «BTP VALORE» emessi dallo Stato italiano a nome di essa rappresentante legale con vincolo pupillare, una volta che il minore, debitamente rappresentato e autorizzato, </a:t>
            </a:r>
            <a:r>
              <a:rPr lang="it-IT" sz="1400" b="0" i="0" u="none" strike="noStrike" kern="1200" cap="none" spc="0" baseline="0" dirty="0" err="1">
                <a:solidFill>
                  <a:schemeClr val="tx2">
                    <a:lumMod val="75000"/>
                  </a:schemeClr>
                </a:solidFill>
                <a:uFillTx/>
                <a:latin typeface="Arial" pitchFamily="34"/>
                <a:cs typeface="Arial" pitchFamily="34"/>
              </a:rPr>
              <a:t>avra’</a:t>
            </a:r>
            <a:r>
              <a:rPr lang="it-IT" sz="1400" b="0" i="0" u="none" strike="noStrike" kern="1200" cap="none" spc="0" baseline="0" dirty="0">
                <a:solidFill>
                  <a:schemeClr val="tx2">
                    <a:lumMod val="75000"/>
                  </a:schemeClr>
                </a:solidFill>
                <a:uFillTx/>
                <a:latin typeface="Arial" pitchFamily="34"/>
                <a:cs typeface="Arial" pitchFamily="34"/>
              </a:rPr>
              <a:t> accettato </a:t>
            </a:r>
            <a:r>
              <a:rPr lang="it-IT" sz="1400" b="0" i="0" u="none" strike="noStrike" kern="1200" cap="none" spc="0" baseline="0" dirty="0" err="1">
                <a:solidFill>
                  <a:schemeClr val="tx2">
                    <a:lumMod val="75000"/>
                  </a:schemeClr>
                </a:solidFill>
                <a:uFillTx/>
                <a:latin typeface="Arial" pitchFamily="34"/>
                <a:cs typeface="Arial" pitchFamily="34"/>
              </a:rPr>
              <a:t>l’eredita’</a:t>
            </a:r>
            <a:r>
              <a:rPr lang="it-IT" sz="1400" b="0" i="0" u="none" strike="noStrike" kern="1200" cap="none" spc="0" baseline="0" dirty="0">
                <a:solidFill>
                  <a:schemeClr val="tx2">
                    <a:lumMod val="75000"/>
                  </a:schemeClr>
                </a:solidFill>
                <a:uFillTx/>
                <a:latin typeface="Arial" pitchFamily="34"/>
                <a:cs typeface="Arial" pitchFamily="34"/>
              </a:rPr>
              <a:t> de qua con beneficio di inventario e sempre a condizione che dall’inventario redatto non risultino creditori ereditari; </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a rendere e ricevere sempre in nome e per conto del minore chiamato tutte le dichiarazioni necessarie (anche di natura fiscale) e compiere tutte le </a:t>
            </a:r>
            <a:r>
              <a:rPr lang="it-IT" sz="1400" b="0" i="0" u="none" strike="noStrike" kern="1200" cap="none" spc="0" baseline="0" dirty="0" err="1">
                <a:solidFill>
                  <a:schemeClr val="tx2">
                    <a:lumMod val="75000"/>
                  </a:schemeClr>
                </a:solidFill>
                <a:uFillTx/>
                <a:latin typeface="Arial" pitchFamily="34"/>
                <a:cs typeface="Arial" pitchFamily="34"/>
              </a:rPr>
              <a:t>attivita'</a:t>
            </a:r>
            <a:r>
              <a:rPr lang="it-IT" sz="1400" b="0" i="0" u="none" strike="noStrike" kern="1200" cap="none" spc="0" baseline="0" dirty="0">
                <a:solidFill>
                  <a:schemeClr val="tx2">
                    <a:lumMod val="75000"/>
                  </a:schemeClr>
                </a:solidFill>
                <a:uFillTx/>
                <a:latin typeface="Arial" pitchFamily="34"/>
                <a:cs typeface="Arial" pitchFamily="34"/>
              </a:rPr>
              <a:t> negoziali o materiali che si rendessero necessarie od opportune per il perfezionamento del rogito notarile.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Si esibisce: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a) fotocopia del documento di </a:t>
            </a:r>
            <a:r>
              <a:rPr lang="it-IT" sz="1400" b="0" i="0" u="none" strike="noStrike" kern="1200" cap="none" spc="0" baseline="0" dirty="0" err="1">
                <a:solidFill>
                  <a:schemeClr val="tx2">
                    <a:lumMod val="75000"/>
                  </a:schemeClr>
                </a:solidFill>
                <a:uFillTx/>
                <a:latin typeface="Arial" pitchFamily="34"/>
                <a:cs typeface="Arial" pitchFamily="34"/>
              </a:rPr>
              <a:t>identita’</a:t>
            </a:r>
            <a:r>
              <a:rPr lang="it-IT" sz="1400" b="0" i="0" u="none" strike="noStrike" kern="1200" cap="none" spc="0" baseline="0" dirty="0">
                <a:solidFill>
                  <a:schemeClr val="tx2">
                    <a:lumMod val="75000"/>
                  </a:schemeClr>
                </a:solidFill>
                <a:uFillTx/>
                <a:latin typeface="Arial" pitchFamily="34"/>
                <a:cs typeface="Arial" pitchFamily="34"/>
              </a:rPr>
              <a:t> e del codice fiscale dei genitori, del minore e della nonna;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b) stato di famiglia storico e certificato di residenza del minore;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c) certificati di morte del padre del minore chiamato e della nonna;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d) dichiarazione di successione della nonna;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e) visura catastale e </a:t>
            </a:r>
            <a:r>
              <a:rPr lang="it-IT" sz="1400" b="0" i="0" u="none" strike="noStrike" kern="1200" cap="none" spc="0" baseline="0" dirty="0" err="1">
                <a:solidFill>
                  <a:schemeClr val="tx2">
                    <a:lumMod val="75000"/>
                  </a:schemeClr>
                </a:solidFill>
                <a:uFillTx/>
                <a:latin typeface="Arial" pitchFamily="34"/>
                <a:cs typeface="Arial" pitchFamily="34"/>
              </a:rPr>
              <a:t>ipo</a:t>
            </a:r>
            <a:r>
              <a:rPr lang="it-IT" sz="1400" b="0" i="0" u="none" strike="noStrike" kern="1200" cap="none" spc="0" baseline="0" dirty="0">
                <a:solidFill>
                  <a:schemeClr val="tx2">
                    <a:lumMod val="75000"/>
                  </a:schemeClr>
                </a:solidFill>
                <a:uFillTx/>
                <a:latin typeface="Arial" pitchFamily="34"/>
                <a:cs typeface="Arial" pitchFamily="34"/>
              </a:rPr>
              <a:t>-trascrizionale del fabbricato ad uso abitazione;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f)  perizia dei costi per la messa in sicurezza del bene fatta predisporre in vita dalla signora </a:t>
            </a:r>
            <a:r>
              <a:rPr lang="it-IT" sz="1400" b="0" i="0" u="none" strike="noStrike" kern="1200" cap="none" spc="0" baseline="0" dirty="0" err="1">
                <a:solidFill>
                  <a:schemeClr val="tx2">
                    <a:lumMod val="75000"/>
                  </a:schemeClr>
                </a:solidFill>
                <a:uFillTx/>
                <a:latin typeface="Arial" pitchFamily="34"/>
                <a:cs typeface="Arial" pitchFamily="34"/>
              </a:rPr>
              <a:t>Caiona</a:t>
            </a:r>
            <a:r>
              <a:rPr lang="it-IT" sz="1400" b="0" i="0" u="none" strike="noStrike" kern="1200" cap="none" spc="0" baseline="0" dirty="0">
                <a:solidFill>
                  <a:schemeClr val="tx2">
                    <a:lumMod val="75000"/>
                  </a:schemeClr>
                </a:solidFill>
                <a:uFillTx/>
                <a:latin typeface="Arial" pitchFamily="34"/>
                <a:cs typeface="Arial" pitchFamily="34"/>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g) perizia di stima del bene con relativa asseverazione;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h) proposta di acquisto del sig. </a:t>
            </a:r>
            <a:r>
              <a:rPr lang="it-IT" sz="1400" b="0" i="0" u="none" strike="noStrike" kern="1200" cap="none" spc="0" baseline="0" dirty="0" err="1">
                <a:solidFill>
                  <a:schemeClr val="tx2">
                    <a:lumMod val="75000"/>
                  </a:schemeClr>
                </a:solidFill>
                <a:uFillTx/>
                <a:latin typeface="Arial" pitchFamily="34"/>
                <a:cs typeface="Arial" pitchFamily="34"/>
              </a:rPr>
              <a:t>M</a:t>
            </a:r>
            <a:r>
              <a:rPr lang="it-IT" sz="1400" b="0" i="0" u="none" strike="noStrike" kern="0" cap="none" spc="0" baseline="0" dirty="0" err="1">
                <a:solidFill>
                  <a:schemeClr val="tx2">
                    <a:lumMod val="75000"/>
                  </a:schemeClr>
                </a:solidFill>
                <a:uFillTx/>
                <a:latin typeface="Arial" pitchFamily="34"/>
                <a:cs typeface="Arial" pitchFamily="34"/>
              </a:rPr>
              <a:t>evio</a:t>
            </a:r>
            <a:r>
              <a:rPr lang="it-IT" sz="1400" b="0" i="0" u="none" strike="noStrike" kern="0" cap="none" spc="0" baseline="0" dirty="0">
                <a:solidFill>
                  <a:schemeClr val="tx2">
                    <a:lumMod val="75000"/>
                  </a:schemeClr>
                </a:solidFill>
                <a:uFillTx/>
                <a:latin typeface="Arial" pitchFamily="34"/>
                <a:cs typeface="Arial" pitchFamily="34"/>
              </a:rPr>
              <a:t>;</a:t>
            </a:r>
            <a:endParaRPr lang="it-IT" sz="1400" b="0" i="0" u="none" strike="noStrike" kern="1200" cap="none" spc="0" baseline="0" dirty="0">
              <a:solidFill>
                <a:schemeClr val="tx2">
                  <a:lumMod val="7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tx2">
                    <a:lumMod val="75000"/>
                  </a:schemeClr>
                </a:solidFill>
                <a:uFillTx/>
                <a:latin typeface="Arial" pitchFamily="34"/>
                <a:cs typeface="Arial" pitchFamily="34"/>
              </a:rPr>
              <a:t>h) dossier esplicativo sulle caratteristiche dei «BTP Valore»</a:t>
            </a:r>
            <a:r>
              <a:rPr lang="it-IT" sz="1400" b="0" i="0" u="none" strike="noStrike" kern="1200" cap="none" spc="0" baseline="0" dirty="0">
                <a:solidFill>
                  <a:schemeClr val="tx2">
                    <a:lumMod val="75000"/>
                  </a:schemeClr>
                </a:solidFill>
                <a:uFillTx/>
                <a:latin typeface="Arial" pitchFamily="34"/>
                <a:cs typeface="Arial" pitchFamily="34"/>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Sottoscrizione (CAIA)</a:t>
            </a:r>
          </a:p>
          <a:p>
            <a:pPr algn="just"/>
            <a:endParaRPr lang="it-IT" dirty="0"/>
          </a:p>
        </p:txBody>
      </p:sp>
      <p:sp>
        <p:nvSpPr>
          <p:cNvPr id="7" name="Segnaposto numero diapositiva 6">
            <a:extLst>
              <a:ext uri="{FF2B5EF4-FFF2-40B4-BE49-F238E27FC236}">
                <a16:creationId xmlns:a16="http://schemas.microsoft.com/office/drawing/2014/main" id="{179E5B99-DF96-4C49-E31A-C86961A8F8AC}"/>
              </a:ext>
            </a:extLst>
          </p:cNvPr>
          <p:cNvSpPr>
            <a:spLocks noGrp="1"/>
          </p:cNvSpPr>
          <p:nvPr>
            <p:ph type="sldNum" sz="quarter" idx="12"/>
          </p:nvPr>
        </p:nvSpPr>
        <p:spPr/>
        <p:txBody>
          <a:bodyPr/>
          <a:lstStyle/>
          <a:p>
            <a:pPr rtl="0"/>
            <a:fld id="{B5CEABB6-07DC-46E8-9B57-56EC44A396E5}" type="slidenum">
              <a:rPr lang="it-IT" noProof="0" smtClean="0"/>
              <a:t>16</a:t>
            </a:fld>
            <a:endParaRPr lang="it-IT" noProof="0"/>
          </a:p>
        </p:txBody>
      </p:sp>
    </p:spTree>
    <p:extLst>
      <p:ext uri="{BB962C8B-B14F-4D97-AF65-F5344CB8AC3E}">
        <p14:creationId xmlns:p14="http://schemas.microsoft.com/office/powerpoint/2010/main" val="356837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14F114A8-C4E9-E463-977B-35617F6D6C40}"/>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A8BC56BC-1946-A1F2-39F3-076473D39CB5}"/>
              </a:ext>
            </a:extLst>
          </p:cNvPr>
          <p:cNvSpPr>
            <a:spLocks noGrp="1"/>
          </p:cNvSpPr>
          <p:nvPr>
            <p:ph type="body" idx="1"/>
          </p:nvPr>
        </p:nvSpPr>
        <p:spPr>
          <a:xfrm>
            <a:off x="353683" y="560717"/>
            <a:ext cx="11473131" cy="5814204"/>
          </a:xfrm>
        </p:spPr>
        <p:txBody>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tx2">
                    <a:lumMod val="75000"/>
                  </a:schemeClr>
                </a:solidFill>
                <a:uFillTx/>
                <a:latin typeface="Arial" pitchFamily="34"/>
                <a:cs typeface="Arial" pitchFamily="34"/>
              </a:rPr>
              <a:t>AUTORIZZAZIONE NOTARILE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tx2">
                    <a:lumMod val="75000"/>
                  </a:schemeClr>
                </a:solidFill>
                <a:uFillTx/>
                <a:latin typeface="Arial" pitchFamily="34"/>
                <a:cs typeface="Arial" pitchFamily="34"/>
              </a:rPr>
              <a:t>ex art. 21 </a:t>
            </a:r>
            <a:r>
              <a:rPr lang="it-IT" sz="1400" b="1" i="0" u="none" strike="noStrike" kern="1200" cap="none" spc="0" baseline="0" dirty="0" err="1">
                <a:solidFill>
                  <a:schemeClr val="tx2">
                    <a:lumMod val="75000"/>
                  </a:schemeClr>
                </a:solidFill>
                <a:uFillTx/>
                <a:latin typeface="Arial" pitchFamily="34"/>
                <a:cs typeface="Arial" pitchFamily="34"/>
              </a:rPr>
              <a:t>D.Lgs.</a:t>
            </a:r>
            <a:r>
              <a:rPr lang="it-IT" sz="1400" b="1" i="0" u="none" strike="noStrike" kern="1200" cap="none" spc="0" baseline="0" dirty="0">
                <a:solidFill>
                  <a:schemeClr val="tx2">
                    <a:lumMod val="75000"/>
                  </a:schemeClr>
                </a:solidFill>
                <a:uFillTx/>
                <a:latin typeface="Arial" pitchFamily="34"/>
                <a:cs typeface="Arial" pitchFamily="34"/>
              </a:rPr>
              <a:t> 10 ottobre 2022 n. 149</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400" b="1" i="0" u="none" strike="noStrike" kern="1200" cap="none" spc="0" baseline="0" dirty="0">
              <a:solidFill>
                <a:schemeClr val="tx2">
                  <a:lumMod val="7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Il sottoscritto dott. Tizio Tizi, Notaio in Domodossola (VB), iscritto al Collegio Notarile di Verbania, con studio in Domodossola (VB), Piazza … n…, nella </a:t>
            </a:r>
            <a:r>
              <a:rPr lang="it-IT" sz="1400" b="0" i="0" u="none" strike="noStrike" kern="1200" cap="none" spc="0" baseline="0" dirty="0" err="1">
                <a:solidFill>
                  <a:schemeClr val="tx2">
                    <a:lumMod val="75000"/>
                  </a:schemeClr>
                </a:solidFill>
                <a:uFillTx/>
                <a:latin typeface="Arial" pitchFamily="34"/>
                <a:cs typeface="Arial" pitchFamily="34"/>
              </a:rPr>
              <a:t>qualita’</a:t>
            </a:r>
            <a:r>
              <a:rPr lang="it-IT" sz="1400" b="0" i="0" u="none" strike="noStrike" kern="1200" cap="none" spc="0" baseline="0" dirty="0">
                <a:solidFill>
                  <a:schemeClr val="tx2">
                    <a:lumMod val="75000"/>
                  </a:schemeClr>
                </a:solidFill>
                <a:uFillTx/>
                <a:latin typeface="Arial" pitchFamily="34"/>
                <a:cs typeface="Arial" pitchFamily="34"/>
              </a:rPr>
              <a:t> di Notaio incaricato della stipula del relativo atto di cui alla presente richiesta ai sensi dell’art. 21 del </a:t>
            </a:r>
            <a:r>
              <a:rPr lang="it-IT" sz="1400" b="0" i="0" u="none" strike="noStrike" kern="1200" cap="none" spc="0" baseline="0" dirty="0" err="1">
                <a:solidFill>
                  <a:schemeClr val="tx2">
                    <a:lumMod val="75000"/>
                  </a:schemeClr>
                </a:solidFill>
                <a:uFillTx/>
                <a:latin typeface="Arial" pitchFamily="34"/>
                <a:cs typeface="Arial" pitchFamily="34"/>
              </a:rPr>
              <a:t>D.Lgs.</a:t>
            </a:r>
            <a:r>
              <a:rPr lang="it-IT" sz="1400" b="0" i="0" u="none" strike="noStrike" kern="1200" cap="none" spc="0" baseline="0" dirty="0">
                <a:solidFill>
                  <a:schemeClr val="tx2">
                    <a:lumMod val="75000"/>
                  </a:schemeClr>
                </a:solidFill>
                <a:uFillTx/>
                <a:latin typeface="Arial" pitchFamily="34"/>
                <a:cs typeface="Arial" pitchFamily="34"/>
              </a:rPr>
              <a:t> 10 ottobre 2022 n. 149 dalla signora CAIA, nata a…il…, residente e domiciliata in Domodossola (VB)…. Via… n…. , codice fiscale…., tel.…, </a:t>
            </a:r>
            <a:r>
              <a:rPr lang="it-IT" sz="1400" b="0" i="0" u="none" strike="noStrike" kern="1200" cap="none" spc="0" baseline="0" dirty="0" err="1">
                <a:solidFill>
                  <a:schemeClr val="tx2">
                    <a:lumMod val="75000"/>
                  </a:schemeClr>
                </a:solidFill>
                <a:uFillTx/>
                <a:latin typeface="Arial" pitchFamily="34"/>
                <a:cs typeface="Arial" pitchFamily="34"/>
              </a:rPr>
              <a:t>e.mail</a:t>
            </a:r>
            <a:r>
              <a:rPr lang="it-IT" sz="1400" b="0" i="0" u="none" strike="noStrike" kern="1200" cap="none" spc="0" baseline="0" dirty="0">
                <a:solidFill>
                  <a:schemeClr val="tx2">
                    <a:lumMod val="75000"/>
                  </a:schemeClr>
                </a:solidFill>
                <a:uFillTx/>
                <a:latin typeface="Arial" pitchFamily="34"/>
                <a:cs typeface="Arial" pitchFamily="34"/>
              </a:rPr>
              <a:t>…., </a:t>
            </a:r>
            <a:r>
              <a:rPr lang="it-IT" sz="1400" b="0" i="0" u="none" strike="noStrike" kern="1200" cap="none" spc="0" baseline="0" dirty="0" err="1">
                <a:solidFill>
                  <a:schemeClr val="tx2">
                    <a:lumMod val="75000"/>
                  </a:schemeClr>
                </a:solidFill>
                <a:uFillTx/>
                <a:latin typeface="Arial" pitchFamily="34"/>
                <a:cs typeface="Arial" pitchFamily="34"/>
              </a:rPr>
              <a:t>pec</a:t>
            </a:r>
            <a:r>
              <a:rPr lang="it-IT" sz="1400" b="0" i="0" u="none" strike="noStrike" kern="1200" cap="none" spc="0" baseline="0" dirty="0">
                <a:solidFill>
                  <a:schemeClr val="tx2">
                    <a:lumMod val="75000"/>
                  </a:schemeClr>
                </a:solidFill>
                <a:uFillTx/>
                <a:latin typeface="Arial" pitchFamily="34"/>
                <a:cs typeface="Arial" pitchFamily="34"/>
              </a:rPr>
              <a:t>…, nella sua </a:t>
            </a:r>
            <a:r>
              <a:rPr lang="it-IT" sz="1400" b="0" i="0" u="none" strike="noStrike" kern="1200" cap="none" spc="0" baseline="0" dirty="0" err="1">
                <a:solidFill>
                  <a:schemeClr val="tx2">
                    <a:lumMod val="75000"/>
                  </a:schemeClr>
                </a:solidFill>
                <a:uFillTx/>
                <a:latin typeface="Arial" pitchFamily="34"/>
                <a:cs typeface="Arial" pitchFamily="34"/>
              </a:rPr>
              <a:t>qualita’</a:t>
            </a:r>
            <a:r>
              <a:rPr lang="it-IT" sz="1400" b="0" i="0" u="none" strike="noStrike" kern="1200" cap="none" spc="0" baseline="0" dirty="0">
                <a:solidFill>
                  <a:schemeClr val="tx2">
                    <a:lumMod val="75000"/>
                  </a:schemeClr>
                </a:solidFill>
                <a:uFillTx/>
                <a:latin typeface="Arial" pitchFamily="34"/>
                <a:cs typeface="Arial" pitchFamily="34"/>
              </a:rPr>
              <a:t> di genitore esercente in via esclusiva la </a:t>
            </a:r>
            <a:r>
              <a:rPr lang="it-IT" sz="1400" b="0" i="0" u="none" strike="noStrike" kern="1200" cap="none" spc="0" baseline="0" dirty="0" err="1">
                <a:solidFill>
                  <a:schemeClr val="tx2">
                    <a:lumMod val="75000"/>
                  </a:schemeClr>
                </a:solidFill>
                <a:uFillTx/>
                <a:latin typeface="Arial" pitchFamily="34"/>
                <a:cs typeface="Arial" pitchFamily="34"/>
              </a:rPr>
              <a:t>responsabilita’</a:t>
            </a:r>
            <a:r>
              <a:rPr lang="it-IT" sz="1400" b="0" i="0" u="none" strike="noStrike" kern="1200" cap="none" spc="0" baseline="0" dirty="0">
                <a:solidFill>
                  <a:schemeClr val="tx2">
                    <a:lumMod val="75000"/>
                  </a:schemeClr>
                </a:solidFill>
                <a:uFillTx/>
                <a:latin typeface="Arial" pitchFamily="34"/>
                <a:cs typeface="Arial" pitchFamily="34"/>
              </a:rPr>
              <a:t> genitoriale (in seguito al decesso dell’altro genitore signor CAIO che era nato a… il… e deceduto a… il…) e quindi legale rappresentante del proprio figlio minore CAIETTO, nato a… il…, codice fiscale, con essa residente e domiciliato,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tx2">
                  <a:lumMod val="7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 vista l’istanza da questa ultima presentata avente ad oggetto la vendita da parte del minore CAIETTO, debitamente rappresentato e autorizzato, nella </a:t>
            </a:r>
            <a:r>
              <a:rPr lang="it-IT" sz="1400" b="0" i="0" u="none" strike="noStrike" kern="1200" cap="none" spc="0" baseline="0" dirty="0" err="1">
                <a:solidFill>
                  <a:schemeClr val="tx2">
                    <a:lumMod val="75000"/>
                  </a:schemeClr>
                </a:solidFill>
                <a:uFillTx/>
                <a:latin typeface="Arial" pitchFamily="34"/>
                <a:cs typeface="Arial" pitchFamily="34"/>
              </a:rPr>
              <a:t>qualita’</a:t>
            </a:r>
            <a:r>
              <a:rPr lang="it-IT" sz="1400" b="0" i="0" u="none" strike="noStrike" kern="1200" cap="none" spc="0" baseline="0" dirty="0">
                <a:solidFill>
                  <a:schemeClr val="tx2">
                    <a:lumMod val="75000"/>
                  </a:schemeClr>
                </a:solidFill>
                <a:uFillTx/>
                <a:latin typeface="Arial" pitchFamily="34"/>
                <a:cs typeface="Arial" pitchFamily="34"/>
              </a:rPr>
              <a:t> di chiamato per legge in virtu’ di rappresentazione ex art. 467 e segg. cod. civ. alla successione della propria nonna paterna signora CAIONA, nata a… il…, codice fiscale…, deceduta a… il…., della piena </a:t>
            </a:r>
            <a:r>
              <a:rPr lang="it-IT" sz="1400" b="0" i="0" u="none" strike="noStrike" kern="1200" cap="none" spc="0" baseline="0" dirty="0" err="1">
                <a:solidFill>
                  <a:schemeClr val="tx2">
                    <a:lumMod val="75000"/>
                  </a:schemeClr>
                </a:solidFill>
                <a:uFillTx/>
                <a:latin typeface="Arial" pitchFamily="34"/>
                <a:cs typeface="Arial" pitchFamily="34"/>
              </a:rPr>
              <a:t>proprieta’</a:t>
            </a:r>
            <a:r>
              <a:rPr lang="it-IT" sz="1400" b="0" i="0" u="none" strike="noStrike" kern="1200" cap="none" spc="0" baseline="0" dirty="0">
                <a:solidFill>
                  <a:schemeClr val="tx2">
                    <a:lumMod val="75000"/>
                  </a:schemeClr>
                </a:solidFill>
                <a:uFillTx/>
                <a:latin typeface="Arial" pitchFamily="34"/>
                <a:cs typeface="Arial" pitchFamily="34"/>
              </a:rPr>
              <a:t> del fabbricato ad uso abitativo sito in Comune di Domodossola (VB), Via ….n. , meglio descritto e individuato catastalmente nella richiesta che precede al signor MEVIO, nato a… il…ad un prezzo non inferiore a Euro….;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considerato che detta vendita appare indubbiamente vantaggiosa per il minore CAIETTO in quanto non solo esenterebbe quest’ultimo dal sopportare i costi e le incombenze legate alla messa in sicurezza dell’immobile de quo, ma l’alienazione prospettata rappresenta un sicuro incremento patrimoniale per il compendio ereditario, in quanto il ricavato della vendita potrebbe inizialmente essere depositato su un conto corrente vincolato a disposizione di eventuali creditori ereditari e successivamente reimpiegato in modo fruttifero, quale ad esempio in «BTP Valore» intestati, con vincolo pupillare, ad essa madre del minore divenuto erede in seguito ad accettazione beneficiata, se dall’inventario non risulteranno creditori ereditari;</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considerato </a:t>
            </a:r>
            <a:r>
              <a:rPr lang="it-IT" sz="1400" b="0" i="0" u="none" strike="noStrike" kern="1200" cap="none" spc="0" baseline="0" dirty="0" err="1">
                <a:solidFill>
                  <a:schemeClr val="tx2">
                    <a:lumMod val="75000"/>
                  </a:schemeClr>
                </a:solidFill>
                <a:uFillTx/>
                <a:latin typeface="Arial" pitchFamily="34"/>
                <a:cs typeface="Arial" pitchFamily="34"/>
              </a:rPr>
              <a:t>altresi’</a:t>
            </a:r>
            <a:r>
              <a:rPr lang="it-IT" sz="1400" b="0" i="0" u="none" strike="noStrike" kern="1200" cap="none" spc="0" baseline="0" dirty="0">
                <a:solidFill>
                  <a:schemeClr val="tx2">
                    <a:lumMod val="75000"/>
                  </a:schemeClr>
                </a:solidFill>
                <a:uFillTx/>
                <a:latin typeface="Arial" pitchFamily="34"/>
                <a:cs typeface="Arial" pitchFamily="34"/>
              </a:rPr>
              <a:t> che si rende pertanto quanto mai opportuno procedere alla vendita, peraltro in tempi piuttosto ristretti, in quanto l’acquirente signor MEVIO ha la </a:t>
            </a:r>
            <a:r>
              <a:rPr lang="it-IT" sz="1400" b="0" i="0" u="none" strike="noStrike" kern="1200" cap="none" spc="0" baseline="0" dirty="0" err="1">
                <a:solidFill>
                  <a:schemeClr val="tx2">
                    <a:lumMod val="75000"/>
                  </a:schemeClr>
                </a:solidFill>
                <a:uFillTx/>
                <a:latin typeface="Arial" pitchFamily="34"/>
                <a:cs typeface="Arial" pitchFamily="34"/>
              </a:rPr>
              <a:t>disponibilita’</a:t>
            </a:r>
            <a:r>
              <a:rPr lang="it-IT" sz="1400" b="0" i="0" u="none" strike="noStrike" kern="1200" cap="none" spc="0" baseline="0" dirty="0">
                <a:solidFill>
                  <a:schemeClr val="tx2">
                    <a:lumMod val="75000"/>
                  </a:schemeClr>
                </a:solidFill>
                <a:uFillTx/>
                <a:latin typeface="Arial" pitchFamily="34"/>
                <a:cs typeface="Arial" pitchFamily="34"/>
              </a:rPr>
              <a:t> dell’impresa per i lavori di messa in sicurezza in questo periodo e </a:t>
            </a:r>
            <a:r>
              <a:rPr lang="it-IT" sz="1400" b="0" i="0" u="none" strike="noStrike" kern="1200" cap="none" spc="0" baseline="0" dirty="0" err="1">
                <a:solidFill>
                  <a:schemeClr val="tx2">
                    <a:lumMod val="75000"/>
                  </a:schemeClr>
                </a:solidFill>
                <a:uFillTx/>
                <a:latin typeface="Arial" pitchFamily="34"/>
                <a:cs typeface="Arial" pitchFamily="34"/>
              </a:rPr>
              <a:t>dovra’</a:t>
            </a:r>
            <a:r>
              <a:rPr lang="it-IT" sz="1400" b="0" i="0" u="none" strike="noStrike" kern="1200" cap="none" spc="0" baseline="0" dirty="0">
                <a:solidFill>
                  <a:schemeClr val="tx2">
                    <a:lumMod val="75000"/>
                  </a:schemeClr>
                </a:solidFill>
                <a:uFillTx/>
                <a:latin typeface="Arial" pitchFamily="34"/>
                <a:cs typeface="Arial" pitchFamily="34"/>
              </a:rPr>
              <a:t> recarsi successivamente all’estero per ragioni di salute, dovendosi sottoporre a un delicato intervento chirurgico;</a:t>
            </a:r>
          </a:p>
          <a:p>
            <a:pPr algn="just"/>
            <a:endParaRPr lang="it-IT" dirty="0"/>
          </a:p>
        </p:txBody>
      </p:sp>
      <p:sp>
        <p:nvSpPr>
          <p:cNvPr id="7" name="Segnaposto numero diapositiva 6">
            <a:extLst>
              <a:ext uri="{FF2B5EF4-FFF2-40B4-BE49-F238E27FC236}">
                <a16:creationId xmlns:a16="http://schemas.microsoft.com/office/drawing/2014/main" id="{956F002C-EEC6-630C-A2BF-5B08CA7891A5}"/>
              </a:ext>
            </a:extLst>
          </p:cNvPr>
          <p:cNvSpPr>
            <a:spLocks noGrp="1"/>
          </p:cNvSpPr>
          <p:nvPr>
            <p:ph type="sldNum" sz="quarter" idx="12"/>
          </p:nvPr>
        </p:nvSpPr>
        <p:spPr/>
        <p:txBody>
          <a:bodyPr/>
          <a:lstStyle/>
          <a:p>
            <a:pPr rtl="0"/>
            <a:fld id="{B5CEABB6-07DC-46E8-9B57-56EC44A396E5}" type="slidenum">
              <a:rPr lang="it-IT" noProof="0" smtClean="0"/>
              <a:t>17</a:t>
            </a:fld>
            <a:endParaRPr lang="it-IT" noProof="0"/>
          </a:p>
        </p:txBody>
      </p:sp>
    </p:spTree>
    <p:extLst>
      <p:ext uri="{BB962C8B-B14F-4D97-AF65-F5344CB8AC3E}">
        <p14:creationId xmlns:p14="http://schemas.microsoft.com/office/powerpoint/2010/main" val="35262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AA09383-A7EA-A259-E93B-7FC48AA78A1B}"/>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83864FD1-0028-0725-289A-02F728FE2E06}"/>
              </a:ext>
            </a:extLst>
          </p:cNvPr>
          <p:cNvSpPr>
            <a:spLocks noGrp="1"/>
          </p:cNvSpPr>
          <p:nvPr>
            <p:ph type="body" idx="1"/>
          </p:nvPr>
        </p:nvSpPr>
        <p:spPr>
          <a:xfrm>
            <a:off x="457200" y="646981"/>
            <a:ext cx="11283696" cy="5841721"/>
          </a:xfrm>
        </p:spPr>
        <p:txBody>
          <a:bodyPr>
            <a:normAutofit lnSpcReduction="10000"/>
          </a:bodyPr>
          <a:lstStyle/>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letta la richiesta;</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riconosciuta la propria competenza; </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visti gli articoli 21 del </a:t>
            </a:r>
            <a:r>
              <a:rPr lang="it-IT" sz="1400" b="0" i="0" u="none" strike="noStrike" kern="1200" cap="none" spc="0" baseline="0" dirty="0" err="1">
                <a:solidFill>
                  <a:schemeClr val="tx2">
                    <a:lumMod val="75000"/>
                  </a:schemeClr>
                </a:solidFill>
                <a:uFillTx/>
                <a:latin typeface="Arial" pitchFamily="34"/>
                <a:cs typeface="Arial" pitchFamily="34"/>
              </a:rPr>
              <a:t>D.Lgs.</a:t>
            </a:r>
            <a:r>
              <a:rPr lang="it-IT" sz="1400" b="0" i="0" u="none" strike="noStrike" kern="1200" cap="none" spc="0" baseline="0" dirty="0">
                <a:solidFill>
                  <a:schemeClr val="tx2">
                    <a:lumMod val="75000"/>
                  </a:schemeClr>
                </a:solidFill>
                <a:uFillTx/>
                <a:latin typeface="Arial" pitchFamily="34"/>
                <a:cs typeface="Arial" pitchFamily="34"/>
              </a:rPr>
              <a:t> 149/2022, 45, 320 e 460 cod. civ. e 747 </a:t>
            </a:r>
            <a:r>
              <a:rPr lang="it-IT" sz="1400" b="0" i="0" u="none" strike="noStrike" kern="1200" cap="none" spc="0" baseline="0" dirty="0" err="1">
                <a:solidFill>
                  <a:schemeClr val="tx2">
                    <a:lumMod val="75000"/>
                  </a:schemeClr>
                </a:solidFill>
                <a:uFillTx/>
                <a:latin typeface="Arial" pitchFamily="34"/>
                <a:cs typeface="Arial" pitchFamily="34"/>
              </a:rPr>
              <a:t>cod.proc.civ</a:t>
            </a:r>
            <a:r>
              <a:rPr lang="it-IT" sz="1400" b="0" i="0" u="none" strike="noStrike" kern="1200" cap="none" spc="0" baseline="0" dirty="0">
                <a:solidFill>
                  <a:schemeClr val="tx2">
                    <a:lumMod val="75000"/>
                  </a:schemeClr>
                </a:solidFill>
                <a:uFillTx/>
                <a:latin typeface="Arial" pitchFamily="34"/>
                <a:cs typeface="Arial" pitchFamily="34"/>
              </a:rPr>
              <a:t>;</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considerata la funzione conservativa per il compendio ereditario (denaro ricavato dalla vendita da reimpiegare in luogo di immobile la cui conservazione importerebbe grave dispendio),</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considerata, </a:t>
            </a:r>
            <a:r>
              <a:rPr lang="it-IT" sz="1400" b="0" i="0" u="none" strike="noStrike" kern="1200" cap="none" spc="0" baseline="0" dirty="0" err="1">
                <a:solidFill>
                  <a:schemeClr val="tx2">
                    <a:lumMod val="75000"/>
                  </a:schemeClr>
                </a:solidFill>
                <a:uFillTx/>
                <a:latin typeface="Arial" pitchFamily="34"/>
                <a:cs typeface="Arial" pitchFamily="34"/>
              </a:rPr>
              <a:t>altresi’</a:t>
            </a:r>
            <a:r>
              <a:rPr lang="it-IT" sz="1400" b="0" i="0" u="none" strike="noStrike" kern="1200" cap="none" spc="0" baseline="0" dirty="0">
                <a:solidFill>
                  <a:schemeClr val="tx2">
                    <a:lumMod val="75000"/>
                  </a:schemeClr>
                </a:solidFill>
                <a:uFillTx/>
                <a:latin typeface="Arial" pitchFamily="34"/>
                <a:cs typeface="Arial" pitchFamily="34"/>
              </a:rPr>
              <a:t>, la </a:t>
            </a:r>
            <a:r>
              <a:rPr lang="it-IT" sz="1400" b="0" i="0" u="none" strike="noStrike" kern="1200" cap="none" spc="0" baseline="0" dirty="0" err="1">
                <a:solidFill>
                  <a:schemeClr val="tx2">
                    <a:lumMod val="75000"/>
                  </a:schemeClr>
                </a:solidFill>
                <a:uFillTx/>
                <a:latin typeface="Arial" pitchFamily="34"/>
                <a:cs typeface="Arial" pitchFamily="34"/>
              </a:rPr>
              <a:t>utilita'</a:t>
            </a:r>
            <a:r>
              <a:rPr lang="it-IT" sz="1400" b="0" i="0" u="none" strike="noStrike" kern="1200" cap="none" spc="0" baseline="0" dirty="0">
                <a:solidFill>
                  <a:schemeClr val="tx2">
                    <a:lumMod val="75000"/>
                  </a:schemeClr>
                </a:solidFill>
                <a:uFillTx/>
                <a:latin typeface="Arial" pitchFamily="34"/>
                <a:cs typeface="Arial" pitchFamily="34"/>
              </a:rPr>
              <a:t> evidente sia per il minore chiamato, sia per eventuali creditori ereditari qualora emergessero dal successivo inventario;</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sentito il minore medesimo; </a:t>
            </a:r>
            <a:r>
              <a:rPr lang="it-IT" sz="1400" b="0" i="0" u="none" strike="noStrike" kern="1200" cap="none" spc="0" baseline="0" dirty="0">
                <a:solidFill>
                  <a:srgbClr val="FF0000"/>
                </a:solidFill>
                <a:uFillTx/>
                <a:latin typeface="Arial" pitchFamily="34"/>
                <a:cs typeface="Arial" pitchFamily="34"/>
              </a:rPr>
              <a:t>(facoltativo e in applicazione analogica dell’art. 316, 3° comma, </a:t>
            </a:r>
            <a:r>
              <a:rPr lang="it-IT" sz="1400" b="0" i="0" u="none" strike="noStrike" kern="1200" cap="none" spc="0" baseline="0" dirty="0" err="1">
                <a:solidFill>
                  <a:srgbClr val="FF0000"/>
                </a:solidFill>
                <a:uFillTx/>
                <a:latin typeface="Arial" pitchFamily="34"/>
                <a:cs typeface="Arial" pitchFamily="34"/>
              </a:rPr>
              <a:t>cod.civ</a:t>
            </a:r>
            <a:r>
              <a:rPr lang="it-IT" sz="1400" b="0" i="0" u="none" strike="noStrike" kern="1200" cap="none" spc="0" baseline="0" dirty="0">
                <a:solidFill>
                  <a:srgbClr val="FF0000"/>
                </a:solidFill>
                <a:uFillTx/>
                <a:latin typeface="Arial" pitchFamily="34"/>
                <a:cs typeface="Arial" pitchFamily="34"/>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tx2">
                  <a:lumMod val="75000"/>
                </a:schemeClr>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tx2">
                    <a:lumMod val="75000"/>
                  </a:schemeClr>
                </a:solidFill>
                <a:uFillTx/>
                <a:latin typeface="Arial" pitchFamily="34"/>
                <a:cs typeface="Arial" pitchFamily="34"/>
              </a:rPr>
              <a:t>AUTORIZZA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tx2">
                    <a:lumMod val="75000"/>
                  </a:schemeClr>
                </a:solidFill>
                <a:uFillTx/>
                <a:latin typeface="Arial" pitchFamily="34"/>
                <a:cs typeface="Arial" pitchFamily="34"/>
              </a:rPr>
              <a:t>      </a:t>
            </a:r>
            <a:r>
              <a:rPr lang="it-IT" sz="1400" b="0" i="0" u="none" strike="noStrike" kern="1200" cap="none" spc="0" baseline="0" dirty="0">
                <a:solidFill>
                  <a:schemeClr val="tx2">
                    <a:lumMod val="75000"/>
                  </a:schemeClr>
                </a:solidFill>
                <a:uFillTx/>
                <a:latin typeface="Arial" pitchFamily="34"/>
                <a:cs typeface="Arial" pitchFamily="34"/>
              </a:rPr>
              <a:t>essa  richiedente, nella  </a:t>
            </a:r>
            <a:r>
              <a:rPr lang="it-IT" sz="1400" b="0" i="0" u="none" strike="noStrike" kern="1200" cap="none" spc="0" baseline="0" dirty="0" err="1">
                <a:solidFill>
                  <a:schemeClr val="tx2">
                    <a:lumMod val="75000"/>
                  </a:schemeClr>
                </a:solidFill>
                <a:uFillTx/>
                <a:latin typeface="Arial" pitchFamily="34"/>
                <a:cs typeface="Arial" pitchFamily="34"/>
              </a:rPr>
              <a:t>qualita’</a:t>
            </a:r>
            <a:r>
              <a:rPr lang="it-IT" sz="1400" b="0" i="0" u="none" strike="noStrike" kern="1200" cap="none" spc="0" baseline="0" dirty="0">
                <a:solidFill>
                  <a:schemeClr val="tx2">
                    <a:lumMod val="75000"/>
                  </a:schemeClr>
                </a:solidFill>
                <a:uFillTx/>
                <a:latin typeface="Arial" pitchFamily="34"/>
                <a:cs typeface="Arial" pitchFamily="34"/>
              </a:rPr>
              <a:t> di  madre  esercente  in  via  esclusiva  la  </a:t>
            </a:r>
            <a:r>
              <a:rPr lang="it-IT" sz="1400" b="0" i="0" u="none" strike="noStrike" kern="1200" cap="none" spc="0" baseline="0" dirty="0" err="1">
                <a:solidFill>
                  <a:schemeClr val="tx2">
                    <a:lumMod val="75000"/>
                  </a:schemeClr>
                </a:solidFill>
                <a:uFillTx/>
                <a:latin typeface="Arial" pitchFamily="34"/>
                <a:cs typeface="Arial" pitchFamily="34"/>
              </a:rPr>
              <a:t>responsabilita’</a:t>
            </a:r>
            <a:r>
              <a:rPr lang="it-IT" sz="1400" b="0" i="0" u="none" strike="noStrike" kern="1200" cap="none" spc="0" baseline="0" dirty="0">
                <a:solidFill>
                  <a:schemeClr val="tx2">
                    <a:lumMod val="75000"/>
                  </a:schemeClr>
                </a:solidFill>
                <a:uFillTx/>
                <a:latin typeface="Arial" pitchFamily="34"/>
                <a:cs typeface="Arial" pitchFamily="34"/>
              </a:rPr>
              <a:t>  genitoriale  sul  proprio figlio minore CAIETTO,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chiamato </a:t>
            </a:r>
            <a:r>
              <a:rPr lang="it-IT" sz="1400" b="0" i="0" u="none" strike="noStrike" kern="1200" cap="none" spc="0" baseline="0" dirty="0" err="1">
                <a:solidFill>
                  <a:schemeClr val="tx2">
                    <a:lumMod val="75000"/>
                  </a:schemeClr>
                </a:solidFill>
                <a:uFillTx/>
                <a:latin typeface="Arial" pitchFamily="34"/>
                <a:cs typeface="Arial" pitchFamily="34"/>
              </a:rPr>
              <a:t>all’eredita’</a:t>
            </a:r>
            <a:r>
              <a:rPr lang="it-IT" sz="1400" b="0" i="0" u="none" strike="noStrike" kern="1200" cap="none" spc="0" baseline="0" dirty="0">
                <a:solidFill>
                  <a:schemeClr val="tx2">
                    <a:lumMod val="75000"/>
                  </a:schemeClr>
                </a:solidFill>
                <a:uFillTx/>
                <a:latin typeface="Arial" pitchFamily="34"/>
                <a:cs typeface="Arial" pitchFamily="34"/>
              </a:rPr>
              <a:t> della nonna paterna signora CAIONA, a:</a:t>
            </a:r>
          </a:p>
          <a:p>
            <a:pPr marL="285750" marR="0" lvl="0" indent="-28575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vendere ai sensi degli artt. 460 cod. civ. e 747 </a:t>
            </a:r>
            <a:r>
              <a:rPr lang="it-IT" sz="1400" b="0" i="0" u="none" strike="noStrike" kern="1200" cap="none" spc="0" baseline="0" dirty="0" err="1">
                <a:solidFill>
                  <a:schemeClr val="tx2">
                    <a:lumMod val="75000"/>
                  </a:schemeClr>
                </a:solidFill>
                <a:uFillTx/>
                <a:latin typeface="Arial" pitchFamily="34"/>
                <a:cs typeface="Arial" pitchFamily="34"/>
              </a:rPr>
              <a:t>cod.proc.civ</a:t>
            </a:r>
            <a:r>
              <a:rPr lang="it-IT" sz="1400" b="0" i="0" u="none" strike="noStrike" kern="1200" cap="none" spc="0" baseline="0" dirty="0">
                <a:solidFill>
                  <a:schemeClr val="tx2">
                    <a:lumMod val="75000"/>
                  </a:schemeClr>
                </a:solidFill>
                <a:uFillTx/>
                <a:latin typeface="Arial" pitchFamily="34"/>
                <a:cs typeface="Arial" pitchFamily="34"/>
              </a:rPr>
              <a:t> al signor MEVIO, in precedenza generalizzato, al prezzo non inferiore a Euro….. la piena </a:t>
            </a:r>
            <a:r>
              <a:rPr lang="it-IT" sz="1400" b="0" i="0" u="none" strike="noStrike" kern="1200" cap="none" spc="0" baseline="0" dirty="0" err="1">
                <a:solidFill>
                  <a:schemeClr val="tx2">
                    <a:lumMod val="75000"/>
                  </a:schemeClr>
                </a:solidFill>
                <a:uFillTx/>
                <a:latin typeface="Arial" pitchFamily="34"/>
                <a:cs typeface="Arial" pitchFamily="34"/>
              </a:rPr>
              <a:t>proprieta’</a:t>
            </a:r>
            <a:r>
              <a:rPr lang="it-IT" sz="1400" b="0" i="0" u="none" strike="noStrike" kern="1200" cap="none" spc="0" baseline="0" dirty="0">
                <a:solidFill>
                  <a:schemeClr val="tx2">
                    <a:lumMod val="75000"/>
                  </a:schemeClr>
                </a:solidFill>
                <a:uFillTx/>
                <a:latin typeface="Arial" pitchFamily="34"/>
                <a:cs typeface="Arial" pitchFamily="34"/>
              </a:rPr>
              <a:t> del fabbricato ad uso abitazione in Comune di Domodossola (VB), Via…. n. …, sviluppantesi al solo piano terra della consistenza catastale di vani 4,5 (quattro e mezzo) individuato nei Registri Censuari del predetto Comune come segue: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CATASTO FABBRICATI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tx2">
                    <a:lumMod val="75000"/>
                  </a:schemeClr>
                </a:solidFill>
                <a:uFillTx/>
                <a:latin typeface="Arial" pitchFamily="34"/>
                <a:cs typeface="Arial" pitchFamily="34"/>
              </a:rPr>
              <a:t>     * </a:t>
            </a:r>
            <a:r>
              <a:rPr lang="it-IT" sz="1400" b="0" i="0" u="none" strike="noStrike" kern="1200" cap="none" spc="0" baseline="0" dirty="0">
                <a:solidFill>
                  <a:schemeClr val="tx2">
                    <a:lumMod val="75000"/>
                  </a:schemeClr>
                </a:solidFill>
                <a:uFillTx/>
                <a:latin typeface="Arial" pitchFamily="34"/>
                <a:cs typeface="Arial" pitchFamily="34"/>
              </a:rPr>
              <a:t>foglio ….,  particella ….,  Via ….,  piano…,  </a:t>
            </a:r>
            <a:r>
              <a:rPr lang="it-IT" sz="1400" b="0" i="0" u="none" strike="noStrike" kern="1200" cap="none" spc="0" baseline="0" dirty="0" err="1">
                <a:solidFill>
                  <a:schemeClr val="tx2">
                    <a:lumMod val="75000"/>
                  </a:schemeClr>
                </a:solidFill>
                <a:uFillTx/>
                <a:latin typeface="Arial" pitchFamily="34"/>
                <a:cs typeface="Arial" pitchFamily="34"/>
              </a:rPr>
              <a:t>categ</a:t>
            </a:r>
            <a:r>
              <a:rPr lang="it-IT" sz="1400" b="0" i="0" u="none" strike="noStrike" kern="1200" cap="none" spc="0" baseline="0" dirty="0">
                <a:solidFill>
                  <a:schemeClr val="tx2">
                    <a:lumMod val="75000"/>
                  </a:schemeClr>
                </a:solidFill>
                <a:uFillTx/>
                <a:latin typeface="Arial" pitchFamily="34"/>
                <a:cs typeface="Arial" pitchFamily="34"/>
              </a:rPr>
              <a:t>. ….., classe…..,  vani….., </a:t>
            </a:r>
            <a:r>
              <a:rPr lang="it-IT" sz="1400" b="0" i="0" u="none" strike="noStrike" kern="1200" cap="none" spc="0" baseline="0" dirty="0" err="1">
                <a:solidFill>
                  <a:schemeClr val="tx2">
                    <a:lumMod val="75000"/>
                  </a:schemeClr>
                </a:solidFill>
                <a:uFillTx/>
                <a:latin typeface="Arial" pitchFamily="34"/>
                <a:cs typeface="Arial" pitchFamily="34"/>
              </a:rPr>
              <a:t>sup</a:t>
            </a:r>
            <a:r>
              <a:rPr lang="it-IT" sz="1400" b="0" i="0" u="none" strike="noStrike" kern="1200" cap="none" spc="0" baseline="0" dirty="0">
                <a:solidFill>
                  <a:schemeClr val="tx2">
                    <a:lumMod val="75000"/>
                  </a:schemeClr>
                </a:solidFill>
                <a:uFillTx/>
                <a:latin typeface="Arial" pitchFamily="34"/>
                <a:cs typeface="Arial" pitchFamily="34"/>
              </a:rPr>
              <a:t>.  </a:t>
            </a:r>
            <a:r>
              <a:rPr lang="it-IT" sz="1400" b="0" i="0" u="none" strike="noStrike" kern="1200" cap="none" spc="0" baseline="0" dirty="0" err="1">
                <a:solidFill>
                  <a:schemeClr val="tx2">
                    <a:lumMod val="75000"/>
                  </a:schemeClr>
                </a:solidFill>
                <a:uFillTx/>
                <a:latin typeface="Arial" pitchFamily="34"/>
                <a:cs typeface="Arial" pitchFamily="34"/>
              </a:rPr>
              <a:t>cat</a:t>
            </a:r>
            <a:r>
              <a:rPr lang="it-IT" sz="1400" b="0" i="0" u="none" strike="noStrike" kern="1200" cap="none" spc="0" baseline="0" dirty="0">
                <a:solidFill>
                  <a:schemeClr val="tx2">
                    <a:lumMod val="75000"/>
                  </a:schemeClr>
                </a:solidFill>
                <a:uFillTx/>
                <a:latin typeface="Arial" pitchFamily="34"/>
                <a:cs typeface="Arial" pitchFamily="34"/>
              </a:rPr>
              <a:t>. totale… metri  quadrati,  </a:t>
            </a:r>
            <a:r>
              <a:rPr lang="it-IT" sz="1400" b="0" i="0" u="none" strike="noStrike" kern="1200" cap="none" spc="0" baseline="0" dirty="0" err="1">
                <a:solidFill>
                  <a:schemeClr val="tx2">
                    <a:lumMod val="75000"/>
                  </a:schemeClr>
                </a:solidFill>
                <a:uFillTx/>
                <a:latin typeface="Arial" pitchFamily="34"/>
                <a:cs typeface="Arial" pitchFamily="34"/>
              </a:rPr>
              <a:t>sup</a:t>
            </a:r>
            <a:r>
              <a:rPr lang="it-IT" sz="1400" b="0" i="0" u="none" strike="noStrike" kern="1200" cap="none" spc="0" baseline="0" dirty="0">
                <a:solidFill>
                  <a:schemeClr val="tx2">
                    <a:lumMod val="75000"/>
                  </a:schemeClr>
                </a:solidFill>
                <a:uFillTx/>
                <a:latin typeface="Arial" pitchFamily="34"/>
                <a:cs typeface="Arial" pitchFamily="34"/>
              </a:rPr>
              <a:t>. totale   escluse  aree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tx2">
                    <a:lumMod val="75000"/>
                  </a:schemeClr>
                </a:solidFill>
                <a:uFillTx/>
                <a:latin typeface="Arial" pitchFamily="34"/>
                <a:cs typeface="Arial" pitchFamily="34"/>
              </a:rPr>
              <a:t>     </a:t>
            </a:r>
            <a:r>
              <a:rPr lang="it-IT" sz="1400" b="0" i="0" u="none" strike="noStrike" kern="1200" cap="none" spc="0" baseline="0" dirty="0">
                <a:solidFill>
                  <a:schemeClr val="tx2">
                    <a:lumMod val="75000"/>
                  </a:schemeClr>
                </a:solidFill>
                <a:uFillTx/>
                <a:latin typeface="Arial" pitchFamily="34"/>
                <a:cs typeface="Arial" pitchFamily="34"/>
              </a:rPr>
              <a:t>scoperte metri quadrati …, rendita Euro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CONFINI in contorno ed in senso orario: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il tutto salvo errori e come in fatto;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e in particolare ad intervenire nell'atto  di  vendita, a rendere e   ricevere in quella sede,  sempre in nome e per conto del minore chiamato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tutte  le  dichiarazioni  necessarie   (anche di natura fiscale)    e  compiere   tutte   le  </a:t>
            </a:r>
            <a:r>
              <a:rPr lang="it-IT" sz="1400" b="0" i="0" u="none" strike="noStrike" kern="1200" cap="none" spc="0" baseline="0" dirty="0" err="1">
                <a:solidFill>
                  <a:schemeClr val="tx2">
                    <a:lumMod val="75000"/>
                  </a:schemeClr>
                </a:solidFill>
                <a:uFillTx/>
                <a:latin typeface="Arial" pitchFamily="34"/>
                <a:cs typeface="Arial" pitchFamily="34"/>
              </a:rPr>
              <a:t>attivita’</a:t>
            </a:r>
            <a:r>
              <a:rPr lang="it-IT" sz="1400" b="0" i="0" u="none" strike="noStrike" kern="1200" cap="none" spc="0" baseline="0" dirty="0">
                <a:solidFill>
                  <a:schemeClr val="tx2">
                    <a:lumMod val="75000"/>
                  </a:schemeClr>
                </a:solidFill>
                <a:uFillTx/>
                <a:latin typeface="Arial" pitchFamily="34"/>
                <a:cs typeface="Arial" pitchFamily="34"/>
              </a:rPr>
              <a:t>   negoziali   o   materiali   che  si  rendessero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necessarie  od  opportune per  il  perfezionamento del rogito notarile;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0" cap="none" spc="0" baseline="0" dirty="0">
                <a:solidFill>
                  <a:schemeClr val="tx2">
                    <a:lumMod val="75000"/>
                  </a:schemeClr>
                </a:solidFill>
                <a:uFillTx/>
                <a:latin typeface="Arial" pitchFamily="34"/>
                <a:cs typeface="Arial" pitchFamily="34"/>
              </a:rPr>
              <a:t>                                                                                                       DISPONE</a:t>
            </a:r>
            <a:endParaRPr lang="it-IT" sz="1400" b="1" i="0" u="none" strike="noStrike" kern="1200" cap="none" spc="0" baseline="0" dirty="0">
              <a:solidFill>
                <a:schemeClr val="tx2">
                  <a:lumMod val="7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tx2">
                    <a:lumMod val="75000"/>
                  </a:schemeClr>
                </a:solidFill>
                <a:uFillTx/>
                <a:latin typeface="Arial" pitchFamily="34"/>
                <a:cs typeface="Arial" pitchFamily="34"/>
              </a:rPr>
              <a:t>     a  carico  della  richiedente  CAIA  il  </a:t>
            </a:r>
            <a:r>
              <a:rPr lang="it-IT" sz="1400" b="0" i="0" u="none" strike="noStrike" kern="1200" cap="none" spc="0" baseline="0" dirty="0">
                <a:solidFill>
                  <a:schemeClr val="tx2">
                    <a:lumMod val="75000"/>
                  </a:schemeClr>
                </a:solidFill>
                <a:uFillTx/>
                <a:latin typeface="Arial" pitchFamily="34"/>
                <a:cs typeface="Arial" pitchFamily="34"/>
              </a:rPr>
              <a:t>reimpiego   del    ricavato   della  vendita    inizialmente   mediante    deposito su  un  conto  corrente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vincolato  a disposizione  di eventuali creditori   ereditari  e  successivamente, in  modo fruttifero, in  «BTP  Valore»   intestati    ad     essa    </a:t>
            </a:r>
            <a:r>
              <a:rPr lang="it-IT" sz="1400" b="0" i="0" u="none" strike="noStrike" kern="0" cap="none" spc="0" baseline="0" dirty="0">
                <a:solidFill>
                  <a:schemeClr val="tx2">
                    <a:lumMod val="75000"/>
                  </a:schemeClr>
                </a:solidFill>
                <a:uFillTx/>
                <a:latin typeface="Arial" pitchFamily="34"/>
                <a:cs typeface="Arial" pitchFamily="34"/>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tx2">
                    <a:lumMod val="75000"/>
                  </a:schemeClr>
                </a:solidFill>
                <a:uFillTx/>
                <a:latin typeface="Arial" pitchFamily="34"/>
                <a:cs typeface="Arial" pitchFamily="34"/>
              </a:rPr>
              <a:t>     madre  </a:t>
            </a:r>
            <a:r>
              <a:rPr lang="it-IT" sz="1400" b="0" i="0" u="none" strike="noStrike" kern="1200" cap="none" spc="0" baseline="0" dirty="0">
                <a:solidFill>
                  <a:schemeClr val="tx2">
                    <a:lumMod val="75000"/>
                  </a:schemeClr>
                </a:solidFill>
                <a:uFillTx/>
                <a:latin typeface="Arial" pitchFamily="34"/>
                <a:cs typeface="Arial" pitchFamily="34"/>
              </a:rPr>
              <a:t>del   minore divenuto erede,  con  vincolo  pupillare,  una  volta  che  il  minore </a:t>
            </a:r>
            <a:r>
              <a:rPr lang="it-IT" sz="1400" b="0" i="0" u="none" strike="noStrike" kern="1200" cap="none" spc="0" baseline="0" dirty="0" err="1">
                <a:solidFill>
                  <a:schemeClr val="tx2">
                    <a:lumMod val="75000"/>
                  </a:schemeClr>
                </a:solidFill>
                <a:uFillTx/>
                <a:latin typeface="Arial" pitchFamily="34"/>
                <a:cs typeface="Arial" pitchFamily="34"/>
              </a:rPr>
              <a:t>avra’</a:t>
            </a:r>
            <a:r>
              <a:rPr lang="it-IT" sz="1400" b="0" i="0" u="none" strike="noStrike" kern="1200" cap="none" spc="0" baseline="0" dirty="0">
                <a:solidFill>
                  <a:schemeClr val="tx2">
                    <a:lumMod val="75000"/>
                  </a:schemeClr>
                </a:solidFill>
                <a:uFillTx/>
                <a:latin typeface="Arial" pitchFamily="34"/>
                <a:cs typeface="Arial" pitchFamily="34"/>
              </a:rPr>
              <a:t>,   debitamente   rappresentato  e   autorizzato,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accettato   </a:t>
            </a:r>
            <a:r>
              <a:rPr lang="it-IT" sz="1400" b="0" i="0" u="none" strike="noStrike" kern="1200" cap="none" spc="0" baseline="0" dirty="0" err="1">
                <a:solidFill>
                  <a:schemeClr val="tx2">
                    <a:lumMod val="75000"/>
                  </a:schemeClr>
                </a:solidFill>
                <a:uFillTx/>
                <a:latin typeface="Arial" pitchFamily="34"/>
                <a:cs typeface="Arial" pitchFamily="34"/>
              </a:rPr>
              <a:t>l’eredita’</a:t>
            </a:r>
            <a:r>
              <a:rPr lang="it-IT" sz="1400" b="0" i="0" u="none" strike="noStrike" kern="1200" cap="none" spc="0" baseline="0" dirty="0">
                <a:solidFill>
                  <a:schemeClr val="tx2">
                    <a:lumMod val="75000"/>
                  </a:schemeClr>
                </a:solidFill>
                <a:uFillTx/>
                <a:latin typeface="Arial" pitchFamily="34"/>
                <a:cs typeface="Arial" pitchFamily="34"/>
              </a:rPr>
              <a:t>    de qua con  beneficio di inventario e a condizione che dall’inventario </a:t>
            </a:r>
            <a:r>
              <a:rPr lang="it-IT" sz="1400" b="0" i="0" u="none" strike="noStrike" kern="0" cap="none" spc="0" baseline="0" dirty="0">
                <a:solidFill>
                  <a:schemeClr val="tx2">
                    <a:lumMod val="75000"/>
                  </a:schemeClr>
                </a:solidFill>
                <a:uFillTx/>
                <a:latin typeface="Arial" pitchFamily="34"/>
                <a:cs typeface="Arial" pitchFamily="34"/>
              </a:rPr>
              <a:t>redatto</a:t>
            </a:r>
            <a:r>
              <a:rPr lang="it-IT" sz="1400" b="0" i="0" u="none" strike="noStrike" kern="1200" cap="none" spc="0" baseline="0" dirty="0">
                <a:solidFill>
                  <a:schemeClr val="tx2">
                    <a:lumMod val="75000"/>
                  </a:schemeClr>
                </a:solidFill>
                <a:uFillTx/>
                <a:latin typeface="Arial" pitchFamily="34"/>
                <a:cs typeface="Arial" pitchFamily="34"/>
              </a:rPr>
              <a:t> non risulteranno creditori ereditari.</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a:t>
            </a:r>
            <a:endParaRPr lang="it-IT" dirty="0">
              <a:solidFill>
                <a:schemeClr val="tx2">
                  <a:lumMod val="75000"/>
                </a:schemeClr>
              </a:solidFill>
            </a:endParaRPr>
          </a:p>
        </p:txBody>
      </p:sp>
      <p:sp>
        <p:nvSpPr>
          <p:cNvPr id="7" name="Segnaposto numero diapositiva 6">
            <a:extLst>
              <a:ext uri="{FF2B5EF4-FFF2-40B4-BE49-F238E27FC236}">
                <a16:creationId xmlns:a16="http://schemas.microsoft.com/office/drawing/2014/main" id="{91A0FDE6-4534-6E5A-0A95-DD9AB5F7F124}"/>
              </a:ext>
            </a:extLst>
          </p:cNvPr>
          <p:cNvSpPr>
            <a:spLocks noGrp="1"/>
          </p:cNvSpPr>
          <p:nvPr>
            <p:ph type="sldNum" sz="quarter" idx="12"/>
          </p:nvPr>
        </p:nvSpPr>
        <p:spPr/>
        <p:txBody>
          <a:bodyPr/>
          <a:lstStyle/>
          <a:p>
            <a:pPr rtl="0"/>
            <a:fld id="{B5CEABB6-07DC-46E8-9B57-56EC44A396E5}" type="slidenum">
              <a:rPr lang="it-IT" noProof="0" smtClean="0"/>
              <a:t>18</a:t>
            </a:fld>
            <a:endParaRPr lang="it-IT" noProof="0"/>
          </a:p>
        </p:txBody>
      </p:sp>
    </p:spTree>
    <p:extLst>
      <p:ext uri="{BB962C8B-B14F-4D97-AF65-F5344CB8AC3E}">
        <p14:creationId xmlns:p14="http://schemas.microsoft.com/office/powerpoint/2010/main" val="27810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1FA093AE-26CA-08FD-3D0F-EB7E67DBB4D1}"/>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8080BFC7-2093-1991-658F-721038EC3A9A}"/>
              </a:ext>
            </a:extLst>
          </p:cNvPr>
          <p:cNvSpPr>
            <a:spLocks noGrp="1"/>
          </p:cNvSpPr>
          <p:nvPr>
            <p:ph type="body" idx="1"/>
          </p:nvPr>
        </p:nvSpPr>
        <p:spPr>
          <a:xfrm>
            <a:off x="457201" y="474453"/>
            <a:ext cx="11084942" cy="5827831"/>
          </a:xfrm>
        </p:spPr>
        <p:txBody>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La  presente  autorizzazione  </a:t>
            </a:r>
            <a:r>
              <a:rPr lang="it-IT" sz="1400" b="0" i="0" u="none" strike="noStrike" kern="1200" cap="none" spc="0" baseline="0" dirty="0" err="1">
                <a:solidFill>
                  <a:schemeClr val="tx2">
                    <a:lumMod val="75000"/>
                  </a:schemeClr>
                </a:solidFill>
                <a:uFillTx/>
                <a:latin typeface="Arial" pitchFamily="34"/>
                <a:cs typeface="Arial" pitchFamily="34"/>
              </a:rPr>
              <a:t>sara’</a:t>
            </a:r>
            <a:r>
              <a:rPr lang="it-IT" sz="1400" b="0" i="0" u="none" strike="noStrike" kern="1200" cap="none" spc="0" baseline="0" dirty="0">
                <a:solidFill>
                  <a:schemeClr val="tx2">
                    <a:lumMod val="75000"/>
                  </a:schemeClr>
                </a:solidFill>
                <a:uFillTx/>
                <a:latin typeface="Arial" pitchFamily="34"/>
                <a:cs typeface="Arial" pitchFamily="34"/>
              </a:rPr>
              <a:t> comunicata  alla cancelleria presso il Tribunale ordinario di Verbania e al  P.M. di  Verbania (VB),  </a:t>
            </a:r>
            <a:r>
              <a:rPr lang="it-IT" sz="1400" b="0" i="0" u="none" strike="noStrike" kern="1200" cap="none" spc="0" baseline="0" dirty="0" err="1">
                <a:solidFill>
                  <a:schemeClr val="tx2">
                    <a:lumMod val="75000"/>
                  </a:schemeClr>
                </a:solidFill>
                <a:uFillTx/>
                <a:latin typeface="Arial" pitchFamily="34"/>
                <a:cs typeface="Arial" pitchFamily="34"/>
              </a:rPr>
              <a:t>nonche</a:t>
            </a:r>
            <a:r>
              <a:rPr lang="it-IT" sz="1400" b="0" i="0" u="none" strike="noStrike" kern="1200" cap="none" spc="0" baseline="0" dirty="0">
                <a:solidFill>
                  <a:schemeClr val="tx2">
                    <a:lumMod val="75000"/>
                  </a:schemeClr>
                </a:solidFill>
                <a:uFillTx/>
                <a:latin typeface="Arial" pitchFamily="34"/>
                <a:cs typeface="Arial" pitchFamily="34"/>
              </a:rPr>
              <a:t>’ alla parte  (genitore in rappresentanza del minore chiamato).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Domodossola, </a:t>
            </a:r>
            <a:r>
              <a:rPr lang="it-IT" sz="1400" b="0" i="0" u="none" strike="noStrike" kern="1200" cap="none" spc="0" baseline="0" dirty="0" err="1">
                <a:solidFill>
                  <a:schemeClr val="tx2">
                    <a:lumMod val="75000"/>
                  </a:schemeClr>
                </a:solidFill>
                <a:uFillTx/>
                <a:latin typeface="Arial" pitchFamily="34"/>
                <a:cs typeface="Arial" pitchFamily="34"/>
              </a:rPr>
              <a:t>li’</a:t>
            </a:r>
            <a:r>
              <a:rPr lang="it-IT" sz="1400" b="0" i="0" u="none" strike="noStrike" kern="1200" cap="none" spc="0" baseline="0" dirty="0">
                <a:solidFill>
                  <a:schemeClr val="tx2">
                    <a:lumMod val="75000"/>
                  </a:schemeClr>
                </a:solidFill>
                <a:uFillTx/>
                <a:latin typeface="Arial" pitchFamily="34"/>
                <a:cs typeface="Arial" pitchFamily="34"/>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 Firma del Notaio Tizio Tizi (Impronta del sigillo se si vuole) </a:t>
            </a:r>
          </a:p>
          <a:p>
            <a:pPr algn="just"/>
            <a:endParaRPr lang="it-IT" dirty="0"/>
          </a:p>
        </p:txBody>
      </p:sp>
      <p:sp>
        <p:nvSpPr>
          <p:cNvPr id="7" name="Segnaposto numero diapositiva 6">
            <a:extLst>
              <a:ext uri="{FF2B5EF4-FFF2-40B4-BE49-F238E27FC236}">
                <a16:creationId xmlns:a16="http://schemas.microsoft.com/office/drawing/2014/main" id="{8245E08D-134E-D445-3254-3852A52B7C52}"/>
              </a:ext>
            </a:extLst>
          </p:cNvPr>
          <p:cNvSpPr>
            <a:spLocks noGrp="1"/>
          </p:cNvSpPr>
          <p:nvPr>
            <p:ph type="sldNum" sz="quarter" idx="12"/>
          </p:nvPr>
        </p:nvSpPr>
        <p:spPr/>
        <p:txBody>
          <a:bodyPr/>
          <a:lstStyle/>
          <a:p>
            <a:pPr rtl="0"/>
            <a:fld id="{B5CEABB6-07DC-46E8-9B57-56EC44A396E5}" type="slidenum">
              <a:rPr lang="it-IT" noProof="0" smtClean="0"/>
              <a:t>19</a:t>
            </a:fld>
            <a:endParaRPr lang="it-IT" noProof="0"/>
          </a:p>
        </p:txBody>
      </p:sp>
    </p:spTree>
    <p:extLst>
      <p:ext uri="{BB962C8B-B14F-4D97-AF65-F5344CB8AC3E}">
        <p14:creationId xmlns:p14="http://schemas.microsoft.com/office/powerpoint/2010/main" val="34906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A734041C-2C25-E75D-B447-AE7782DD1AC0}"/>
              </a:ext>
            </a:extLst>
          </p:cNvPr>
          <p:cNvSpPr>
            <a:spLocks noGrp="1"/>
          </p:cNvSpPr>
          <p:nvPr>
            <p:ph type="pic" sz="quarter" idx="13"/>
          </p:nvPr>
        </p:nvSpPr>
        <p:spPr>
          <a:xfrm>
            <a:off x="3048" y="0"/>
            <a:ext cx="12188952" cy="6858000"/>
          </a:xfrm>
        </p:spPr>
        <p:txBody>
          <a:bodyPr/>
          <a:lstStyle/>
          <a:p>
            <a:r>
              <a:rPr lang="it-IT" dirty="0"/>
              <a:t> Brevi considerazioni sulle </a:t>
            </a:r>
            <a:r>
              <a:rPr lang="it-IT" dirty="0" err="1"/>
              <a:t>novita’</a:t>
            </a:r>
            <a:r>
              <a:rPr lang="it-IT" dirty="0"/>
              <a:t> della Riforma Cartabia </a:t>
            </a:r>
            <a:r>
              <a:rPr lang="it-IT" dirty="0" err="1"/>
              <a:t>D.Lgs.</a:t>
            </a:r>
            <a:r>
              <a:rPr lang="it-IT" dirty="0"/>
              <a:t> 149/2022 in tema di:</a:t>
            </a:r>
          </a:p>
          <a:p>
            <a:endParaRPr lang="it-IT" dirty="0"/>
          </a:p>
        </p:txBody>
      </p:sp>
      <p:sp>
        <p:nvSpPr>
          <p:cNvPr id="3" name="Titolo 2">
            <a:extLst>
              <a:ext uri="{FF2B5EF4-FFF2-40B4-BE49-F238E27FC236}">
                <a16:creationId xmlns:a16="http://schemas.microsoft.com/office/drawing/2014/main" id="{32816EB4-CD5A-452C-9998-92D782314635}"/>
              </a:ext>
            </a:extLst>
          </p:cNvPr>
          <p:cNvSpPr>
            <a:spLocks noGrp="1"/>
          </p:cNvSpPr>
          <p:nvPr>
            <p:ph type="title"/>
          </p:nvPr>
        </p:nvSpPr>
        <p:spPr/>
        <p:txBody>
          <a:bodyPr>
            <a:normAutofit fontScale="90000"/>
          </a:bodyPr>
          <a:lstStyle/>
          <a:p>
            <a:br>
              <a:rPr lang="it-IT" dirty="0"/>
            </a:br>
            <a:endParaRPr lang="it-IT" dirty="0"/>
          </a:p>
        </p:txBody>
      </p:sp>
      <p:sp>
        <p:nvSpPr>
          <p:cNvPr id="4" name="Segnaposto testo 3">
            <a:extLst>
              <a:ext uri="{FF2B5EF4-FFF2-40B4-BE49-F238E27FC236}">
                <a16:creationId xmlns:a16="http://schemas.microsoft.com/office/drawing/2014/main" id="{87809A49-E140-AE4E-09F7-78B13AED7491}"/>
              </a:ext>
            </a:extLst>
          </p:cNvPr>
          <p:cNvSpPr>
            <a:spLocks noGrp="1"/>
          </p:cNvSpPr>
          <p:nvPr>
            <p:ph type="body" idx="1"/>
          </p:nvPr>
        </p:nvSpPr>
        <p:spPr>
          <a:xfrm>
            <a:off x="534838" y="552091"/>
            <a:ext cx="11050437" cy="4504541"/>
          </a:xfrm>
        </p:spPr>
        <p:txBody>
          <a:bodyPr>
            <a:normAutofit/>
          </a:bodyPr>
          <a:lstStyle/>
          <a:p>
            <a:pPr algn="just"/>
            <a:endParaRPr lang="it-IT" sz="2400" b="1" dirty="0"/>
          </a:p>
          <a:p>
            <a:pPr algn="just"/>
            <a:endParaRPr lang="it-IT" sz="2400" b="1" dirty="0"/>
          </a:p>
          <a:p>
            <a:pPr algn="just"/>
            <a:r>
              <a:rPr lang="it-IT" sz="2400" b="1" dirty="0"/>
              <a:t>- ATTI MORTIS CAUSA</a:t>
            </a:r>
          </a:p>
          <a:p>
            <a:pPr algn="just"/>
            <a:endParaRPr lang="it-IT" sz="2400" b="1" dirty="0"/>
          </a:p>
          <a:p>
            <a:pPr algn="just"/>
            <a:r>
              <a:rPr lang="it-IT" sz="2400" b="1" dirty="0"/>
              <a:t>- REIMPIEGO</a:t>
            </a:r>
          </a:p>
          <a:p>
            <a:pPr algn="just"/>
            <a:endParaRPr lang="it-IT" sz="2400" b="1" dirty="0"/>
          </a:p>
          <a:p>
            <a:pPr algn="just"/>
            <a:r>
              <a:rPr lang="it-IT" sz="2400" b="1" dirty="0"/>
              <a:t>- CURATORE SPECIALE (cenni)</a:t>
            </a:r>
          </a:p>
          <a:p>
            <a:pPr algn="just"/>
            <a:endParaRPr lang="it-IT" sz="2400" b="1" dirty="0"/>
          </a:p>
          <a:p>
            <a:pPr algn="just"/>
            <a:r>
              <a:rPr lang="it-IT" sz="2400" b="1" dirty="0"/>
              <a:t>- INCAPACI E IMPRESA</a:t>
            </a:r>
          </a:p>
        </p:txBody>
      </p:sp>
      <p:sp>
        <p:nvSpPr>
          <p:cNvPr id="7" name="Segnaposto numero diapositiva 6">
            <a:extLst>
              <a:ext uri="{FF2B5EF4-FFF2-40B4-BE49-F238E27FC236}">
                <a16:creationId xmlns:a16="http://schemas.microsoft.com/office/drawing/2014/main" id="{D89EC0B2-FAFA-745D-E166-AD437BF8754C}"/>
              </a:ext>
            </a:extLst>
          </p:cNvPr>
          <p:cNvSpPr>
            <a:spLocks noGrp="1"/>
          </p:cNvSpPr>
          <p:nvPr>
            <p:ph type="sldNum" sz="quarter" idx="12"/>
          </p:nvPr>
        </p:nvSpPr>
        <p:spPr/>
        <p:txBody>
          <a:bodyPr/>
          <a:lstStyle/>
          <a:p>
            <a:pPr rtl="0"/>
            <a:fld id="{B5CEABB6-07DC-46E8-9B57-56EC44A396E5}" type="slidenum">
              <a:rPr lang="it-IT" noProof="0" smtClean="0"/>
              <a:t>2</a:t>
            </a:fld>
            <a:endParaRPr lang="it-IT" noProof="0"/>
          </a:p>
        </p:txBody>
      </p:sp>
    </p:spTree>
    <p:extLst>
      <p:ext uri="{BB962C8B-B14F-4D97-AF65-F5344CB8AC3E}">
        <p14:creationId xmlns:p14="http://schemas.microsoft.com/office/powerpoint/2010/main" val="1748382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116176A-669C-D09B-F93F-D2D3F3E1D64F}"/>
              </a:ext>
            </a:extLst>
          </p:cNvPr>
          <p:cNvSpPr>
            <a:spLocks noGrp="1"/>
          </p:cNvSpPr>
          <p:nvPr>
            <p:ph type="pic" sz="quarter" idx="13"/>
          </p:nvPr>
        </p:nvSpPr>
        <p:spPr/>
        <p:txBody>
          <a:bodyPr/>
          <a:lstStyle/>
          <a:p>
            <a:endParaRPr lang="it-IT" dirty="0"/>
          </a:p>
        </p:txBody>
      </p:sp>
      <p:sp>
        <p:nvSpPr>
          <p:cNvPr id="3" name="Titolo 2">
            <a:extLst>
              <a:ext uri="{FF2B5EF4-FFF2-40B4-BE49-F238E27FC236}">
                <a16:creationId xmlns:a16="http://schemas.microsoft.com/office/drawing/2014/main" id="{AF396CE2-C3DB-B001-9B5C-0FD59F3E370F}"/>
              </a:ext>
            </a:extLst>
          </p:cNvPr>
          <p:cNvSpPr>
            <a:spLocks noGrp="1"/>
          </p:cNvSpPr>
          <p:nvPr>
            <p:ph type="title"/>
          </p:nvPr>
        </p:nvSpPr>
        <p:spPr>
          <a:xfrm>
            <a:off x="1142999" y="960120"/>
            <a:ext cx="9726283" cy="914400"/>
          </a:xfrm>
        </p:spPr>
        <p:txBody>
          <a:bodyPr/>
          <a:lstStyle/>
          <a:p>
            <a:r>
              <a:rPr lang="it-IT" dirty="0"/>
              <a:t>CURATORE SPECIALE (brevi cenni)</a:t>
            </a:r>
          </a:p>
        </p:txBody>
      </p:sp>
      <p:sp>
        <p:nvSpPr>
          <p:cNvPr id="4" name="Segnaposto testo 3">
            <a:extLst>
              <a:ext uri="{FF2B5EF4-FFF2-40B4-BE49-F238E27FC236}">
                <a16:creationId xmlns:a16="http://schemas.microsoft.com/office/drawing/2014/main" id="{08BB0671-9F33-3ABA-5188-0DF6E13AE625}"/>
              </a:ext>
            </a:extLst>
          </p:cNvPr>
          <p:cNvSpPr>
            <a:spLocks noGrp="1"/>
          </p:cNvSpPr>
          <p:nvPr>
            <p:ph type="body" idx="1"/>
          </p:nvPr>
        </p:nvSpPr>
        <p:spPr>
          <a:xfrm>
            <a:off x="621102" y="2173857"/>
            <a:ext cx="10938294" cy="3976777"/>
          </a:xfrm>
        </p:spPr>
        <p:txBody>
          <a:bodyPr/>
          <a:lstStyle/>
          <a:p>
            <a:pPr algn="just"/>
            <a:r>
              <a:rPr lang="it-IT" dirty="0"/>
              <a:t>La parte </a:t>
            </a:r>
            <a:r>
              <a:rPr lang="it-IT" dirty="0" err="1"/>
              <a:t>puo’</a:t>
            </a:r>
            <a:r>
              <a:rPr lang="it-IT" dirty="0"/>
              <a:t> presentare un’unica RICHIESTA SCRITTA per nomina CURATORE e AUTORIZZAZIONE al compimento dell’atto;</a:t>
            </a:r>
          </a:p>
          <a:p>
            <a:pPr algn="just"/>
            <a:r>
              <a:rPr lang="it-IT" dirty="0"/>
              <a:t>Il Notaio </a:t>
            </a:r>
            <a:r>
              <a:rPr lang="it-IT" dirty="0" err="1"/>
              <a:t>e’</a:t>
            </a:r>
            <a:r>
              <a:rPr lang="it-IT" dirty="0"/>
              <a:t> competente anche alla nomina del curatore speciale in un’unica AUTORIZZAZIONE al compimento dell’atto. </a:t>
            </a:r>
          </a:p>
          <a:p>
            <a:pPr algn="just"/>
            <a:r>
              <a:rPr lang="it-IT" dirty="0"/>
              <a:t>INUTILE DUPLICAZIONE DI PROVVEDIMENTI CONTRARIA ALLA </a:t>
            </a:r>
            <a:r>
              <a:rPr lang="it-IT" i="1" dirty="0"/>
              <a:t>RATIO</a:t>
            </a:r>
            <a:r>
              <a:rPr lang="it-IT" dirty="0"/>
              <a:t> DELLA RIFORMA</a:t>
            </a:r>
          </a:p>
          <a:p>
            <a:pPr algn="just"/>
            <a:r>
              <a:rPr lang="it-IT" dirty="0"/>
              <a:t>Ipotesi donazione da un genitore al figlio ------- Due tesi:</a:t>
            </a:r>
          </a:p>
          <a:p>
            <a:pPr algn="just"/>
            <a:r>
              <a:rPr lang="it-IT" dirty="0"/>
              <a:t>TESI A) Conflitto di interessi (anche solo potenziale) meglio nomina CURATORE SPECIALE;</a:t>
            </a:r>
          </a:p>
          <a:p>
            <a:pPr algn="just"/>
            <a:r>
              <a:rPr lang="it-IT" dirty="0"/>
              <a:t>TESI B) Essendo solo POTENZIALE il conflitto non </a:t>
            </a:r>
            <a:r>
              <a:rPr lang="it-IT" dirty="0" err="1"/>
              <a:t>e’</a:t>
            </a:r>
            <a:r>
              <a:rPr lang="it-IT" dirty="0"/>
              <a:t> rilevante per cui il minore </a:t>
            </a:r>
            <a:r>
              <a:rPr lang="it-IT" dirty="0" err="1"/>
              <a:t>sara’</a:t>
            </a:r>
            <a:r>
              <a:rPr lang="it-IT" dirty="0"/>
              <a:t> rappresentato dall’altro GENITORE NON DONANTE (Tesi approvata di recente dal CNN Studio n. 60-2023/PC del 28.09.2023)</a:t>
            </a:r>
          </a:p>
        </p:txBody>
      </p:sp>
      <p:sp>
        <p:nvSpPr>
          <p:cNvPr id="7" name="Segnaposto numero diapositiva 6">
            <a:extLst>
              <a:ext uri="{FF2B5EF4-FFF2-40B4-BE49-F238E27FC236}">
                <a16:creationId xmlns:a16="http://schemas.microsoft.com/office/drawing/2014/main" id="{5D56DB59-004E-7D46-C217-5F46AE93AE2E}"/>
              </a:ext>
            </a:extLst>
          </p:cNvPr>
          <p:cNvSpPr>
            <a:spLocks noGrp="1"/>
          </p:cNvSpPr>
          <p:nvPr>
            <p:ph type="sldNum" sz="quarter" idx="12"/>
          </p:nvPr>
        </p:nvSpPr>
        <p:spPr/>
        <p:txBody>
          <a:bodyPr/>
          <a:lstStyle/>
          <a:p>
            <a:pPr rtl="0"/>
            <a:fld id="{B5CEABB6-07DC-46E8-9B57-56EC44A396E5}" type="slidenum">
              <a:rPr lang="it-IT" noProof="0" smtClean="0"/>
              <a:t>20</a:t>
            </a:fld>
            <a:endParaRPr lang="it-IT" noProof="0"/>
          </a:p>
        </p:txBody>
      </p:sp>
    </p:spTree>
    <p:extLst>
      <p:ext uri="{BB962C8B-B14F-4D97-AF65-F5344CB8AC3E}">
        <p14:creationId xmlns:p14="http://schemas.microsoft.com/office/powerpoint/2010/main" val="37948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DAD982EB-83CE-C83C-D651-85B6ED0934D1}"/>
              </a:ext>
            </a:extLst>
          </p:cNvPr>
          <p:cNvSpPr>
            <a:spLocks noGrp="1"/>
          </p:cNvSpPr>
          <p:nvPr>
            <p:ph type="pic" sz="quarter" idx="13"/>
          </p:nvPr>
        </p:nvSpPr>
        <p:spPr/>
        <p:txBody>
          <a:bodyPr/>
          <a:lstStyle/>
          <a:p>
            <a:endParaRPr lang="it-IT" dirty="0"/>
          </a:p>
        </p:txBody>
      </p:sp>
      <p:sp>
        <p:nvSpPr>
          <p:cNvPr id="3" name="Titolo 2">
            <a:extLst>
              <a:ext uri="{FF2B5EF4-FFF2-40B4-BE49-F238E27FC236}">
                <a16:creationId xmlns:a16="http://schemas.microsoft.com/office/drawing/2014/main" id="{4F639875-A1F0-3CB2-2457-2147DCE7C249}"/>
              </a:ext>
            </a:extLst>
          </p:cNvPr>
          <p:cNvSpPr>
            <a:spLocks noGrp="1"/>
          </p:cNvSpPr>
          <p:nvPr>
            <p:ph type="title"/>
          </p:nvPr>
        </p:nvSpPr>
        <p:spPr>
          <a:xfrm>
            <a:off x="1143000" y="474453"/>
            <a:ext cx="8656608" cy="1104181"/>
          </a:xfrm>
        </p:spPr>
        <p:txBody>
          <a:bodyPr>
            <a:normAutofit/>
          </a:bodyPr>
          <a:lstStyle/>
          <a:p>
            <a:r>
              <a:rPr lang="it-IT" dirty="0"/>
              <a:t>INCAPACI E IMPRESA DOPO LA RIFORMA CARTABIA</a:t>
            </a:r>
          </a:p>
        </p:txBody>
      </p:sp>
      <p:sp>
        <p:nvSpPr>
          <p:cNvPr id="4" name="Segnaposto testo 3">
            <a:extLst>
              <a:ext uri="{FF2B5EF4-FFF2-40B4-BE49-F238E27FC236}">
                <a16:creationId xmlns:a16="http://schemas.microsoft.com/office/drawing/2014/main" id="{BDF38CA4-B79B-5904-495D-354E4221320D}"/>
              </a:ext>
            </a:extLst>
          </p:cNvPr>
          <p:cNvSpPr>
            <a:spLocks noGrp="1"/>
          </p:cNvSpPr>
          <p:nvPr>
            <p:ph type="body" idx="1"/>
          </p:nvPr>
        </p:nvSpPr>
        <p:spPr>
          <a:xfrm>
            <a:off x="224287" y="1785667"/>
            <a:ext cx="11438625" cy="4597879"/>
          </a:xfrm>
        </p:spPr>
        <p:txBody>
          <a:bodyPr/>
          <a:lstStyle/>
          <a:p>
            <a:pPr algn="just"/>
            <a:r>
              <a:rPr lang="it-IT" b="1" dirty="0"/>
              <a:t>Norme di riferimento attuali:</a:t>
            </a:r>
          </a:p>
          <a:p>
            <a:pPr algn="just"/>
            <a:r>
              <a:rPr lang="it-IT" dirty="0"/>
              <a:t>Ar. 320, 5° comma, </a:t>
            </a:r>
            <a:r>
              <a:rPr lang="it-IT" dirty="0" err="1"/>
              <a:t>cod.civ</a:t>
            </a:r>
            <a:r>
              <a:rPr lang="it-IT" dirty="0"/>
              <a:t>. -------------- G.T. per </a:t>
            </a:r>
            <a:r>
              <a:rPr lang="it-IT" b="1" dirty="0"/>
              <a:t>continuazione </a:t>
            </a:r>
            <a:r>
              <a:rPr lang="it-IT" dirty="0"/>
              <a:t>di </a:t>
            </a:r>
            <a:r>
              <a:rPr lang="it-IT" b="1" dirty="0"/>
              <a:t>impresa commerciale</a:t>
            </a:r>
            <a:r>
              <a:rPr lang="it-IT" dirty="0"/>
              <a:t> da parte di minori sotto resp. genitoriale;</a:t>
            </a:r>
          </a:p>
          <a:p>
            <a:pPr algn="just"/>
            <a:r>
              <a:rPr lang="it-IT" dirty="0"/>
              <a:t>Art. 371, 2° comma, </a:t>
            </a:r>
            <a:r>
              <a:rPr lang="it-IT" dirty="0" err="1"/>
              <a:t>cod.civ</a:t>
            </a:r>
            <a:r>
              <a:rPr lang="it-IT" dirty="0"/>
              <a:t>.-------------- Tribunale per </a:t>
            </a:r>
            <a:r>
              <a:rPr lang="it-IT" b="1" dirty="0"/>
              <a:t>continuazione </a:t>
            </a:r>
            <a:r>
              <a:rPr lang="it-IT" dirty="0"/>
              <a:t>di </a:t>
            </a:r>
            <a:r>
              <a:rPr lang="it-IT" b="1" dirty="0"/>
              <a:t>impresa</a:t>
            </a:r>
            <a:r>
              <a:rPr lang="it-IT" dirty="0"/>
              <a:t> da parte di minori sotto tutela (nessun riferimento a comm.);</a:t>
            </a:r>
          </a:p>
          <a:p>
            <a:pPr algn="just"/>
            <a:r>
              <a:rPr lang="it-IT" dirty="0"/>
              <a:t>Art. 397 cod. civ. -----------------------------  G.T. per </a:t>
            </a:r>
            <a:r>
              <a:rPr lang="it-IT" b="1" dirty="0"/>
              <a:t>esercizio di impresa commerciale </a:t>
            </a:r>
            <a:r>
              <a:rPr lang="it-IT" dirty="0"/>
              <a:t>da parte di minori emancipati; </a:t>
            </a:r>
          </a:p>
          <a:p>
            <a:pPr algn="just"/>
            <a:r>
              <a:rPr lang="it-IT" dirty="0"/>
              <a:t>Art. 425 cod. civ. -----------------------------  G.T. per </a:t>
            </a:r>
            <a:r>
              <a:rPr lang="it-IT" b="1" dirty="0"/>
              <a:t>continuazione di impresa commerciale </a:t>
            </a:r>
            <a:r>
              <a:rPr lang="it-IT" dirty="0"/>
              <a:t>da parte di inabilitati; </a:t>
            </a:r>
          </a:p>
          <a:p>
            <a:pPr algn="just"/>
            <a:r>
              <a:rPr lang="it-IT" dirty="0"/>
              <a:t>Art. 424, (rinvio art. 371,2° c. </a:t>
            </a:r>
            <a:r>
              <a:rPr lang="it-IT" dirty="0" err="1"/>
              <a:t>cod.civ</a:t>
            </a:r>
            <a:r>
              <a:rPr lang="it-IT" dirty="0"/>
              <a:t>.)-- Tribunale per </a:t>
            </a:r>
            <a:r>
              <a:rPr lang="it-IT" b="1" dirty="0"/>
              <a:t>continuazione </a:t>
            </a:r>
            <a:r>
              <a:rPr lang="it-IT" dirty="0"/>
              <a:t>di </a:t>
            </a:r>
            <a:r>
              <a:rPr lang="it-IT" b="1" dirty="0"/>
              <a:t>impresa</a:t>
            </a:r>
            <a:r>
              <a:rPr lang="it-IT" dirty="0"/>
              <a:t> da parte di interdetti (nessun riferimento a comm.);</a:t>
            </a:r>
          </a:p>
          <a:p>
            <a:pPr algn="just"/>
            <a:r>
              <a:rPr lang="it-IT" dirty="0"/>
              <a:t>Nulla </a:t>
            </a:r>
            <a:r>
              <a:rPr lang="it-IT" dirty="0" err="1"/>
              <a:t>e’</a:t>
            </a:r>
            <a:r>
              <a:rPr lang="it-IT" dirty="0"/>
              <a:t> detto per beneficiario di </a:t>
            </a:r>
            <a:r>
              <a:rPr lang="it-IT" dirty="0" err="1"/>
              <a:t>Ads</a:t>
            </a:r>
            <a:r>
              <a:rPr lang="it-IT" dirty="0"/>
              <a:t>.  ----- </a:t>
            </a:r>
            <a:r>
              <a:rPr lang="it-IT" dirty="0" err="1"/>
              <a:t>possibilita’</a:t>
            </a:r>
            <a:r>
              <a:rPr lang="it-IT" dirty="0"/>
              <a:t> di continuazione ma anche di inizio </a:t>
            </a:r>
            <a:r>
              <a:rPr lang="it-IT" dirty="0" err="1"/>
              <a:t>attivita’</a:t>
            </a:r>
            <a:r>
              <a:rPr lang="it-IT" dirty="0"/>
              <a:t> commerciale (no perdita cap. d’agire)</a:t>
            </a:r>
          </a:p>
          <a:p>
            <a:pPr algn="just"/>
            <a:r>
              <a:rPr lang="it-IT" dirty="0"/>
              <a:t>Artt. 2294/2318 cod. civ. e 208 disp. Att. ----------- Partecipazione in snc/sas (accomandatario) ---------- osservanza norme precedenti;</a:t>
            </a:r>
          </a:p>
          <a:p>
            <a:pPr algn="just"/>
            <a:r>
              <a:rPr lang="it-IT" dirty="0"/>
              <a:t>                                                                       Nulla </a:t>
            </a:r>
            <a:r>
              <a:rPr lang="it-IT" dirty="0" err="1"/>
              <a:t>e’</a:t>
            </a:r>
            <a:r>
              <a:rPr lang="it-IT" dirty="0"/>
              <a:t> detto per </a:t>
            </a:r>
            <a:r>
              <a:rPr lang="it-IT" dirty="0" err="1"/>
              <a:t>societa’</a:t>
            </a:r>
            <a:r>
              <a:rPr lang="it-IT" dirty="0"/>
              <a:t> semplice/quota accomandante nelle sas/</a:t>
            </a:r>
            <a:r>
              <a:rPr lang="it-IT" dirty="0" err="1"/>
              <a:t>societa’</a:t>
            </a:r>
            <a:r>
              <a:rPr lang="it-IT" dirty="0"/>
              <a:t> di capitali e cooperative</a:t>
            </a:r>
          </a:p>
          <a:p>
            <a:pPr algn="just"/>
            <a:r>
              <a:rPr lang="it-IT" dirty="0"/>
              <a:t>                                                                       Per queste valgono le norme per l’acquisto di beni da parte di incapaci, senza autorizzazione </a:t>
            </a:r>
            <a:r>
              <a:rPr lang="it-IT" dirty="0" err="1"/>
              <a:t>specifi</a:t>
            </a:r>
            <a:r>
              <a:rPr lang="it-IT" dirty="0"/>
              <a:t>-</a:t>
            </a:r>
          </a:p>
          <a:p>
            <a:pPr algn="just"/>
            <a:r>
              <a:rPr lang="it-IT" dirty="0"/>
              <a:t>                                                                       ca per esercizio impresa. No resp. Illimitata, no rischio fallimento o liquidazione giudiziale.</a:t>
            </a:r>
          </a:p>
          <a:p>
            <a:pPr algn="just"/>
            <a:endParaRPr lang="it-IT" dirty="0"/>
          </a:p>
        </p:txBody>
      </p:sp>
      <p:sp>
        <p:nvSpPr>
          <p:cNvPr id="7" name="Segnaposto numero diapositiva 6">
            <a:extLst>
              <a:ext uri="{FF2B5EF4-FFF2-40B4-BE49-F238E27FC236}">
                <a16:creationId xmlns:a16="http://schemas.microsoft.com/office/drawing/2014/main" id="{4951661F-E430-12F6-A2D3-6FB8C22DFB4E}"/>
              </a:ext>
            </a:extLst>
          </p:cNvPr>
          <p:cNvSpPr>
            <a:spLocks noGrp="1"/>
          </p:cNvSpPr>
          <p:nvPr>
            <p:ph type="sldNum" sz="quarter" idx="12"/>
          </p:nvPr>
        </p:nvSpPr>
        <p:spPr/>
        <p:txBody>
          <a:bodyPr/>
          <a:lstStyle/>
          <a:p>
            <a:pPr rtl="0"/>
            <a:fld id="{B5CEABB6-07DC-46E8-9B57-56EC44A396E5}" type="slidenum">
              <a:rPr lang="it-IT" noProof="0" smtClean="0"/>
              <a:t>21</a:t>
            </a:fld>
            <a:endParaRPr lang="it-IT" noProof="0"/>
          </a:p>
        </p:txBody>
      </p:sp>
    </p:spTree>
    <p:extLst>
      <p:ext uri="{BB962C8B-B14F-4D97-AF65-F5344CB8AC3E}">
        <p14:creationId xmlns:p14="http://schemas.microsoft.com/office/powerpoint/2010/main" val="382018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71F1A93A-1C31-4D8F-0D05-40BF0ADFB9AB}"/>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3B8D018E-4D88-D278-AB21-795A4B456412}"/>
              </a:ext>
            </a:extLst>
          </p:cNvPr>
          <p:cNvSpPr>
            <a:spLocks noGrp="1"/>
          </p:cNvSpPr>
          <p:nvPr>
            <p:ph type="body" idx="1"/>
          </p:nvPr>
        </p:nvSpPr>
        <p:spPr>
          <a:xfrm>
            <a:off x="448574" y="672860"/>
            <a:ext cx="11292322" cy="5629424"/>
          </a:xfrm>
        </p:spPr>
        <p:txBody>
          <a:bodyPr/>
          <a:lstStyle/>
          <a:p>
            <a:pPr algn="just"/>
            <a:r>
              <a:rPr lang="it-IT" b="1" dirty="0"/>
              <a:t>Acquisto di partecipazioni------------------- si chiede autorizzazione per il tipo di atto da porre in essere per acquisto (per accomandante tesi tuzioristica richiederebbe autorizzazione comunque per eventuale violazione divieto di immistione):</a:t>
            </a:r>
          </a:p>
          <a:p>
            <a:pPr algn="just"/>
            <a:r>
              <a:rPr lang="it-IT" b="1" dirty="0"/>
              <a:t>Sottoscrizione quote in sede costitutiva o aumento di capitale-------------- autorizzazione per investimento capitali;</a:t>
            </a:r>
          </a:p>
          <a:p>
            <a:pPr algn="just"/>
            <a:r>
              <a:rPr lang="it-IT" b="1" dirty="0"/>
              <a:t>No accomandatario di </a:t>
            </a:r>
            <a:r>
              <a:rPr lang="it-IT" b="1" dirty="0" err="1"/>
              <a:t>s.a.p.a</a:t>
            </a:r>
            <a:r>
              <a:rPr lang="it-IT" b="1" dirty="0"/>
              <a:t>.  </a:t>
            </a:r>
            <a:r>
              <a:rPr lang="it-IT" b="1" dirty="0" err="1"/>
              <a:t>perche</a:t>
            </a:r>
            <a:r>
              <a:rPr lang="it-IT" b="1" dirty="0"/>
              <a:t>’ di diritto amministratore CONTRA 2382 </a:t>
            </a:r>
            <a:r>
              <a:rPr lang="it-IT" b="1" dirty="0" err="1"/>
              <a:t>cod.civ</a:t>
            </a:r>
            <a:r>
              <a:rPr lang="it-IT" b="1" dirty="0"/>
              <a:t>.  (interdetti, inabilitati, minori)</a:t>
            </a:r>
          </a:p>
          <a:p>
            <a:pPr algn="just"/>
            <a:endParaRPr lang="it-IT" b="1" dirty="0"/>
          </a:p>
          <a:p>
            <a:pPr algn="just"/>
            <a:r>
              <a:rPr lang="it-IT" b="1" dirty="0"/>
              <a:t>SUL DIRITTO DI VOTO VARIE TESI:</a:t>
            </a:r>
          </a:p>
          <a:p>
            <a:pPr marL="342900" indent="-342900" algn="just">
              <a:buAutoNum type="arabicParenR"/>
            </a:pPr>
            <a:r>
              <a:rPr lang="it-IT" b="1" dirty="0"/>
              <a:t>NON NECESSITA’ di ULTERIORI AUTORIZZAZIONI (</a:t>
            </a:r>
            <a:r>
              <a:rPr lang="it-IT" b="1" dirty="0" err="1"/>
              <a:t>e’</a:t>
            </a:r>
            <a:r>
              <a:rPr lang="it-IT" b="1" dirty="0"/>
              <a:t> sufficiente quella data per divenire socio);</a:t>
            </a:r>
          </a:p>
          <a:p>
            <a:pPr marL="342900" indent="-342900" algn="just">
              <a:buAutoNum type="arabicParenR"/>
            </a:pPr>
            <a:r>
              <a:rPr lang="it-IT" b="1" dirty="0"/>
              <a:t>DISTINZIONE TRA ATTI DI ORDINARIA E STRAORDINARIA AMMINISTRAZIONE (per la srl oggi non si vede </a:t>
            </a:r>
            <a:r>
              <a:rPr lang="it-IT" b="1" dirty="0" err="1"/>
              <a:t>piu’</a:t>
            </a:r>
            <a:r>
              <a:rPr lang="it-IT" b="1" dirty="0"/>
              <a:t> la differenza);</a:t>
            </a:r>
          </a:p>
          <a:p>
            <a:pPr marL="342900" indent="-342900" algn="just">
              <a:buAutoNum type="arabicParenR"/>
            </a:pPr>
            <a:r>
              <a:rPr lang="it-IT" b="1" dirty="0"/>
              <a:t>INCIDENZA DELLA DELIBERA SUL PATRIMONIO DELL’INCAPACE; </a:t>
            </a:r>
          </a:p>
          <a:p>
            <a:pPr marL="342900" indent="-342900" algn="just">
              <a:buAutoNum type="arabicParenR"/>
            </a:pPr>
            <a:r>
              <a:rPr lang="it-IT" b="1" dirty="0"/>
              <a:t>NECESSITA’ DELL’AUTORIZZAZIONE PER DELIBERE CHE DANNO LUOGO A RECESSO;</a:t>
            </a:r>
          </a:p>
          <a:p>
            <a:pPr marL="342900" indent="-342900" algn="just">
              <a:buAutoNum type="arabicParenR"/>
            </a:pPr>
            <a:r>
              <a:rPr lang="it-IT" b="1" dirty="0"/>
              <a:t>INCIDENZA SUL PROGRAMMA IMPRENDITORIALE;</a:t>
            </a:r>
          </a:p>
          <a:p>
            <a:pPr marL="342900" indent="-342900" algn="just">
              <a:buAutoNum type="arabicParenR"/>
            </a:pPr>
            <a:r>
              <a:rPr lang="it-IT" b="1" dirty="0"/>
              <a:t>NECESSITA’ DELL’AUTORIZZAZIONE PER LE DELIBERE CHE RICHIEDANO UNANIMITA’ DEI CONSENSI (es. diritti particolari dei soci).</a:t>
            </a:r>
          </a:p>
        </p:txBody>
      </p:sp>
      <p:sp>
        <p:nvSpPr>
          <p:cNvPr id="7" name="Segnaposto numero diapositiva 6">
            <a:extLst>
              <a:ext uri="{FF2B5EF4-FFF2-40B4-BE49-F238E27FC236}">
                <a16:creationId xmlns:a16="http://schemas.microsoft.com/office/drawing/2014/main" id="{A8076F02-18B2-8F68-DE11-2B3D95C81D8B}"/>
              </a:ext>
            </a:extLst>
          </p:cNvPr>
          <p:cNvSpPr>
            <a:spLocks noGrp="1"/>
          </p:cNvSpPr>
          <p:nvPr>
            <p:ph type="sldNum" sz="quarter" idx="12"/>
          </p:nvPr>
        </p:nvSpPr>
        <p:spPr/>
        <p:txBody>
          <a:bodyPr/>
          <a:lstStyle/>
          <a:p>
            <a:pPr rtl="0"/>
            <a:fld id="{B5CEABB6-07DC-46E8-9B57-56EC44A396E5}" type="slidenum">
              <a:rPr lang="it-IT" noProof="0" smtClean="0"/>
              <a:t>22</a:t>
            </a:fld>
            <a:endParaRPr lang="it-IT" noProof="0"/>
          </a:p>
        </p:txBody>
      </p:sp>
    </p:spTree>
    <p:extLst>
      <p:ext uri="{BB962C8B-B14F-4D97-AF65-F5344CB8AC3E}">
        <p14:creationId xmlns:p14="http://schemas.microsoft.com/office/powerpoint/2010/main" val="95529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45305375-6ECE-65BD-4498-2CF24017EB5E}"/>
              </a:ext>
            </a:extLst>
          </p:cNvPr>
          <p:cNvSpPr>
            <a:spLocks noGrp="1"/>
          </p:cNvSpPr>
          <p:nvPr>
            <p:ph type="pic" sz="quarter" idx="13"/>
          </p:nvPr>
        </p:nvSpPr>
        <p:spPr>
          <a:xfrm>
            <a:off x="3048" y="0"/>
            <a:ext cx="12188952" cy="6858000"/>
          </a:xfrm>
        </p:spPr>
        <p:txBody>
          <a:bodyPr/>
          <a:lstStyle/>
          <a:p>
            <a:endParaRPr lang="it-IT" dirty="0"/>
          </a:p>
        </p:txBody>
      </p:sp>
      <p:sp>
        <p:nvSpPr>
          <p:cNvPr id="4" name="Segnaposto testo 3">
            <a:extLst>
              <a:ext uri="{FF2B5EF4-FFF2-40B4-BE49-F238E27FC236}">
                <a16:creationId xmlns:a16="http://schemas.microsoft.com/office/drawing/2014/main" id="{2315BB08-3730-87AA-F46A-A607FD142592}"/>
              </a:ext>
            </a:extLst>
          </p:cNvPr>
          <p:cNvSpPr>
            <a:spLocks noGrp="1"/>
          </p:cNvSpPr>
          <p:nvPr>
            <p:ph type="body" idx="1"/>
          </p:nvPr>
        </p:nvSpPr>
        <p:spPr>
          <a:xfrm>
            <a:off x="517585" y="672860"/>
            <a:ext cx="11050437" cy="5629424"/>
          </a:xfrm>
        </p:spPr>
        <p:txBody>
          <a:bodyPr>
            <a:normAutofit fontScale="85000" lnSpcReduction="10000"/>
          </a:bodyPr>
          <a:lstStyle/>
          <a:p>
            <a:pPr algn="just"/>
            <a:r>
              <a:rPr lang="it-IT" b="1" dirty="0"/>
              <a:t>Come si pone il Notaio in questo ambito?</a:t>
            </a:r>
          </a:p>
          <a:p>
            <a:pPr algn="just"/>
            <a:r>
              <a:rPr lang="it-IT" b="1" dirty="0"/>
              <a:t>Art. 21 ultimo comma d.lgs. 149/2022 --------------- RISERVA ESCLUSIVA AL GIUDICE per CONTINUAZIONE IMPRESA COMMERCIALE</a:t>
            </a:r>
          </a:p>
          <a:p>
            <a:pPr algn="just"/>
            <a:r>
              <a:rPr lang="it-IT" b="1" dirty="0"/>
              <a:t>                                                                                               (A MAGGIOR RAGIONE PER INIZIO ATTIVITA’ )</a:t>
            </a:r>
          </a:p>
          <a:p>
            <a:pPr algn="just"/>
            <a:endParaRPr lang="it-IT" dirty="0"/>
          </a:p>
          <a:p>
            <a:pPr algn="just"/>
            <a:r>
              <a:rPr lang="it-IT" b="1" dirty="0"/>
              <a:t>Ipotesi di competenza notarile: </a:t>
            </a:r>
          </a:p>
          <a:p>
            <a:pPr marL="342900" indent="-342900" algn="just">
              <a:buAutoNum type="alphaUcParenR"/>
            </a:pPr>
            <a:r>
              <a:rPr lang="it-IT" dirty="0"/>
              <a:t>atti di acquisto azienda o delle partecipazioni sociali prodromiche e funzionali alla continuazione (o inizio) </a:t>
            </a:r>
            <a:r>
              <a:rPr lang="it-IT" dirty="0" err="1"/>
              <a:t>attivita’</a:t>
            </a:r>
            <a:r>
              <a:rPr lang="it-IT" dirty="0"/>
              <a:t> di impresa; dopo che l’azienda o la quota sia divenuta dell’incapace </a:t>
            </a:r>
            <a:r>
              <a:rPr lang="it-IT" dirty="0" err="1"/>
              <a:t>sara’</a:t>
            </a:r>
            <a:r>
              <a:rPr lang="it-IT" dirty="0"/>
              <a:t> necessario chiedere autorizzazione al Giudice per la continuazione/inizio </a:t>
            </a:r>
            <a:r>
              <a:rPr lang="it-IT" dirty="0" err="1"/>
              <a:t>attivita’</a:t>
            </a:r>
            <a:r>
              <a:rPr lang="it-IT" dirty="0"/>
              <a:t> d’impresa;</a:t>
            </a:r>
          </a:p>
          <a:p>
            <a:pPr marL="342900" indent="-342900" algn="just">
              <a:buAutoNum type="alphaUcParenR"/>
            </a:pPr>
            <a:r>
              <a:rPr lang="it-IT" dirty="0"/>
              <a:t>atti di vendita azienda o partecipazioni;</a:t>
            </a:r>
          </a:p>
          <a:p>
            <a:pPr marL="342900" indent="-342900" algn="just">
              <a:buAutoNum type="alphaUcParenR"/>
            </a:pPr>
            <a:r>
              <a:rPr lang="it-IT" dirty="0"/>
              <a:t>acquisto di partecipazioni sociali non rientranti nel 2294 cod. civ. (</a:t>
            </a:r>
            <a:r>
              <a:rPr lang="it-IT" dirty="0" err="1"/>
              <a:t>costit</a:t>
            </a:r>
            <a:r>
              <a:rPr lang="it-IT" dirty="0"/>
              <a:t>. s.s. , s.a.s. come accomandante, s.p.a., s.r.l. </a:t>
            </a:r>
            <a:r>
              <a:rPr lang="it-IT" dirty="0" err="1"/>
              <a:t>s.a.p.a</a:t>
            </a:r>
            <a:r>
              <a:rPr lang="it-IT" dirty="0"/>
              <a:t>. come accomandante, cooperativa; acquisto e vendita di tali partecipazioni);</a:t>
            </a:r>
          </a:p>
          <a:p>
            <a:pPr algn="just"/>
            <a:r>
              <a:rPr lang="it-IT" b="1" dirty="0"/>
              <a:t>IPOTESI ESCLUSE</a:t>
            </a:r>
          </a:p>
          <a:p>
            <a:pPr algn="just"/>
            <a:r>
              <a:rPr lang="it-IT" b="1" dirty="0"/>
              <a:t>Autorizzazioni per votare </a:t>
            </a:r>
            <a:r>
              <a:rPr lang="it-IT" dirty="0"/>
              <a:t>-------------- </a:t>
            </a:r>
            <a:r>
              <a:rPr lang="it-IT"/>
              <a:t>sarebbe competente solo </a:t>
            </a:r>
            <a:r>
              <a:rPr lang="it-IT" b="1" dirty="0"/>
              <a:t>il Giudice</a:t>
            </a:r>
            <a:r>
              <a:rPr lang="it-IT" dirty="0"/>
              <a:t>, tutte le volte in cui dall’approvazione della delibera si determini l’assunzione di una </a:t>
            </a:r>
            <a:r>
              <a:rPr lang="it-IT" dirty="0" err="1"/>
              <a:t>responsabilita’</a:t>
            </a:r>
            <a:r>
              <a:rPr lang="it-IT" dirty="0"/>
              <a:t> illimitata per le obbligazioni sociali (es. trasformazione in s.n.c. o s.a.s. in cui l’incapace assuma la </a:t>
            </a:r>
            <a:r>
              <a:rPr lang="it-IT" dirty="0" err="1"/>
              <a:t>qualita’</a:t>
            </a:r>
            <a:r>
              <a:rPr lang="it-IT" dirty="0"/>
              <a:t> di socio di snc o di accomandatario di s.a.s.) o quando la decisione possa essere presa non nell’ambito di una vera e propria adunanza assembleare (es. approvazione criteri di distribuzione ai soci delle partecipazioni nella scissione asimmetrica con consenso manifestato al di fuori di una delibera). Si veda </a:t>
            </a:r>
            <a:r>
              <a:rPr lang="it-IT" dirty="0" err="1"/>
              <a:t>amplius</a:t>
            </a:r>
            <a:r>
              <a:rPr lang="it-IT" dirty="0"/>
              <a:t> in tal senso Studio CNN n. 63-2023/PC  approvato in data 20 luglio 2023).</a:t>
            </a:r>
          </a:p>
        </p:txBody>
      </p:sp>
      <p:sp>
        <p:nvSpPr>
          <p:cNvPr id="7" name="Segnaposto numero diapositiva 6">
            <a:extLst>
              <a:ext uri="{FF2B5EF4-FFF2-40B4-BE49-F238E27FC236}">
                <a16:creationId xmlns:a16="http://schemas.microsoft.com/office/drawing/2014/main" id="{12D87BC7-AB3A-E57D-FB9C-5933DD46939E}"/>
              </a:ext>
            </a:extLst>
          </p:cNvPr>
          <p:cNvSpPr>
            <a:spLocks noGrp="1"/>
          </p:cNvSpPr>
          <p:nvPr>
            <p:ph type="sldNum" sz="quarter" idx="12"/>
          </p:nvPr>
        </p:nvSpPr>
        <p:spPr/>
        <p:txBody>
          <a:bodyPr/>
          <a:lstStyle/>
          <a:p>
            <a:pPr rtl="0"/>
            <a:fld id="{B5CEABB6-07DC-46E8-9B57-56EC44A396E5}" type="slidenum">
              <a:rPr lang="it-IT" noProof="0" smtClean="0"/>
              <a:t>23</a:t>
            </a:fld>
            <a:endParaRPr lang="it-IT" noProof="0"/>
          </a:p>
        </p:txBody>
      </p:sp>
    </p:spTree>
    <p:extLst>
      <p:ext uri="{BB962C8B-B14F-4D97-AF65-F5344CB8AC3E}">
        <p14:creationId xmlns:p14="http://schemas.microsoft.com/office/powerpoint/2010/main" val="20410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immagine 16">
            <a:extLst>
              <a:ext uri="{FF2B5EF4-FFF2-40B4-BE49-F238E27FC236}">
                <a16:creationId xmlns:a16="http://schemas.microsoft.com/office/drawing/2014/main" id="{B2D2D2D5-FDCB-0609-844B-812285A92797}"/>
              </a:ext>
            </a:extLst>
          </p:cNvPr>
          <p:cNvSpPr>
            <a:spLocks noGrp="1"/>
          </p:cNvSpPr>
          <p:nvPr>
            <p:ph type="pic" sz="quarter" idx="13"/>
          </p:nvPr>
        </p:nvSpPr>
        <p:spPr>
          <a:xfrm>
            <a:off x="361031" y="-11472"/>
            <a:ext cx="12188952" cy="6858000"/>
          </a:xfrm>
        </p:spPr>
      </p:sp>
      <p:sp>
        <p:nvSpPr>
          <p:cNvPr id="7" name="Segnaposto numero diapositiva 6">
            <a:extLst>
              <a:ext uri="{FF2B5EF4-FFF2-40B4-BE49-F238E27FC236}">
                <a16:creationId xmlns:a16="http://schemas.microsoft.com/office/drawing/2014/main" id="{FD3946AB-CA14-F8FF-C692-672856FEDA6E}"/>
              </a:ext>
            </a:extLst>
          </p:cNvPr>
          <p:cNvSpPr>
            <a:spLocks noGrp="1"/>
          </p:cNvSpPr>
          <p:nvPr>
            <p:ph type="sldNum" sz="quarter" idx="12"/>
          </p:nvPr>
        </p:nvSpPr>
        <p:spPr/>
        <p:txBody>
          <a:bodyPr/>
          <a:lstStyle/>
          <a:p>
            <a:pPr rtl="0"/>
            <a:fld id="{B5CEABB6-07DC-46E8-9B57-56EC44A396E5}" type="slidenum">
              <a:rPr lang="it-IT" noProof="0" smtClean="0"/>
              <a:t>24</a:t>
            </a:fld>
            <a:endParaRPr lang="it-IT" noProof="0"/>
          </a:p>
        </p:txBody>
      </p:sp>
      <p:pic>
        <p:nvPicPr>
          <p:cNvPr id="9" name="Immagine 8">
            <a:extLst>
              <a:ext uri="{FF2B5EF4-FFF2-40B4-BE49-F238E27FC236}">
                <a16:creationId xmlns:a16="http://schemas.microsoft.com/office/drawing/2014/main" id="{6A6D4439-234A-ADD1-4D0C-EDFF277C6B94}"/>
              </a:ext>
            </a:extLst>
          </p:cNvPr>
          <p:cNvPicPr>
            <a:picLocks noChangeAspect="1"/>
          </p:cNvPicPr>
          <p:nvPr/>
        </p:nvPicPr>
        <p:blipFill>
          <a:blip r:embed="rId2"/>
          <a:stretch>
            <a:fillRect/>
          </a:stretch>
        </p:blipFill>
        <p:spPr>
          <a:xfrm>
            <a:off x="-15631" y="5736"/>
            <a:ext cx="5029199" cy="6846528"/>
          </a:xfrm>
          <a:prstGeom prst="rect">
            <a:avLst/>
          </a:prstGeom>
        </p:spPr>
      </p:pic>
      <p:sp>
        <p:nvSpPr>
          <p:cNvPr id="20" name="CasellaDiTesto 19">
            <a:extLst>
              <a:ext uri="{FF2B5EF4-FFF2-40B4-BE49-F238E27FC236}">
                <a16:creationId xmlns:a16="http://schemas.microsoft.com/office/drawing/2014/main" id="{F5E9308B-E341-9809-5D6F-3E0B44168498}"/>
              </a:ext>
            </a:extLst>
          </p:cNvPr>
          <p:cNvSpPr txBox="1"/>
          <p:nvPr/>
        </p:nvSpPr>
        <p:spPr>
          <a:xfrm>
            <a:off x="5517662" y="336061"/>
            <a:ext cx="6674338" cy="3785652"/>
          </a:xfrm>
          <a:prstGeom prst="rect">
            <a:avLst/>
          </a:prstGeom>
          <a:noFill/>
        </p:spPr>
        <p:txBody>
          <a:bodyPr wrap="square" rtlCol="0">
            <a:spAutoFit/>
          </a:bodyPr>
          <a:lstStyle/>
          <a:p>
            <a:endParaRPr lang="it-IT" sz="6000" dirty="0">
              <a:solidFill>
                <a:schemeClr val="accent1">
                  <a:lumMod val="25000"/>
                </a:schemeClr>
              </a:solidFill>
              <a:latin typeface="+mj-lt"/>
            </a:endParaRPr>
          </a:p>
          <a:p>
            <a:endParaRPr lang="it-IT" sz="6000" dirty="0">
              <a:solidFill>
                <a:schemeClr val="accent1">
                  <a:lumMod val="25000"/>
                </a:schemeClr>
              </a:solidFill>
              <a:latin typeface="+mj-lt"/>
            </a:endParaRPr>
          </a:p>
          <a:p>
            <a:r>
              <a:rPr lang="it-IT" sz="6000" dirty="0">
                <a:solidFill>
                  <a:schemeClr val="accent1">
                    <a:lumMod val="25000"/>
                  </a:schemeClr>
                </a:solidFill>
                <a:latin typeface="+mj-lt"/>
              </a:rPr>
              <a:t>Grazie per l’attenzione!</a:t>
            </a:r>
          </a:p>
        </p:txBody>
      </p:sp>
      <p:sp>
        <p:nvSpPr>
          <p:cNvPr id="21" name="CasellaDiTesto 20">
            <a:extLst>
              <a:ext uri="{FF2B5EF4-FFF2-40B4-BE49-F238E27FC236}">
                <a16:creationId xmlns:a16="http://schemas.microsoft.com/office/drawing/2014/main" id="{D407C22E-DDF2-4DE5-960C-144913197245}"/>
              </a:ext>
            </a:extLst>
          </p:cNvPr>
          <p:cNvSpPr txBox="1"/>
          <p:nvPr/>
        </p:nvSpPr>
        <p:spPr>
          <a:xfrm>
            <a:off x="5231331" y="6101395"/>
            <a:ext cx="6674338" cy="276999"/>
          </a:xfrm>
          <a:prstGeom prst="rect">
            <a:avLst/>
          </a:prstGeom>
          <a:noFill/>
        </p:spPr>
        <p:txBody>
          <a:bodyPr wrap="square" rtlCol="0">
            <a:spAutoFit/>
          </a:bodyPr>
          <a:lstStyle/>
          <a:p>
            <a:pPr algn="just"/>
            <a:r>
              <a:rPr lang="it-IT" sz="1200" b="1" dirty="0">
                <a:solidFill>
                  <a:schemeClr val="accent1">
                    <a:lumMod val="25000"/>
                  </a:schemeClr>
                </a:solidFill>
              </a:rPr>
              <a:t>L’arte dei Giudici e Notai nel Medioevo: sapienza e prestigio a servizio dei cittadini</a:t>
            </a:r>
          </a:p>
        </p:txBody>
      </p:sp>
    </p:spTree>
    <p:extLst>
      <p:ext uri="{BB962C8B-B14F-4D97-AF65-F5344CB8AC3E}">
        <p14:creationId xmlns:p14="http://schemas.microsoft.com/office/powerpoint/2010/main" val="35817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1FB6501E-BD15-AAD1-3D38-387EA76F8595}"/>
              </a:ext>
            </a:extLst>
          </p:cNvPr>
          <p:cNvSpPr>
            <a:spLocks noGrp="1"/>
          </p:cNvSpPr>
          <p:nvPr>
            <p:ph type="pic" sz="quarter" idx="13"/>
          </p:nvPr>
        </p:nvSpPr>
        <p:spPr/>
        <p:txBody>
          <a:bodyPr/>
          <a:lstStyle/>
          <a:p>
            <a:endParaRPr lang="it-IT" dirty="0"/>
          </a:p>
        </p:txBody>
      </p:sp>
      <p:sp>
        <p:nvSpPr>
          <p:cNvPr id="3" name="Titolo 2">
            <a:extLst>
              <a:ext uri="{FF2B5EF4-FFF2-40B4-BE49-F238E27FC236}">
                <a16:creationId xmlns:a16="http://schemas.microsoft.com/office/drawing/2014/main" id="{6867E355-ACB6-1659-9DFF-5CBC9DAEB423}"/>
              </a:ext>
            </a:extLst>
          </p:cNvPr>
          <p:cNvSpPr>
            <a:spLocks noGrp="1"/>
          </p:cNvSpPr>
          <p:nvPr>
            <p:ph type="title"/>
          </p:nvPr>
        </p:nvSpPr>
        <p:spPr>
          <a:xfrm>
            <a:off x="405442" y="555716"/>
            <a:ext cx="11490384" cy="682174"/>
          </a:xfrm>
        </p:spPr>
        <p:txBody>
          <a:bodyPr/>
          <a:lstStyle/>
          <a:p>
            <a:r>
              <a:rPr lang="it-IT" dirty="0"/>
              <a:t>NOVITA’ IN TEMA DI VICENDE MORTIS CAUSA</a:t>
            </a:r>
          </a:p>
        </p:txBody>
      </p:sp>
      <p:sp>
        <p:nvSpPr>
          <p:cNvPr id="4" name="Segnaposto testo 3">
            <a:extLst>
              <a:ext uri="{FF2B5EF4-FFF2-40B4-BE49-F238E27FC236}">
                <a16:creationId xmlns:a16="http://schemas.microsoft.com/office/drawing/2014/main" id="{65861E9A-4441-6BE6-F86C-55EA686B5E4D}"/>
              </a:ext>
            </a:extLst>
          </p:cNvPr>
          <p:cNvSpPr>
            <a:spLocks noGrp="1"/>
          </p:cNvSpPr>
          <p:nvPr>
            <p:ph type="body" idx="1"/>
          </p:nvPr>
        </p:nvSpPr>
        <p:spPr>
          <a:xfrm>
            <a:off x="405442" y="1362975"/>
            <a:ext cx="11335454" cy="4939310"/>
          </a:xfrm>
        </p:spPr>
        <p:txBody>
          <a:bodyPr>
            <a:normAutofit lnSpcReduction="10000"/>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Arial" pitchFamily="34"/>
                <a:cs typeface="Arial" pitchFamily="34"/>
              </a:rPr>
              <a:t>Art. 21, primo comma, </a:t>
            </a:r>
            <a:r>
              <a:rPr lang="it-IT" sz="1400" b="1" i="0" u="none" strike="noStrike" kern="1200" cap="none" spc="0" baseline="0" dirty="0" err="1">
                <a:solidFill>
                  <a:schemeClr val="accent1">
                    <a:lumMod val="25000"/>
                  </a:schemeClr>
                </a:solidFill>
                <a:uFillTx/>
                <a:latin typeface="Arial" pitchFamily="34"/>
                <a:cs typeface="Arial" pitchFamily="34"/>
              </a:rPr>
              <a:t>D.Lgs.</a:t>
            </a:r>
            <a:r>
              <a:rPr lang="it-IT" sz="1400" b="1" i="0" u="none" strike="noStrike" kern="1200" cap="none" spc="0" baseline="0" dirty="0">
                <a:solidFill>
                  <a:schemeClr val="accent1">
                    <a:lumMod val="25000"/>
                  </a:schemeClr>
                </a:solidFill>
                <a:uFillTx/>
                <a:latin typeface="Arial" pitchFamily="34"/>
                <a:cs typeface="Arial" pitchFamily="34"/>
              </a:rPr>
              <a:t> 149/2022</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1" i="0" u="none" strike="noStrike" kern="1200" cap="none" spc="0" baseline="0" dirty="0">
              <a:solidFill>
                <a:schemeClr val="accent1">
                  <a:lumMod val="2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Arial" pitchFamily="34"/>
                <a:cs typeface="Arial" pitchFamily="34"/>
              </a:rPr>
              <a:t>«</a:t>
            </a:r>
            <a:r>
              <a:rPr lang="it-IT" sz="1400" b="1" i="1" u="none" strike="noStrike" kern="1200" cap="none" spc="0" baseline="0" dirty="0">
                <a:solidFill>
                  <a:schemeClr val="accent1">
                    <a:lumMod val="25000"/>
                  </a:schemeClr>
                </a:solidFill>
                <a:uFillTx/>
                <a:latin typeface="Arial" pitchFamily="34"/>
                <a:cs typeface="Arial" pitchFamily="34"/>
              </a:rPr>
              <a:t>Le autorizzazioni per la stipula degli atti pubblici e scritture private autenticate nei quali interviene un minore, un interdetto, un inabilitato o un soggetto beneficiario della misura dell’amministrazione di sostegno, </a:t>
            </a:r>
            <a:r>
              <a:rPr lang="it-IT" sz="1400" b="1" i="1" u="none" strike="noStrike" kern="1200" cap="none" spc="0" baseline="0" dirty="0">
                <a:solidFill>
                  <a:srgbClr val="00B050"/>
                </a:solidFill>
                <a:uFillTx/>
                <a:latin typeface="Arial" pitchFamily="34"/>
                <a:cs typeface="Arial" pitchFamily="34"/>
              </a:rPr>
              <a:t>ovvero aventi ad oggetto beni ereditari</a:t>
            </a:r>
            <a:r>
              <a:rPr lang="it-IT" sz="1400" b="1" i="1" u="none" strike="noStrike" kern="1200" cap="none" spc="0" baseline="0" dirty="0">
                <a:solidFill>
                  <a:schemeClr val="accent1">
                    <a:lumMod val="25000"/>
                  </a:schemeClr>
                </a:solidFill>
                <a:uFillTx/>
                <a:latin typeface="Arial" pitchFamily="34"/>
                <a:cs typeface="Arial" pitchFamily="34"/>
              </a:rPr>
              <a:t>, possono essere rilasciate, previa richiesta scritta delle parti, personalmente o per il tramite di procuratore legale, dal notaio rogante. …..» </a:t>
            </a:r>
            <a:r>
              <a:rPr lang="it-IT" sz="1400" b="1" i="0" u="none" strike="noStrike" kern="1200" cap="none" spc="0" baseline="0" dirty="0">
                <a:solidFill>
                  <a:schemeClr val="accent1">
                    <a:lumMod val="25000"/>
                  </a:schemeClr>
                </a:solidFill>
                <a:uFillTx/>
                <a:latin typeface="Arial" pitchFamily="34"/>
                <a:cs typeface="Arial" pitchFamily="34"/>
              </a:rPr>
              <a:t>.</a:t>
            </a:r>
          </a:p>
          <a:p>
            <a:pPr marL="0" marR="0" lvl="0" indent="449583"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it-IT" sz="1400" b="1" i="0" u="none" strike="noStrike" kern="1200" cap="none" spc="0" baseline="0" dirty="0">
              <a:solidFill>
                <a:schemeClr val="accent1">
                  <a:lumMod val="25000"/>
                </a:schemeClr>
              </a:solidFill>
              <a:uFillTx/>
              <a:latin typeface="Arial" pitchFamily="34"/>
              <a:ea typeface="Calibri" pitchFamily="34"/>
              <a:cs typeface="Arial" pitchFamily="34"/>
            </a:endParaRPr>
          </a:p>
          <a:p>
            <a:pPr marL="0" marR="0" lvl="0" indent="449583"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La generica formulazione dell’art. 21 del d.lgs. 149/2022 relativa alla competenza notarile, anche con riferimento agli atti “aventi ad oggetto beni ereditari”, impone di esaminare caso per caso le diverse ipotesi in cui sia ravvisabile il collegamento tra atto da stipulare e Notaio.</a:t>
            </a:r>
          </a:p>
          <a:p>
            <a:pPr marL="0" marR="0" lvl="0" indent="449583"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Partendo dalla figura del chiamato </a:t>
            </a: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all’eredita’</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 passando attraverso l’erede beneficiato, il curatore </a:t>
            </a: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dell’eredita’</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 giacente, la sostituzione fedecommissaria e l’esecutore testamentario, si dovranno esaminare aspetti legati oltre alla vendita di beni ereditari di cui all’art. 747 cod. proc. civ., anche alle diverse ipotesi di compimento di atti di straordinaria amministrazione che coinvolgano beni ereditari.</a:t>
            </a:r>
          </a:p>
          <a:p>
            <a:pPr marL="0" marR="0" lvl="0" indent="449583"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Occorrera’</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 al contrario, escludere dalla competenza notarile tutte le vicende che non attengano a profili strettamente amministrativi dei beni ereditari e siano invece limitate alla individuazione dei soggetti chiamati ad amministrare detti beni, la cui nomina resta prerogativa </a:t>
            </a: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dell’autorita’</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 giudiziaria, </a:t>
            </a: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cosi’</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 come  i provvedimenti di natura cautelare o nomine di liquidatori, fissazione di termini o decisioni relative a reclami avverso lo stato passivo che sono e restano di competenza esclusiva della medesima </a:t>
            </a: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autorita’</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a:t>
            </a:r>
          </a:p>
          <a:p>
            <a:pPr marL="0" marR="0" lvl="0" indent="449583"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Si tratta di un consistente ventaglio di casi in cui  al Notaio </a:t>
            </a: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e’</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 attribuita una competenza concorrente con quella del Giudice, in una materia quale quella successoria, per la quale la categoria notarile </a:t>
            </a: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e’</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 da sempre stata protagonista, a disposizione della </a:t>
            </a:r>
            <a:r>
              <a:rPr lang="it-IT" sz="1400" b="0" i="0" u="none" strike="noStrike" kern="1200" cap="none" spc="0" baseline="0" dirty="0" err="1">
                <a:solidFill>
                  <a:schemeClr val="accent1">
                    <a:lumMod val="25000"/>
                  </a:schemeClr>
                </a:solidFill>
                <a:uFillTx/>
                <a:latin typeface="Arial" pitchFamily="34"/>
                <a:ea typeface="Calibri" pitchFamily="34"/>
                <a:cs typeface="Arial" pitchFamily="34"/>
              </a:rPr>
              <a:t>collettivita’</a:t>
            </a:r>
            <a:r>
              <a:rPr lang="it-IT" sz="1400" b="0" i="0" u="none" strike="noStrike" kern="1200" cap="none" spc="0" baseline="0" dirty="0">
                <a:solidFill>
                  <a:schemeClr val="accent1">
                    <a:lumMod val="25000"/>
                  </a:schemeClr>
                </a:solidFill>
                <a:uFillTx/>
                <a:latin typeface="Arial" pitchFamily="34"/>
                <a:ea typeface="Calibri" pitchFamily="34"/>
                <a:cs typeface="Arial" pitchFamily="34"/>
              </a:rPr>
              <a:t>, costituendo per essa un valido e insostituibile supporto.  </a:t>
            </a:r>
          </a:p>
          <a:p>
            <a:pPr algn="just"/>
            <a:endParaRPr lang="it-IT" dirty="0"/>
          </a:p>
        </p:txBody>
      </p:sp>
      <p:sp>
        <p:nvSpPr>
          <p:cNvPr id="7" name="Segnaposto numero diapositiva 6">
            <a:extLst>
              <a:ext uri="{FF2B5EF4-FFF2-40B4-BE49-F238E27FC236}">
                <a16:creationId xmlns:a16="http://schemas.microsoft.com/office/drawing/2014/main" id="{4C2E5D41-F3F1-85FE-E67E-1FDB2DF285E3}"/>
              </a:ext>
            </a:extLst>
          </p:cNvPr>
          <p:cNvSpPr>
            <a:spLocks noGrp="1"/>
          </p:cNvSpPr>
          <p:nvPr>
            <p:ph type="sldNum" sz="quarter" idx="12"/>
          </p:nvPr>
        </p:nvSpPr>
        <p:spPr/>
        <p:txBody>
          <a:bodyPr/>
          <a:lstStyle/>
          <a:p>
            <a:pPr rtl="0"/>
            <a:fld id="{B5CEABB6-07DC-46E8-9B57-56EC44A396E5}" type="slidenum">
              <a:rPr lang="it-IT" noProof="0" smtClean="0"/>
              <a:t>3</a:t>
            </a:fld>
            <a:endParaRPr lang="it-IT" noProof="0"/>
          </a:p>
        </p:txBody>
      </p:sp>
    </p:spTree>
    <p:extLst>
      <p:ext uri="{BB962C8B-B14F-4D97-AF65-F5344CB8AC3E}">
        <p14:creationId xmlns:p14="http://schemas.microsoft.com/office/powerpoint/2010/main" val="273566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798BB6C9-97F0-26A6-6A21-081E30346B40}"/>
              </a:ext>
            </a:extLst>
          </p:cNvPr>
          <p:cNvSpPr>
            <a:spLocks noGrp="1"/>
          </p:cNvSpPr>
          <p:nvPr>
            <p:ph type="pic" sz="quarter" idx="13"/>
          </p:nvPr>
        </p:nvSpPr>
        <p:spPr>
          <a:xfrm>
            <a:off x="0" y="0"/>
            <a:ext cx="12188952" cy="6858000"/>
          </a:xfrm>
        </p:spPr>
        <p:txBody>
          <a:bodyPr/>
          <a:lstStyle/>
          <a:p>
            <a:endParaRPr lang="it-IT" dirty="0"/>
          </a:p>
        </p:txBody>
      </p:sp>
      <p:sp>
        <p:nvSpPr>
          <p:cNvPr id="4" name="Segnaposto testo 3">
            <a:extLst>
              <a:ext uri="{FF2B5EF4-FFF2-40B4-BE49-F238E27FC236}">
                <a16:creationId xmlns:a16="http://schemas.microsoft.com/office/drawing/2014/main" id="{17138EB5-93B7-B6CF-90EA-702EC5EAC1F2}"/>
              </a:ext>
            </a:extLst>
          </p:cNvPr>
          <p:cNvSpPr>
            <a:spLocks noGrp="1"/>
          </p:cNvSpPr>
          <p:nvPr>
            <p:ph type="body" idx="1"/>
          </p:nvPr>
        </p:nvSpPr>
        <p:spPr>
          <a:xfrm>
            <a:off x="577970" y="1181819"/>
            <a:ext cx="11395494" cy="5408761"/>
          </a:xfrm>
        </p:spPr>
        <p:txBody>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rgbClr val="FF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chemeClr val="accent1">
                    <a:lumMod val="25000"/>
                  </a:schemeClr>
                </a:solidFill>
                <a:uFillTx/>
                <a:latin typeface="Calibri"/>
              </a:rPr>
              <a:t>RAPPORTO TRA ART. 21 D.LGS. 149/2022 e ART. 747 C.P.C.</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PRINCIPIO DI SIMMETRIA </a:t>
            </a:r>
            <a:r>
              <a:rPr lang="it-IT" sz="1400" b="0" i="0" u="none" strike="noStrike" kern="1200" cap="none" spc="0" baseline="0" dirty="0">
                <a:solidFill>
                  <a:schemeClr val="accent1">
                    <a:lumMod val="25000"/>
                  </a:schemeClr>
                </a:solidFill>
                <a:uFillTx/>
                <a:latin typeface="Calibri"/>
              </a:rPr>
              <a:t>tra autorizzazione giudiziaria e notarile con due limiti:</a:t>
            </a: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Necessario collegamento tra autorizzazione e atto pubblico o scrittura privata da stipulare;</a:t>
            </a: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Ipotesi espressamente escluse (art. 21 settimo comma del </a:t>
            </a:r>
            <a:r>
              <a:rPr lang="it-IT" sz="1400" b="0" i="0" u="none" strike="noStrike" kern="1200" cap="none" spc="0" baseline="0" dirty="0" err="1">
                <a:solidFill>
                  <a:schemeClr val="accent1">
                    <a:lumMod val="25000"/>
                  </a:schemeClr>
                </a:solidFill>
                <a:uFillTx/>
                <a:latin typeface="Calibri"/>
              </a:rPr>
              <a:t>D.Lgs.</a:t>
            </a:r>
            <a:r>
              <a:rPr lang="it-IT" sz="1400" b="0" i="0" u="none" strike="noStrike" kern="1200" cap="none" spc="0" baseline="0" dirty="0">
                <a:solidFill>
                  <a:schemeClr val="accent1">
                    <a:lumMod val="25000"/>
                  </a:schemeClr>
                </a:solidFill>
                <a:uFillTx/>
                <a:latin typeface="Calibri"/>
              </a:rPr>
              <a:t> 149/2022).</a:t>
            </a: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endParaRPr lang="it-IT" sz="1400" b="0" i="0" u="none" strike="noStrike" kern="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L’art. 21, quarto comma, del </a:t>
            </a:r>
            <a:r>
              <a:rPr lang="it-IT" sz="1400" b="0" i="0" u="none" strike="noStrike" kern="1200" cap="none" spc="0" baseline="0" dirty="0" err="1">
                <a:solidFill>
                  <a:schemeClr val="accent1">
                    <a:lumMod val="25000"/>
                  </a:schemeClr>
                </a:solidFill>
                <a:uFillTx/>
                <a:latin typeface="Calibri"/>
              </a:rPr>
              <a:t>D.Lgs.</a:t>
            </a:r>
            <a:r>
              <a:rPr lang="it-IT" sz="1400" b="0" i="0" u="none" strike="noStrike" kern="1200" cap="none" spc="0" baseline="0" dirty="0">
                <a:solidFill>
                  <a:schemeClr val="accent1">
                    <a:lumMod val="25000"/>
                  </a:schemeClr>
                </a:solidFill>
                <a:uFillTx/>
                <a:latin typeface="Calibri"/>
              </a:rPr>
              <a:t> 149/2022 cita l’art. 747 c.p.c. rubricato «Autorizzazione alla vendita di beni ereditari» ma come </a:t>
            </a:r>
            <a:r>
              <a:rPr lang="it-IT" sz="1400" b="0" i="0" u="none" strike="noStrike" kern="1200" cap="none" spc="0" baseline="0" dirty="0" err="1">
                <a:solidFill>
                  <a:schemeClr val="accent1">
                    <a:lumMod val="25000"/>
                  </a:schemeClr>
                </a:solidFill>
                <a:uFillTx/>
                <a:latin typeface="Calibri"/>
              </a:rPr>
              <a:t>e’</a:t>
            </a:r>
            <a:r>
              <a:rPr lang="it-IT" sz="1400" b="0" i="0" u="none" strike="noStrike" kern="1200" cap="none" spc="0" baseline="0" dirty="0">
                <a:solidFill>
                  <a:schemeClr val="accent1">
                    <a:lumMod val="25000"/>
                  </a:schemeClr>
                </a:solidFill>
                <a:uFillTx/>
                <a:latin typeface="Calibri"/>
              </a:rPr>
              <a:t> noto applicabile a tutti i casi in cui non </a:t>
            </a:r>
            <a:r>
              <a:rPr lang="it-IT" sz="1400" b="0" i="0" u="none" strike="noStrike" kern="0" cap="none" spc="0" baseline="0" dirty="0">
                <a:solidFill>
                  <a:schemeClr val="accent1">
                    <a:lumMod val="25000"/>
                  </a:schemeClr>
                </a:solidFill>
                <a:uFillTx/>
                <a:latin typeface="Calibri"/>
              </a:rPr>
              <a:t>sia dettata una diversa disciplina per il compimento di atti di straordinaria amministrazione (es. permuta, </a:t>
            </a:r>
            <a:r>
              <a:rPr lang="it-IT" sz="1400" b="0" i="1" u="none" strike="noStrike" kern="0" cap="none" spc="0" baseline="0" dirty="0" err="1">
                <a:solidFill>
                  <a:schemeClr val="accent1">
                    <a:lumMod val="25000"/>
                  </a:schemeClr>
                </a:solidFill>
                <a:uFillTx/>
                <a:latin typeface="Calibri"/>
              </a:rPr>
              <a:t>datio</a:t>
            </a:r>
            <a:r>
              <a:rPr lang="it-IT" sz="1400" b="0" i="1" u="none" strike="noStrike" kern="0" cap="none" spc="0" baseline="0" dirty="0">
                <a:solidFill>
                  <a:schemeClr val="accent1">
                    <a:lumMod val="25000"/>
                  </a:schemeClr>
                </a:solidFill>
                <a:uFillTx/>
                <a:latin typeface="Calibri"/>
              </a:rPr>
              <a:t> in </a:t>
            </a:r>
            <a:r>
              <a:rPr lang="it-IT" sz="1400" b="0" i="1" u="none" strike="noStrike" kern="0" cap="none" spc="0" baseline="0" dirty="0" err="1">
                <a:solidFill>
                  <a:schemeClr val="accent1">
                    <a:lumMod val="25000"/>
                  </a:schemeClr>
                </a:solidFill>
                <a:uFillTx/>
                <a:latin typeface="Calibri"/>
              </a:rPr>
              <a:t>solutum</a:t>
            </a:r>
            <a:r>
              <a:rPr lang="it-IT" sz="1400" b="0" i="0" u="none" strike="noStrike" kern="0" cap="none" spc="0" baseline="0" dirty="0">
                <a:solidFill>
                  <a:schemeClr val="accent1">
                    <a:lumMod val="25000"/>
                  </a:schemeClr>
                </a:solidFill>
                <a:uFillTx/>
                <a:latin typeface="Calibri"/>
              </a:rPr>
              <a:t>, costituzione di diritti reali su beni ereditari, etc.).</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accent1">
                    <a:lumMod val="25000"/>
                  </a:schemeClr>
                </a:solidFill>
                <a:uFillTx/>
                <a:latin typeface="Calibri"/>
              </a:rPr>
              <a:t>Casi in cui si applica in modo certo l’art. 747 c.p.c. e quindi anche l’art. 21 </a:t>
            </a:r>
            <a:r>
              <a:rPr lang="it-IT" sz="1400" b="0" i="0" u="none" strike="noStrike" kern="0" cap="none" spc="0" baseline="0" dirty="0" err="1">
                <a:solidFill>
                  <a:schemeClr val="accent1">
                    <a:lumMod val="25000"/>
                  </a:schemeClr>
                </a:solidFill>
                <a:uFillTx/>
                <a:latin typeface="Calibri"/>
              </a:rPr>
              <a:t>D.Lgs.</a:t>
            </a:r>
            <a:r>
              <a:rPr lang="it-IT" sz="1400" b="0" i="0" u="none" strike="noStrike" kern="0" cap="none" spc="0" baseline="0" dirty="0">
                <a:solidFill>
                  <a:schemeClr val="accent1">
                    <a:lumMod val="25000"/>
                  </a:schemeClr>
                </a:solidFill>
                <a:uFillTx/>
                <a:latin typeface="Calibri"/>
              </a:rPr>
              <a:t> 149/2022 se ve sono i presupposti:</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0" cap="none" spc="0" baseline="0" dirty="0">
              <a:solidFill>
                <a:schemeClr val="accent1">
                  <a:lumMod val="25000"/>
                </a:schemeClr>
              </a:solidFill>
              <a:uFillTx/>
              <a:latin typeface="Calibri"/>
            </a:endParaRPr>
          </a:p>
          <a:p>
            <a:pPr marL="342900" marR="0" lvl="0" indent="-342900" algn="just" defTabSz="914400" rtl="0" fontAlgn="auto" hangingPunct="1">
              <a:lnSpc>
                <a:spcPct val="100000"/>
              </a:lnSpc>
              <a:spcBef>
                <a:spcPts val="0"/>
              </a:spcBef>
              <a:spcAft>
                <a:spcPts val="0"/>
              </a:spcAft>
              <a:buSzPct val="100000"/>
              <a:buAutoNum type="arabicParenR"/>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chiamato </a:t>
            </a:r>
            <a:r>
              <a:rPr lang="it-IT" sz="1400" b="0" i="0" u="none" strike="noStrike" kern="1200" cap="none" spc="0" baseline="0" dirty="0" err="1">
                <a:solidFill>
                  <a:schemeClr val="accent1">
                    <a:lumMod val="25000"/>
                  </a:schemeClr>
                </a:solidFill>
                <a:uFillTx/>
                <a:latin typeface="Calibri"/>
              </a:rPr>
              <a:t>all’eredita’</a:t>
            </a:r>
            <a:r>
              <a:rPr lang="it-IT" sz="1400" b="0" i="0" u="none" strike="noStrike" kern="1200" cap="none" spc="0" baseline="0" dirty="0">
                <a:solidFill>
                  <a:schemeClr val="accent1">
                    <a:lumMod val="25000"/>
                  </a:schemeClr>
                </a:solidFill>
                <a:uFillTx/>
                <a:latin typeface="Calibri"/>
              </a:rPr>
              <a:t> (art. 460, 2° comma c.c.); </a:t>
            </a:r>
          </a:p>
          <a:p>
            <a:pPr marL="342900" marR="0" lvl="0" indent="-342900" algn="just" defTabSz="914400" rtl="0" fontAlgn="auto" hangingPunct="1">
              <a:lnSpc>
                <a:spcPct val="100000"/>
              </a:lnSpc>
              <a:spcBef>
                <a:spcPts val="0"/>
              </a:spcBef>
              <a:spcAft>
                <a:spcPts val="0"/>
              </a:spcAft>
              <a:buSzPct val="100000"/>
              <a:buAutoNum type="arabicParenR" startAt="2"/>
              <a:tabLst/>
              <a:defRPr sz="1800" b="0" i="0" u="none" strike="noStrike" kern="0" cap="none" spc="0" baseline="0">
                <a:solidFill>
                  <a:srgbClr val="000000"/>
                </a:solidFill>
                <a:uFillTx/>
              </a:defRPr>
            </a:pPr>
            <a:r>
              <a:rPr lang="it-IT" sz="1400" b="0" i="0" u="none" strike="noStrike" kern="0" cap="none" spc="0" baseline="0" dirty="0">
                <a:solidFill>
                  <a:schemeClr val="accent1">
                    <a:lumMod val="25000"/>
                  </a:schemeClr>
                </a:solidFill>
                <a:uFillTx/>
                <a:latin typeface="Calibri"/>
              </a:rPr>
              <a:t>erede beneficiato (art. 493, 1° comma c.c.);</a:t>
            </a:r>
          </a:p>
          <a:p>
            <a:pPr marL="342900" marR="0" lvl="0" indent="-342900" algn="just" defTabSz="914400" rtl="0" fontAlgn="auto" hangingPunct="1">
              <a:lnSpc>
                <a:spcPct val="100000"/>
              </a:lnSpc>
              <a:spcBef>
                <a:spcPts val="0"/>
              </a:spcBef>
              <a:spcAft>
                <a:spcPts val="0"/>
              </a:spcAft>
              <a:buSzPct val="100000"/>
              <a:buAutoNum type="arabicParenR" startAt="3"/>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curatore </a:t>
            </a:r>
            <a:r>
              <a:rPr lang="it-IT" sz="1400" b="0" i="0" u="none" strike="noStrike" kern="1200" cap="none" spc="0" baseline="0" dirty="0" err="1">
                <a:solidFill>
                  <a:schemeClr val="accent1">
                    <a:lumMod val="25000"/>
                  </a:schemeClr>
                </a:solidFill>
                <a:uFillTx/>
                <a:latin typeface="Calibri"/>
              </a:rPr>
              <a:t>dell’eredita’</a:t>
            </a:r>
            <a:r>
              <a:rPr lang="it-IT" sz="1400" b="0" i="0" u="none" strike="noStrike" kern="1200" cap="none" spc="0" baseline="0" dirty="0">
                <a:solidFill>
                  <a:schemeClr val="accent1">
                    <a:lumMod val="25000"/>
                  </a:schemeClr>
                </a:solidFill>
                <a:uFillTx/>
                <a:latin typeface="Calibri"/>
              </a:rPr>
              <a:t> giacente (artt. 782,783 c.p.c.);</a:t>
            </a:r>
          </a:p>
          <a:p>
            <a:pPr marL="342900" marR="0" lvl="0" indent="-342900" algn="just" defTabSz="914400" rtl="0" fontAlgn="auto" hangingPunct="1">
              <a:lnSpc>
                <a:spcPct val="100000"/>
              </a:lnSpc>
              <a:spcBef>
                <a:spcPts val="0"/>
              </a:spcBef>
              <a:spcAft>
                <a:spcPts val="0"/>
              </a:spcAft>
              <a:buSzPct val="100000"/>
              <a:buAutoNum type="arabicParenR" startAt="4"/>
              <a:tabLst/>
              <a:defRPr sz="1800" b="0" i="0" u="none" strike="noStrike" kern="0" cap="none" spc="0" baseline="0">
                <a:solidFill>
                  <a:srgbClr val="000000"/>
                </a:solidFill>
                <a:uFillTx/>
              </a:defRPr>
            </a:pPr>
            <a:r>
              <a:rPr lang="it-IT" sz="1400" b="0" i="0" u="none" strike="noStrike" kern="0" cap="none" spc="0" baseline="0" dirty="0">
                <a:solidFill>
                  <a:schemeClr val="accent1">
                    <a:lumMod val="25000"/>
                  </a:schemeClr>
                </a:solidFill>
                <a:uFillTx/>
                <a:latin typeface="Calibri"/>
              </a:rPr>
              <a:t>sostituzione fedecommissaria (art. 694 c.c.);</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5)     e</a:t>
            </a:r>
            <a:r>
              <a:rPr lang="it-IT" sz="1400" b="0" i="0" u="none" strike="noStrike" kern="0" cap="none" spc="0" baseline="0" dirty="0">
                <a:solidFill>
                  <a:schemeClr val="accent1">
                    <a:lumMod val="25000"/>
                  </a:schemeClr>
                </a:solidFill>
                <a:uFillTx/>
                <a:latin typeface="Calibri"/>
              </a:rPr>
              <a:t>secutore testamentario (art. 703 c.c.)</a:t>
            </a:r>
            <a:endParaRPr lang="it-IT" dirty="0">
              <a:solidFill>
                <a:schemeClr val="accent1">
                  <a:lumMod val="25000"/>
                </a:schemeClr>
              </a:solidFill>
            </a:endParaRPr>
          </a:p>
        </p:txBody>
      </p:sp>
      <p:sp>
        <p:nvSpPr>
          <p:cNvPr id="7" name="Segnaposto numero diapositiva 6">
            <a:extLst>
              <a:ext uri="{FF2B5EF4-FFF2-40B4-BE49-F238E27FC236}">
                <a16:creationId xmlns:a16="http://schemas.microsoft.com/office/drawing/2014/main" id="{6FC215FC-9351-BEF6-6C44-E8649E6FA398}"/>
              </a:ext>
            </a:extLst>
          </p:cNvPr>
          <p:cNvSpPr>
            <a:spLocks noGrp="1"/>
          </p:cNvSpPr>
          <p:nvPr>
            <p:ph type="sldNum" sz="quarter" idx="12"/>
          </p:nvPr>
        </p:nvSpPr>
        <p:spPr/>
        <p:txBody>
          <a:bodyPr/>
          <a:lstStyle/>
          <a:p>
            <a:pPr rtl="0"/>
            <a:fld id="{B5CEABB6-07DC-46E8-9B57-56EC44A396E5}" type="slidenum">
              <a:rPr lang="it-IT" noProof="0" smtClean="0"/>
              <a:t>4</a:t>
            </a:fld>
            <a:endParaRPr lang="it-IT" noProof="0"/>
          </a:p>
        </p:txBody>
      </p:sp>
    </p:spTree>
    <p:extLst>
      <p:ext uri="{BB962C8B-B14F-4D97-AF65-F5344CB8AC3E}">
        <p14:creationId xmlns:p14="http://schemas.microsoft.com/office/powerpoint/2010/main" val="75521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A3CE48AB-3BE2-2E18-36C6-B262D03C214E}"/>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4C59A83A-46D4-F886-6613-1604C7475102}"/>
              </a:ext>
            </a:extLst>
          </p:cNvPr>
          <p:cNvSpPr>
            <a:spLocks noGrp="1"/>
          </p:cNvSpPr>
          <p:nvPr>
            <p:ph type="body" idx="1"/>
          </p:nvPr>
        </p:nvSpPr>
        <p:spPr>
          <a:xfrm>
            <a:off x="569343" y="629728"/>
            <a:ext cx="11473131" cy="5672556"/>
          </a:xfrm>
        </p:spPr>
        <p:txBody>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ANALISI DEI CASI  DI APPLICAZIONE ART. 21 </a:t>
            </a:r>
            <a:r>
              <a:rPr lang="it-IT" sz="1400" b="1" i="0" u="none" strike="noStrike" kern="1200" cap="none" spc="0" baseline="0" dirty="0" err="1">
                <a:solidFill>
                  <a:schemeClr val="accent1">
                    <a:lumMod val="25000"/>
                  </a:schemeClr>
                </a:solidFill>
                <a:uFillTx/>
                <a:latin typeface="Calibri"/>
              </a:rPr>
              <a:t>D.Lgs.</a:t>
            </a:r>
            <a:r>
              <a:rPr lang="it-IT" sz="1400" b="1" i="0" u="none" strike="noStrike" kern="1200" cap="none" spc="0" baseline="0" dirty="0">
                <a:solidFill>
                  <a:schemeClr val="accent1">
                    <a:lumMod val="25000"/>
                  </a:schemeClr>
                </a:solidFill>
                <a:uFillTx/>
                <a:latin typeface="Calibri"/>
              </a:rPr>
              <a:t> 149/2022 PRIMA DELL’ ACCETTAZIONE DI EREDITA’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1" i="0" u="none" strike="noStrike" kern="1200" cap="none" spc="0" baseline="0" dirty="0">
              <a:solidFill>
                <a:schemeClr val="accent1">
                  <a:lumMod val="25000"/>
                </a:schemeClr>
              </a:solidFill>
              <a:uFillTx/>
              <a:latin typeface="Calibri"/>
            </a:endParaRPr>
          </a:p>
          <a:p>
            <a:pPr marL="342900" marR="0" lvl="0" indent="-342900" algn="just" defTabSz="914400" rtl="0" fontAlgn="auto" hangingPunct="1">
              <a:lnSpc>
                <a:spcPct val="100000"/>
              </a:lnSpc>
              <a:spcBef>
                <a:spcPts val="0"/>
              </a:spcBef>
              <a:spcAft>
                <a:spcPts val="0"/>
              </a:spcAft>
              <a:buSzPct val="100000"/>
              <a:buAutoNum type="alphaUcParenR"/>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CHIAMATO ALL’EREDITA’ </a:t>
            </a:r>
          </a:p>
          <a:p>
            <a:pPr marL="342900" marR="0" lvl="0" indent="-342900" algn="just" defTabSz="914400" rtl="0" fontAlgn="auto" hangingPunct="1">
              <a:lnSpc>
                <a:spcPct val="100000"/>
              </a:lnSpc>
              <a:spcBef>
                <a:spcPts val="0"/>
              </a:spcBef>
              <a:spcAft>
                <a:spcPts val="0"/>
              </a:spcAft>
              <a:buSzPct val="100000"/>
              <a:buAutoNum type="alphaUcParenR" startAt="2"/>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CURATORE EREDITA’ GIACENTE</a:t>
            </a:r>
          </a:p>
          <a:p>
            <a:pPr marL="342900" marR="0" lvl="0" indent="-342900" algn="just" defTabSz="914400" rtl="0" fontAlgn="auto" hangingPunct="1">
              <a:lnSpc>
                <a:spcPct val="100000"/>
              </a:lnSpc>
              <a:spcBef>
                <a:spcPts val="0"/>
              </a:spcBef>
              <a:spcAft>
                <a:spcPts val="0"/>
              </a:spcAft>
              <a:buSzPct val="100000"/>
              <a:buAutoNum type="alphaUcParenR" startAt="2"/>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REQUISITI:</a:t>
            </a:r>
            <a:r>
              <a:rPr lang="it-IT" sz="1400" b="0" i="0" u="none" strike="noStrike" kern="1200" cap="none" spc="0" baseline="0" dirty="0">
                <a:solidFill>
                  <a:schemeClr val="accent1">
                    <a:lumMod val="25000"/>
                  </a:schemeClr>
                </a:solidFill>
                <a:uFillTx/>
                <a:latin typeface="Calibri"/>
              </a:rPr>
              <a:t> atti di vendita o comunque atti dispositivi di beni ereditari che non si possono conservare se non con grave dispendio  →  Il Notaio in questo caso valuta le ragioni che rendono il compimento dell’atto non rimandabile e soprattutto deve formarsi il proprio convincimento circa la rispondenza dell’atto richiesto alla funzione conservativa del patrimonio ereditario svolta dal chiamato.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Analogo ragionamento per gli atti compiuti dal curatore </a:t>
            </a:r>
            <a:r>
              <a:rPr lang="it-IT" sz="1400" b="0" i="0" u="none" strike="noStrike" kern="1200" cap="none" spc="0" baseline="0" dirty="0" err="1">
                <a:solidFill>
                  <a:schemeClr val="accent1">
                    <a:lumMod val="25000"/>
                  </a:schemeClr>
                </a:solidFill>
                <a:uFillTx/>
                <a:latin typeface="Calibri"/>
              </a:rPr>
              <a:t>dell’eredita’</a:t>
            </a:r>
            <a:r>
              <a:rPr lang="it-IT" sz="1400" b="0" i="0" u="none" strike="noStrike" kern="1200" cap="none" spc="0" baseline="0" dirty="0">
                <a:solidFill>
                  <a:schemeClr val="accent1">
                    <a:lumMod val="25000"/>
                  </a:schemeClr>
                </a:solidFill>
                <a:uFillTx/>
                <a:latin typeface="Calibri"/>
              </a:rPr>
              <a:t> giacente: il Notaio </a:t>
            </a:r>
            <a:r>
              <a:rPr lang="it-IT" sz="1400" b="0" i="0" u="none" strike="noStrike" kern="1200" cap="none" spc="0" baseline="0" dirty="0" err="1">
                <a:solidFill>
                  <a:schemeClr val="accent1">
                    <a:lumMod val="25000"/>
                  </a:schemeClr>
                </a:solidFill>
                <a:uFillTx/>
                <a:latin typeface="Calibri"/>
              </a:rPr>
              <a:t>dovra’</a:t>
            </a:r>
            <a:r>
              <a:rPr lang="it-IT" sz="1400" b="0" i="0" u="none" strike="noStrike" kern="1200" cap="none" spc="0" baseline="0" dirty="0">
                <a:solidFill>
                  <a:schemeClr val="accent1">
                    <a:lumMod val="25000"/>
                  </a:schemeClr>
                </a:solidFill>
                <a:uFillTx/>
                <a:latin typeface="Calibri"/>
              </a:rPr>
              <a:t> controllare la legittimazione del curatore, nomina, giuramento, poteri etc. ma anche che l’atto richiesto abbia funzione conservativa del compendio ereditario (per l’autorizzazione del tribunale si richiede la </a:t>
            </a:r>
            <a:r>
              <a:rPr lang="it-IT" sz="1400" b="0" i="0" u="none" strike="noStrike" kern="1200" cap="none" spc="0" baseline="0" dirty="0" err="1">
                <a:solidFill>
                  <a:schemeClr val="accent1">
                    <a:lumMod val="25000"/>
                  </a:schemeClr>
                </a:solidFill>
                <a:uFillTx/>
                <a:latin typeface="Calibri"/>
              </a:rPr>
              <a:t>necessita’</a:t>
            </a:r>
            <a:r>
              <a:rPr lang="it-IT" sz="1400" b="0" i="0" u="none" strike="noStrike" kern="1200" cap="none" spc="0" baseline="0" dirty="0">
                <a:solidFill>
                  <a:schemeClr val="accent1">
                    <a:lumMod val="25000"/>
                  </a:schemeClr>
                </a:solidFill>
                <a:uFillTx/>
                <a:latin typeface="Calibri"/>
              </a:rPr>
              <a:t> o </a:t>
            </a:r>
            <a:r>
              <a:rPr lang="it-IT" sz="1400" b="0" i="0" u="none" strike="noStrike" kern="1200" cap="none" spc="0" baseline="0" dirty="0" err="1">
                <a:solidFill>
                  <a:schemeClr val="accent1">
                    <a:lumMod val="25000"/>
                  </a:schemeClr>
                </a:solidFill>
                <a:uFillTx/>
                <a:latin typeface="Calibri"/>
              </a:rPr>
              <a:t>utilita’</a:t>
            </a:r>
            <a:r>
              <a:rPr lang="it-IT" sz="1400" b="0" i="0" u="none" strike="noStrike" kern="1200" cap="none" spc="0" baseline="0" dirty="0">
                <a:solidFill>
                  <a:schemeClr val="accent1">
                    <a:lumMod val="25000"/>
                  </a:schemeClr>
                </a:solidFill>
                <a:uFillTx/>
                <a:latin typeface="Calibri"/>
              </a:rPr>
              <a:t> evidente → anche il Notaio </a:t>
            </a:r>
            <a:r>
              <a:rPr lang="it-IT" sz="1400" b="0" i="0" u="none" strike="noStrike" kern="1200" cap="none" spc="0" baseline="0" dirty="0" err="1">
                <a:solidFill>
                  <a:schemeClr val="accent1">
                    <a:lumMod val="25000"/>
                  </a:schemeClr>
                </a:solidFill>
                <a:uFillTx/>
                <a:latin typeface="Calibri"/>
              </a:rPr>
              <a:t>dovra’</a:t>
            </a:r>
            <a:r>
              <a:rPr lang="it-IT" sz="1400" b="0" i="0" u="none" strike="noStrike" kern="1200" cap="none" spc="0" baseline="0" dirty="0">
                <a:solidFill>
                  <a:schemeClr val="accent1">
                    <a:lumMod val="25000"/>
                  </a:schemeClr>
                </a:solidFill>
                <a:uFillTx/>
                <a:latin typeface="Calibri"/>
              </a:rPr>
              <a:t> valutare l’esistenza dell’uno o dell’altro presupposto.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Attenzione: il secondo comma dell’art. 747 c.p.c. </a:t>
            </a:r>
            <a:r>
              <a:rPr lang="it-IT" sz="1400" b="1" i="0" u="none" strike="noStrike" kern="1200" cap="none" spc="0" baseline="0" dirty="0">
                <a:solidFill>
                  <a:schemeClr val="accent1">
                    <a:lumMod val="25000"/>
                  </a:schemeClr>
                </a:solidFill>
                <a:uFillTx/>
                <a:latin typeface="Calibri"/>
              </a:rPr>
              <a:t>richiede il parere del G.T. se i beni appartengono a incapaci:</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nel caso del chiamato </a:t>
            </a:r>
            <a:r>
              <a:rPr lang="it-IT" sz="1400" b="1" i="0" u="none" strike="noStrike" kern="1200" cap="none" spc="0" baseline="0" dirty="0" err="1">
                <a:solidFill>
                  <a:schemeClr val="accent1">
                    <a:lumMod val="25000"/>
                  </a:schemeClr>
                </a:solidFill>
                <a:uFillTx/>
                <a:latin typeface="Calibri"/>
              </a:rPr>
              <a:t>all’eredita’</a:t>
            </a:r>
            <a:r>
              <a:rPr lang="it-IT" sz="1400" b="1" i="0" u="none" strike="noStrike" kern="1200" cap="none" spc="0" baseline="0" dirty="0">
                <a:solidFill>
                  <a:schemeClr val="accent1">
                    <a:lumMod val="25000"/>
                  </a:schemeClr>
                </a:solidFill>
                <a:uFillTx/>
                <a:latin typeface="Calibri"/>
              </a:rPr>
              <a:t> incapace o di curatore </a:t>
            </a:r>
            <a:r>
              <a:rPr lang="it-IT" sz="1400" b="1" i="0" u="none" strike="noStrike" kern="1200" cap="none" spc="0" baseline="0" dirty="0" err="1">
                <a:solidFill>
                  <a:schemeClr val="accent1">
                    <a:lumMod val="25000"/>
                  </a:schemeClr>
                </a:solidFill>
                <a:uFillTx/>
                <a:latin typeface="Calibri"/>
              </a:rPr>
              <a:t>dell’eredita’</a:t>
            </a:r>
            <a:r>
              <a:rPr lang="it-IT" sz="1400" b="1" i="0" u="none" strike="noStrike" kern="1200" cap="none" spc="0" baseline="0" dirty="0">
                <a:solidFill>
                  <a:schemeClr val="accent1">
                    <a:lumMod val="25000"/>
                  </a:schemeClr>
                </a:solidFill>
                <a:uFillTx/>
                <a:latin typeface="Calibri"/>
              </a:rPr>
              <a:t> giacente con chiamato incapace, i beni non appartengono ancora all’incapace, </a:t>
            </a:r>
            <a:r>
              <a:rPr lang="it-IT" sz="1400" b="1" i="0" u="none" strike="noStrike" kern="1200" cap="none" spc="0" baseline="0" dirty="0" err="1">
                <a:solidFill>
                  <a:schemeClr val="accent1">
                    <a:lumMod val="25000"/>
                  </a:schemeClr>
                </a:solidFill>
                <a:uFillTx/>
                <a:latin typeface="Calibri"/>
              </a:rPr>
              <a:t>percio’</a:t>
            </a:r>
            <a:r>
              <a:rPr lang="it-IT" sz="1400" b="1" i="0" u="none" strike="noStrike" kern="1200" cap="none" spc="0" baseline="0" dirty="0">
                <a:solidFill>
                  <a:schemeClr val="accent1">
                    <a:lumMod val="25000"/>
                  </a:schemeClr>
                </a:solidFill>
                <a:uFillTx/>
                <a:latin typeface="Calibri"/>
              </a:rPr>
              <a:t> si esclude il suddetto parere. Quindi </a:t>
            </a:r>
            <a:r>
              <a:rPr lang="it-IT" sz="1400" b="1" i="0" u="none" strike="noStrike" kern="1200" cap="none" spc="0" baseline="0" dirty="0" err="1">
                <a:solidFill>
                  <a:schemeClr val="accent1">
                    <a:lumMod val="25000"/>
                  </a:schemeClr>
                </a:solidFill>
                <a:uFillTx/>
                <a:latin typeface="Calibri"/>
              </a:rPr>
              <a:t>gia’</a:t>
            </a:r>
            <a:r>
              <a:rPr lang="it-IT" sz="1400" b="1" i="0" u="none" strike="noStrike" kern="1200" cap="none" spc="0" baseline="0" dirty="0">
                <a:solidFill>
                  <a:schemeClr val="accent1">
                    <a:lumMod val="25000"/>
                  </a:schemeClr>
                </a:solidFill>
                <a:uFillTx/>
                <a:latin typeface="Calibri"/>
              </a:rPr>
              <a:t> il Tribunale non deve chiedere alcun parere al G.T., a maggior ragione il Notaio NON DOVRA’ CHIEDERE ALCUN PARERE. </a:t>
            </a:r>
          </a:p>
          <a:p>
            <a:pPr algn="just"/>
            <a:endParaRPr lang="it-IT" dirty="0"/>
          </a:p>
        </p:txBody>
      </p:sp>
      <p:sp>
        <p:nvSpPr>
          <p:cNvPr id="7" name="Segnaposto numero diapositiva 6">
            <a:extLst>
              <a:ext uri="{FF2B5EF4-FFF2-40B4-BE49-F238E27FC236}">
                <a16:creationId xmlns:a16="http://schemas.microsoft.com/office/drawing/2014/main" id="{60DA888A-9697-28C6-7664-E685C42C9B52}"/>
              </a:ext>
            </a:extLst>
          </p:cNvPr>
          <p:cNvSpPr>
            <a:spLocks noGrp="1"/>
          </p:cNvSpPr>
          <p:nvPr>
            <p:ph type="sldNum" sz="quarter" idx="12"/>
          </p:nvPr>
        </p:nvSpPr>
        <p:spPr/>
        <p:txBody>
          <a:bodyPr/>
          <a:lstStyle/>
          <a:p>
            <a:pPr rtl="0"/>
            <a:fld id="{B5CEABB6-07DC-46E8-9B57-56EC44A396E5}" type="slidenum">
              <a:rPr lang="it-IT" noProof="0" smtClean="0"/>
              <a:t>5</a:t>
            </a:fld>
            <a:endParaRPr lang="it-IT" noProof="0"/>
          </a:p>
        </p:txBody>
      </p:sp>
    </p:spTree>
    <p:extLst>
      <p:ext uri="{BB962C8B-B14F-4D97-AF65-F5344CB8AC3E}">
        <p14:creationId xmlns:p14="http://schemas.microsoft.com/office/powerpoint/2010/main" val="154863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93CBAFBE-957A-B96E-A71C-ED4445C9E8D0}"/>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75C99099-699C-4509-6F38-A3AF6F275E37}"/>
              </a:ext>
            </a:extLst>
          </p:cNvPr>
          <p:cNvSpPr>
            <a:spLocks noGrp="1"/>
          </p:cNvSpPr>
          <p:nvPr>
            <p:ph type="body" idx="1"/>
          </p:nvPr>
        </p:nvSpPr>
        <p:spPr>
          <a:xfrm>
            <a:off x="284672" y="621102"/>
            <a:ext cx="11688792" cy="5581290"/>
          </a:xfrm>
        </p:spPr>
        <p:txBody>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chemeClr val="accent1">
                    <a:lumMod val="25000"/>
                  </a:schemeClr>
                </a:solidFill>
                <a:uFillTx/>
                <a:latin typeface="Calibri"/>
              </a:rPr>
              <a:t>ANALISI DEI CASI  DI APPLICAZIONE ART. 21 </a:t>
            </a:r>
            <a:r>
              <a:rPr lang="it-IT" sz="1600" b="1" i="0" u="none" strike="noStrike" kern="1200" cap="none" spc="0" baseline="0" dirty="0" err="1">
                <a:solidFill>
                  <a:schemeClr val="accent1">
                    <a:lumMod val="25000"/>
                  </a:schemeClr>
                </a:solidFill>
                <a:uFillTx/>
                <a:latin typeface="Calibri"/>
              </a:rPr>
              <a:t>D.Lgs.</a:t>
            </a:r>
            <a:r>
              <a:rPr lang="it-IT" sz="1600" b="1" i="0" u="none" strike="noStrike" kern="1200" cap="none" spc="0" baseline="0" dirty="0">
                <a:solidFill>
                  <a:schemeClr val="accent1">
                    <a:lumMod val="25000"/>
                  </a:schemeClr>
                </a:solidFill>
                <a:uFillTx/>
                <a:latin typeface="Calibri"/>
              </a:rPr>
              <a:t> 149/2022 POST ACCETTAZIONE DI EREDITA’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1" i="0" u="none" strike="noStrike" kern="1200" cap="none" spc="0" baseline="0" dirty="0">
              <a:solidFill>
                <a:schemeClr val="accent1">
                  <a:lumMod val="25000"/>
                </a:schemeClr>
              </a:solidFill>
              <a:uFillTx/>
              <a:latin typeface="Calibri"/>
            </a:endParaRPr>
          </a:p>
          <a:p>
            <a:pPr marL="342900" marR="0" lvl="0" indent="-342900" algn="just" defTabSz="914400" rtl="0" fontAlgn="auto" hangingPunct="1">
              <a:lnSpc>
                <a:spcPct val="100000"/>
              </a:lnSpc>
              <a:spcBef>
                <a:spcPts val="0"/>
              </a:spcBef>
              <a:spcAft>
                <a:spcPts val="0"/>
              </a:spcAft>
              <a:buSzPct val="100000"/>
              <a:buAutoNum type="alphaUcParenR"/>
              <a:tabLst/>
              <a:defRPr sz="1800" b="0" i="0" u="none" strike="noStrike" kern="0" cap="none" spc="0" baseline="0">
                <a:solidFill>
                  <a:srgbClr val="000000"/>
                </a:solidFill>
                <a:uFillTx/>
              </a:defRPr>
            </a:pPr>
            <a:r>
              <a:rPr lang="it-IT" sz="1600" b="1" i="0" u="none" strike="noStrike" kern="1200" cap="none" spc="0" baseline="0" dirty="0">
                <a:solidFill>
                  <a:schemeClr val="accent1">
                    <a:lumMod val="25000"/>
                  </a:schemeClr>
                </a:solidFill>
                <a:uFillTx/>
                <a:latin typeface="Calibri"/>
              </a:rPr>
              <a:t>SOSTITUZIONE FEDECOMMISSARIA (art. 694 c.c.)</a:t>
            </a:r>
          </a:p>
          <a:p>
            <a:pPr marL="342900" marR="0" lvl="0" indent="-342900" algn="just" defTabSz="914400" rtl="0" fontAlgn="auto" hangingPunct="1">
              <a:lnSpc>
                <a:spcPct val="100000"/>
              </a:lnSpc>
              <a:spcBef>
                <a:spcPts val="0"/>
              </a:spcBef>
              <a:spcAft>
                <a:spcPts val="0"/>
              </a:spcAft>
              <a:buSzPct val="100000"/>
              <a:buAutoNum type="alphaUcParenR" startAt="2"/>
              <a:tabLst/>
              <a:defRPr sz="1800" b="0" i="0" u="none" strike="noStrike" kern="0" cap="none" spc="0" baseline="0">
                <a:solidFill>
                  <a:srgbClr val="000000"/>
                </a:solidFill>
                <a:uFillTx/>
              </a:defRPr>
            </a:pPr>
            <a:r>
              <a:rPr lang="it-IT" sz="1600" b="1" i="0" u="none" strike="noStrike" kern="1200" cap="none" spc="0" baseline="0" dirty="0">
                <a:solidFill>
                  <a:schemeClr val="accent1">
                    <a:lumMod val="25000"/>
                  </a:schemeClr>
                </a:solidFill>
                <a:uFillTx/>
                <a:latin typeface="Calibri"/>
              </a:rPr>
              <a:t>ESECUTORE TESTAMENTARIO (art. 703 c.c.)</a:t>
            </a:r>
          </a:p>
          <a:p>
            <a:pPr marL="342900" marR="0" lvl="0" indent="-342900" algn="just" defTabSz="914400" rtl="0" fontAlgn="auto" hangingPunct="1">
              <a:lnSpc>
                <a:spcPct val="100000"/>
              </a:lnSpc>
              <a:spcBef>
                <a:spcPts val="0"/>
              </a:spcBef>
              <a:spcAft>
                <a:spcPts val="0"/>
              </a:spcAft>
              <a:buSzPct val="100000"/>
              <a:buAutoNum type="alphaUcParenR" startAt="2"/>
              <a:tabLst/>
              <a:defRPr sz="1800" b="0" i="0" u="none" strike="noStrike" kern="0" cap="none" spc="0" baseline="0">
                <a:solidFill>
                  <a:srgbClr val="000000"/>
                </a:solidFill>
                <a:uFillTx/>
              </a:defRPr>
            </a:pPr>
            <a:r>
              <a:rPr lang="it-IT" sz="1600" b="1" i="0" u="none" strike="noStrike" kern="0" cap="none" spc="0" baseline="0" dirty="0">
                <a:solidFill>
                  <a:schemeClr val="accent1">
                    <a:lumMod val="25000"/>
                  </a:schemeClr>
                </a:solidFill>
                <a:uFillTx/>
                <a:latin typeface="Calibri"/>
              </a:rPr>
              <a:t>EREDE CHE HA ACCETTATO CON BENEFICIO d’INVENTARIO (art. 493 c.c.)</a:t>
            </a:r>
            <a:endParaRPr lang="it-IT" sz="1600" b="1" i="0" u="none" strike="noStrike" kern="1200" cap="none" spc="0" baseline="0" dirty="0">
              <a:solidFill>
                <a:schemeClr val="accent1">
                  <a:lumMod val="25000"/>
                </a:schemeClr>
              </a:solidFill>
              <a:uFillTx/>
              <a:latin typeface="Calibri"/>
            </a:endParaRPr>
          </a:p>
          <a:p>
            <a:pPr marL="342900" marR="0" lvl="0" indent="-342900" algn="just" defTabSz="914400" rtl="0" fontAlgn="auto" hangingPunct="1">
              <a:lnSpc>
                <a:spcPct val="100000"/>
              </a:lnSpc>
              <a:spcBef>
                <a:spcPts val="0"/>
              </a:spcBef>
              <a:spcAft>
                <a:spcPts val="0"/>
              </a:spcAft>
              <a:buSzPct val="100000"/>
              <a:buAutoNum type="alphaUcParenR" startAt="2"/>
              <a:tabLst/>
              <a:defRPr sz="1800" b="0" i="0" u="none" strike="noStrike" kern="0" cap="none" spc="0" baseline="0">
                <a:solidFill>
                  <a:srgbClr val="000000"/>
                </a:solidFill>
                <a:uFillTx/>
              </a:defRPr>
            </a:pPr>
            <a:endParaRPr lang="it-IT" sz="16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REQUISITI:</a:t>
            </a:r>
            <a:r>
              <a:rPr lang="it-IT" sz="1400" b="0" i="0" u="none" strike="noStrike" kern="1200" cap="none" spc="0" baseline="0" dirty="0">
                <a:solidFill>
                  <a:schemeClr val="accent1">
                    <a:lumMod val="25000"/>
                  </a:schemeClr>
                </a:solidFill>
                <a:uFillTx/>
                <a:latin typeface="Calibri"/>
              </a:rPr>
              <a:t> atti di vendita o comunque atti dispositivi di beni ereditari compiuti dall’istituito anche diversi da quelli di cui all’art. 694 c.c.  →  Il Notaio in questo caso valuta le ragioni che rendono il compimento dell’atto non rimandabile e soprattutto deve formarsi il proprio convincimento circa la rispondenza dell’atto richiesto alla funzione conservativa del patrimonio ereditario svolta dall’istituito per la restituzione di tutto o parte di esso al sostituito.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Nessun dubbio per gli atti di vendita e di disposizione di beni ereditari compiuti dall’esecutore testamentario: il Notaio </a:t>
            </a:r>
            <a:r>
              <a:rPr lang="it-IT" sz="1400" b="0" i="0" u="none" strike="noStrike" kern="1200" cap="none" spc="0" baseline="0" dirty="0" err="1">
                <a:solidFill>
                  <a:schemeClr val="accent1">
                    <a:lumMod val="25000"/>
                  </a:schemeClr>
                </a:solidFill>
                <a:uFillTx/>
                <a:latin typeface="Calibri"/>
              </a:rPr>
              <a:t>dovra’</a:t>
            </a:r>
            <a:r>
              <a:rPr lang="it-IT" sz="1400" b="0" i="0" u="none" strike="noStrike" kern="1200" cap="none" spc="0" baseline="0" dirty="0">
                <a:solidFill>
                  <a:schemeClr val="accent1">
                    <a:lumMod val="25000"/>
                  </a:schemeClr>
                </a:solidFill>
                <a:uFillTx/>
                <a:latin typeface="Calibri"/>
              </a:rPr>
              <a:t> controllare la legittimazione di quest’ultimo, nomina, accettazione, poteri etc., ma anche che l’atto richiesto abbia funzione esattamente esecutiva rispetto a quanto stabilito dal testatore (per l’autorizzazione del tribunale si richiede la </a:t>
            </a:r>
            <a:r>
              <a:rPr lang="it-IT" sz="1400" b="0" i="0" u="none" strike="noStrike" kern="1200" cap="none" spc="0" baseline="0" dirty="0" err="1">
                <a:solidFill>
                  <a:schemeClr val="accent1">
                    <a:lumMod val="25000"/>
                  </a:schemeClr>
                </a:solidFill>
                <a:uFillTx/>
                <a:latin typeface="Calibri"/>
              </a:rPr>
              <a:t>necessita’</a:t>
            </a:r>
            <a:r>
              <a:rPr lang="it-IT" sz="1400" b="0" i="0" u="none" strike="noStrike" kern="1200" cap="none" spc="0" baseline="0" dirty="0">
                <a:solidFill>
                  <a:schemeClr val="accent1">
                    <a:lumMod val="25000"/>
                  </a:schemeClr>
                </a:solidFill>
                <a:uFillTx/>
                <a:latin typeface="Calibri"/>
              </a:rPr>
              <a:t> → anche il Notaio </a:t>
            </a:r>
            <a:r>
              <a:rPr lang="it-IT" sz="1400" b="0" i="0" u="none" strike="noStrike" kern="1200" cap="none" spc="0" baseline="0" dirty="0" err="1">
                <a:solidFill>
                  <a:schemeClr val="accent1">
                    <a:lumMod val="25000"/>
                  </a:schemeClr>
                </a:solidFill>
                <a:uFillTx/>
                <a:latin typeface="Calibri"/>
              </a:rPr>
              <a:t>dovra’</a:t>
            </a:r>
            <a:r>
              <a:rPr lang="it-IT" sz="1400" b="0" i="0" u="none" strike="noStrike" kern="1200" cap="none" spc="0" baseline="0" dirty="0">
                <a:solidFill>
                  <a:schemeClr val="accent1">
                    <a:lumMod val="25000"/>
                  </a:schemeClr>
                </a:solidFill>
                <a:uFillTx/>
                <a:latin typeface="Calibri"/>
              </a:rPr>
              <a:t> valutare l’esistenza di tale presupposto previa audizione degli eredi: cfr. art. 703 cc.).</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accent1">
                    <a:lumMod val="25000"/>
                  </a:schemeClr>
                </a:solidFill>
                <a:uFillTx/>
                <a:latin typeface="Calibri"/>
              </a:rPr>
              <a:t>Parimenti nessun dubbio </a:t>
            </a:r>
            <a:r>
              <a:rPr lang="it-IT" sz="1400" b="0" i="0" u="none" strike="noStrike" kern="0" cap="none" spc="0" baseline="0" dirty="0" err="1">
                <a:solidFill>
                  <a:schemeClr val="accent1">
                    <a:lumMod val="25000"/>
                  </a:schemeClr>
                </a:solidFill>
                <a:uFillTx/>
                <a:latin typeface="Calibri"/>
              </a:rPr>
              <a:t>sull’applicabilita’</a:t>
            </a:r>
            <a:r>
              <a:rPr lang="it-IT" sz="1400" b="0" i="0" u="none" strike="noStrike" kern="0" cap="none" spc="0" baseline="0" dirty="0">
                <a:solidFill>
                  <a:schemeClr val="accent1">
                    <a:lumMod val="25000"/>
                  </a:schemeClr>
                </a:solidFill>
                <a:uFillTx/>
                <a:latin typeface="Calibri"/>
              </a:rPr>
              <a:t> del 747 c.p.c. per atti compiuti dall’erede beneficiato (non solo alienazioni, ma tutti gli atti dispositivi). Il Notaio controlla l’espletamento di tutte le </a:t>
            </a:r>
            <a:r>
              <a:rPr lang="it-IT" sz="1400" b="0" i="0" u="none" strike="noStrike" kern="0" cap="none" spc="0" baseline="0" dirty="0" err="1">
                <a:solidFill>
                  <a:schemeClr val="accent1">
                    <a:lumMod val="25000"/>
                  </a:schemeClr>
                </a:solidFill>
                <a:uFillTx/>
                <a:latin typeface="Calibri"/>
              </a:rPr>
              <a:t>formalita’</a:t>
            </a:r>
            <a:r>
              <a:rPr lang="it-IT" sz="1400" b="0" i="0" u="none" strike="noStrike" kern="0" cap="none" spc="0" baseline="0" dirty="0">
                <a:solidFill>
                  <a:schemeClr val="accent1">
                    <a:lumMod val="25000"/>
                  </a:schemeClr>
                </a:solidFill>
                <a:uFillTx/>
                <a:latin typeface="Calibri"/>
              </a:rPr>
              <a:t> richieste dalla legge.</a:t>
            </a: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Attenzione: il secondo comma dell’art. 747 c.p.c. </a:t>
            </a:r>
            <a:r>
              <a:rPr lang="it-IT" sz="1400" b="1" i="0" u="none" strike="noStrike" kern="1200" cap="none" spc="0" baseline="0" dirty="0">
                <a:solidFill>
                  <a:schemeClr val="accent1">
                    <a:lumMod val="25000"/>
                  </a:schemeClr>
                </a:solidFill>
                <a:uFillTx/>
                <a:latin typeface="Calibri"/>
              </a:rPr>
              <a:t>richiede il parere del G.T. se i beni appartengono a incapaci:</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nel caso dell’istituito nella sostituzione fedecommissaria, dell’esecutore testamentario e dell’erede con beneficio d’inventario il Tribunale deve chiedere il parere al G.T., ma se l’autorizzazione </a:t>
            </a:r>
            <a:r>
              <a:rPr lang="it-IT" sz="1400" b="1" i="0" u="none" strike="noStrike" kern="1200" cap="none" spc="0" baseline="0" dirty="0" err="1">
                <a:solidFill>
                  <a:schemeClr val="accent1">
                    <a:lumMod val="25000"/>
                  </a:schemeClr>
                </a:solidFill>
                <a:uFillTx/>
                <a:latin typeface="Calibri"/>
              </a:rPr>
              <a:t>e’</a:t>
            </a:r>
            <a:r>
              <a:rPr lang="it-IT" sz="1400" b="1" i="0" u="none" strike="noStrike" kern="1200" cap="none" spc="0" baseline="0" dirty="0">
                <a:solidFill>
                  <a:schemeClr val="accent1">
                    <a:lumMod val="25000"/>
                  </a:schemeClr>
                </a:solidFill>
                <a:uFillTx/>
                <a:latin typeface="Calibri"/>
              </a:rPr>
              <a:t> data dal Notaio quest’ultimo NON DOVRA’ CHIEDERE ALCUN PARERE; </a:t>
            </a:r>
            <a:r>
              <a:rPr lang="it-IT" sz="1400" b="1" i="0" u="none" strike="noStrike" kern="1200" cap="none" spc="0" baseline="0" dirty="0" err="1">
                <a:solidFill>
                  <a:schemeClr val="accent1">
                    <a:lumMod val="25000"/>
                  </a:schemeClr>
                </a:solidFill>
                <a:uFillTx/>
                <a:latin typeface="Calibri"/>
              </a:rPr>
              <a:t>dovra’</a:t>
            </a:r>
            <a:r>
              <a:rPr lang="it-IT" sz="1400" b="1" i="0" u="none" strike="noStrike" kern="1200" cap="none" spc="0" baseline="0" dirty="0">
                <a:solidFill>
                  <a:schemeClr val="accent1">
                    <a:lumMod val="25000"/>
                  </a:schemeClr>
                </a:solidFill>
                <a:uFillTx/>
                <a:latin typeface="Calibri"/>
              </a:rPr>
              <a:t> compiere comunque una duplice valutazione (interessi di creditori, legatari, altri eredi da un lato e interessi dell’incapace istituito o erede dall’altro). Unica autorizzazione che tiene conto dei diversi interessi. </a:t>
            </a:r>
          </a:p>
          <a:p>
            <a:pPr algn="just"/>
            <a:endParaRPr lang="it-IT" dirty="0"/>
          </a:p>
        </p:txBody>
      </p:sp>
      <p:sp>
        <p:nvSpPr>
          <p:cNvPr id="7" name="Segnaposto numero diapositiva 6">
            <a:extLst>
              <a:ext uri="{FF2B5EF4-FFF2-40B4-BE49-F238E27FC236}">
                <a16:creationId xmlns:a16="http://schemas.microsoft.com/office/drawing/2014/main" id="{8707AE95-F3C7-018B-1ED0-E36CDB42A740}"/>
              </a:ext>
            </a:extLst>
          </p:cNvPr>
          <p:cNvSpPr>
            <a:spLocks noGrp="1"/>
          </p:cNvSpPr>
          <p:nvPr>
            <p:ph type="sldNum" sz="quarter" idx="12"/>
          </p:nvPr>
        </p:nvSpPr>
        <p:spPr/>
        <p:txBody>
          <a:bodyPr/>
          <a:lstStyle/>
          <a:p>
            <a:pPr rtl="0"/>
            <a:fld id="{B5CEABB6-07DC-46E8-9B57-56EC44A396E5}" type="slidenum">
              <a:rPr lang="it-IT" noProof="0" smtClean="0"/>
              <a:t>6</a:t>
            </a:fld>
            <a:endParaRPr lang="it-IT" noProof="0"/>
          </a:p>
        </p:txBody>
      </p:sp>
    </p:spTree>
    <p:extLst>
      <p:ext uri="{BB962C8B-B14F-4D97-AF65-F5344CB8AC3E}">
        <p14:creationId xmlns:p14="http://schemas.microsoft.com/office/powerpoint/2010/main" val="69628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492A3759-306A-25DD-C048-BF1332C8F9D4}"/>
              </a:ext>
            </a:extLst>
          </p:cNvPr>
          <p:cNvSpPr>
            <a:spLocks noGrp="1"/>
          </p:cNvSpPr>
          <p:nvPr>
            <p:ph type="pic" sz="quarter" idx="13"/>
          </p:nvPr>
        </p:nvSpPr>
        <p:spPr/>
        <p:txBody>
          <a:bodyPr/>
          <a:lstStyle/>
          <a:p>
            <a:endParaRPr lang="it-IT" dirty="0"/>
          </a:p>
        </p:txBody>
      </p:sp>
      <p:sp>
        <p:nvSpPr>
          <p:cNvPr id="4" name="Segnaposto testo 3">
            <a:extLst>
              <a:ext uri="{FF2B5EF4-FFF2-40B4-BE49-F238E27FC236}">
                <a16:creationId xmlns:a16="http://schemas.microsoft.com/office/drawing/2014/main" id="{34ED7221-B822-30C5-9357-C29A89881347}"/>
              </a:ext>
            </a:extLst>
          </p:cNvPr>
          <p:cNvSpPr>
            <a:spLocks noGrp="1"/>
          </p:cNvSpPr>
          <p:nvPr>
            <p:ph type="body" idx="1"/>
          </p:nvPr>
        </p:nvSpPr>
        <p:spPr>
          <a:xfrm>
            <a:off x="457200" y="638355"/>
            <a:ext cx="11283696" cy="5788324"/>
          </a:xfrm>
        </p:spPr>
        <p:txBody>
          <a:bodyPr>
            <a:normAutofit lnSpcReduction="10000"/>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chemeClr val="accent1">
                    <a:lumMod val="25000"/>
                  </a:schemeClr>
                </a:solidFill>
                <a:uFillTx/>
                <a:latin typeface="Calibri"/>
              </a:rPr>
              <a:t>Per dovere di informazione si ricorda che nei mesi scorsi un Pubblico Ministero ha </a:t>
            </a:r>
            <a:r>
              <a:rPr lang="it-IT" sz="1600" b="0" i="0" u="none" strike="noStrike" kern="0" cap="none" spc="0" baseline="0" dirty="0">
                <a:solidFill>
                  <a:schemeClr val="accent1">
                    <a:lumMod val="25000"/>
                  </a:schemeClr>
                </a:solidFill>
                <a:uFillTx/>
                <a:latin typeface="Calibri"/>
              </a:rPr>
              <a:t>proposto reclamo contro </a:t>
            </a:r>
            <a:r>
              <a:rPr lang="it-IT" sz="1600" b="0" i="0" u="none" strike="noStrike" kern="1200" cap="none" spc="0" baseline="0" dirty="0">
                <a:solidFill>
                  <a:schemeClr val="accent1">
                    <a:lumMod val="25000"/>
                  </a:schemeClr>
                </a:solidFill>
                <a:uFillTx/>
                <a:latin typeface="Calibri"/>
              </a:rPr>
              <a:t>una autorizzazione emessa ai sensi dell’art. 21 del D.Lg. 149/2022 da una nostra Collega di Roma relativa alla vendita di un bene ereditario da parte di un minore di cui all’art. 747 cod. proc. civ., in quanto a giudizio del reclamante, autorizzazione carente del parere del G.T.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6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accent1">
                    <a:lumMod val="25000"/>
                  </a:schemeClr>
                </a:solidFill>
                <a:uFillTx/>
                <a:latin typeface="Calibri"/>
              </a:rPr>
              <a:t>P</a:t>
            </a:r>
            <a:r>
              <a:rPr lang="it-IT" sz="1400" b="0" i="0" u="none" strike="noStrike" kern="1200" cap="none" spc="0" baseline="0" dirty="0">
                <a:solidFill>
                  <a:schemeClr val="accent1">
                    <a:lumMod val="25000"/>
                  </a:schemeClr>
                </a:solidFill>
                <a:uFillTx/>
                <a:latin typeface="Calibri"/>
              </a:rPr>
              <a:t>arte della dottrina ha osservato che giusta la previsione dell’art. 740 </a:t>
            </a:r>
            <a:r>
              <a:rPr lang="it-IT" sz="1400" b="0" i="0" u="none" strike="noStrike" kern="1200" cap="none" spc="0" baseline="0" dirty="0" err="1">
                <a:solidFill>
                  <a:schemeClr val="accent1">
                    <a:lumMod val="25000"/>
                  </a:schemeClr>
                </a:solidFill>
                <a:uFillTx/>
                <a:latin typeface="Calibri"/>
              </a:rPr>
              <a:t>cod.proc.civ</a:t>
            </a:r>
            <a:r>
              <a:rPr lang="it-IT" sz="1400" b="0" i="0" u="none" strike="noStrike" kern="1200" cap="none" spc="0" baseline="0" dirty="0">
                <a:solidFill>
                  <a:schemeClr val="accent1">
                    <a:lumMod val="25000"/>
                  </a:schemeClr>
                </a:solidFill>
                <a:uFillTx/>
                <a:latin typeface="Calibri"/>
              </a:rPr>
              <a:t>.  il P.M. «… </a:t>
            </a:r>
            <a:r>
              <a:rPr lang="it-IT" sz="1400" b="0" i="0" u="none" strike="noStrike" kern="1200" cap="none" spc="0" baseline="0" dirty="0" err="1">
                <a:solidFill>
                  <a:schemeClr val="accent1">
                    <a:lumMod val="25000"/>
                  </a:schemeClr>
                </a:solidFill>
                <a:uFillTx/>
                <a:latin typeface="Calibri"/>
              </a:rPr>
              <a:t>puo’</a:t>
            </a:r>
            <a:r>
              <a:rPr lang="it-IT" sz="1400" b="0" i="0" u="none" strike="noStrike" kern="1200" cap="none" spc="0" baseline="0" dirty="0">
                <a:solidFill>
                  <a:schemeClr val="accent1">
                    <a:lumMod val="25000"/>
                  </a:schemeClr>
                </a:solidFill>
                <a:uFillTx/>
                <a:latin typeface="Calibri"/>
              </a:rPr>
              <a:t> proporre reclamo contro i decreti del giudice tutelare e contro quelli del tribunale per i quali </a:t>
            </a:r>
            <a:r>
              <a:rPr lang="it-IT" sz="1400" b="0" i="0" u="none" strike="noStrike" kern="1200" cap="none" spc="0" baseline="0" dirty="0" err="1">
                <a:solidFill>
                  <a:schemeClr val="accent1">
                    <a:lumMod val="25000"/>
                  </a:schemeClr>
                </a:solidFill>
                <a:uFillTx/>
                <a:latin typeface="Calibri"/>
              </a:rPr>
              <a:t>e’</a:t>
            </a:r>
            <a:r>
              <a:rPr lang="it-IT" sz="1400" b="0" i="0" u="none" strike="noStrike" kern="1200" cap="none" spc="0" baseline="0" dirty="0">
                <a:solidFill>
                  <a:schemeClr val="accent1">
                    <a:lumMod val="25000"/>
                  </a:schemeClr>
                </a:solidFill>
                <a:uFillTx/>
                <a:latin typeface="Calibri"/>
              </a:rPr>
              <a:t> necessario il suo parere».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I tesi: il P.M. sarebbe sempre competente a reclamare contro i provvedimenti del G.T. e contro quelli del Tribunale per i quali sia richiesto il parere.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II tesi: il P.M. non </a:t>
            </a:r>
            <a:r>
              <a:rPr lang="it-IT" sz="1400" b="0" i="0" u="none" strike="noStrike" kern="1200" cap="none" spc="0" baseline="0" dirty="0" err="1">
                <a:solidFill>
                  <a:schemeClr val="accent1">
                    <a:lumMod val="25000"/>
                  </a:schemeClr>
                </a:solidFill>
                <a:uFillTx/>
                <a:latin typeface="Calibri"/>
              </a:rPr>
              <a:t>e’</a:t>
            </a:r>
            <a:r>
              <a:rPr lang="it-IT" sz="1400" b="0" i="0" u="none" strike="noStrike" kern="1200" cap="none" spc="0" baseline="0" dirty="0">
                <a:solidFill>
                  <a:schemeClr val="accent1">
                    <a:lumMod val="25000"/>
                  </a:schemeClr>
                </a:solidFill>
                <a:uFillTx/>
                <a:latin typeface="Calibri"/>
              </a:rPr>
              <a:t> mai competente  se non per quei provvedimenti (sia del Tribunale sia del G.T.) per i quali sia richiesto il parere.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Si potrebbe concludere che </a:t>
            </a:r>
            <a:r>
              <a:rPr lang="it-IT" sz="1400" b="0" i="0" u="none" strike="noStrike" kern="1200" cap="none" spc="0" baseline="0" dirty="0" err="1">
                <a:solidFill>
                  <a:schemeClr val="accent1">
                    <a:lumMod val="25000"/>
                  </a:schemeClr>
                </a:solidFill>
                <a:uFillTx/>
                <a:latin typeface="Calibri"/>
              </a:rPr>
              <a:t>poiche</a:t>
            </a:r>
            <a:r>
              <a:rPr lang="it-IT" sz="1400" b="0" i="0" u="none" strike="noStrike" kern="1200" cap="none" spc="0" baseline="0" dirty="0">
                <a:solidFill>
                  <a:schemeClr val="accent1">
                    <a:lumMod val="25000"/>
                  </a:schemeClr>
                </a:solidFill>
                <a:uFillTx/>
                <a:latin typeface="Calibri"/>
              </a:rPr>
              <a:t>’ l’art. 747 cod. proc. civ. non richiede alcun parere del P.M. ma la </a:t>
            </a:r>
            <a:r>
              <a:rPr lang="it-IT" sz="1400" b="0" i="0" u="none" strike="noStrike" kern="1200" cap="none" spc="0" baseline="0" dirty="0" err="1">
                <a:solidFill>
                  <a:schemeClr val="accent1">
                    <a:lumMod val="25000"/>
                  </a:schemeClr>
                </a:solidFill>
                <a:uFillTx/>
                <a:latin typeface="Calibri"/>
              </a:rPr>
              <a:t>necessita’</a:t>
            </a:r>
            <a:r>
              <a:rPr lang="it-IT" sz="1400" b="0" i="0" u="none" strike="noStrike" kern="1200" cap="none" spc="0" baseline="0" dirty="0">
                <a:solidFill>
                  <a:schemeClr val="accent1">
                    <a:lumMod val="25000"/>
                  </a:schemeClr>
                </a:solidFill>
                <a:uFillTx/>
                <a:latin typeface="Calibri"/>
              </a:rPr>
              <a:t> del parere del G.T. se i beni appartengono a incapaci → NON VI SAREBBE LEGITTIMAZIONE AL RECLAMO DA PARTE DEL P.M. per mancanza  di richiesta del suo parere nella norma citata.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Contra: si osserva che la legittimazione all’impugnazione da parte del P.M. </a:t>
            </a:r>
            <a:r>
              <a:rPr lang="it-IT" sz="1400" b="1" i="0" u="none" strike="noStrike" kern="1200" cap="none" spc="0" baseline="0" dirty="0" err="1">
                <a:solidFill>
                  <a:schemeClr val="accent1">
                    <a:lumMod val="25000"/>
                  </a:schemeClr>
                </a:solidFill>
                <a:uFillTx/>
                <a:latin typeface="Calibri"/>
              </a:rPr>
              <a:t>e’</a:t>
            </a:r>
            <a:r>
              <a:rPr lang="it-IT" sz="1400" b="1" i="0" u="none" strike="noStrike" kern="1200" cap="none" spc="0" baseline="0" dirty="0">
                <a:solidFill>
                  <a:schemeClr val="accent1">
                    <a:lumMod val="25000"/>
                  </a:schemeClr>
                </a:solidFill>
                <a:uFillTx/>
                <a:latin typeface="Calibri"/>
              </a:rPr>
              <a:t> sottesa all’obbligo di comunicazione dell’autorizzazione notarile al P.M. prevista dall’art. 21, comma  quarto del </a:t>
            </a:r>
            <a:r>
              <a:rPr lang="it-IT" sz="1400" b="1" i="0" u="none" strike="noStrike" kern="1200" cap="none" spc="0" baseline="0" dirty="0" err="1">
                <a:solidFill>
                  <a:schemeClr val="accent1">
                    <a:lumMod val="25000"/>
                  </a:schemeClr>
                </a:solidFill>
                <a:uFillTx/>
                <a:latin typeface="Calibri"/>
              </a:rPr>
              <a:t>D.Lgs.</a:t>
            </a:r>
            <a:r>
              <a:rPr lang="it-IT" sz="1400" b="1" i="0" u="none" strike="noStrike" kern="1200" cap="none" spc="0" baseline="0" dirty="0">
                <a:solidFill>
                  <a:schemeClr val="accent1">
                    <a:lumMod val="25000"/>
                  </a:schemeClr>
                </a:solidFill>
                <a:uFillTx/>
                <a:latin typeface="Calibri"/>
              </a:rPr>
              <a:t> 149/2022. Scopo precipuo della comunicazione al P.M., infatti,  è quello di mettere quest’ultimo in condizioni di impugnare l’autorizzazione notarile qualora ne ravvisi gli estremi. Si consiglia </a:t>
            </a:r>
            <a:r>
              <a:rPr lang="it-IT" sz="1400" b="1" i="0" u="none" strike="noStrike" kern="1200" cap="none" spc="0" baseline="0" dirty="0" err="1">
                <a:solidFill>
                  <a:schemeClr val="accent1">
                    <a:lumMod val="25000"/>
                  </a:schemeClr>
                </a:solidFill>
                <a:uFillTx/>
                <a:latin typeface="Calibri"/>
              </a:rPr>
              <a:t>percio’</a:t>
            </a:r>
            <a:r>
              <a:rPr lang="it-IT" sz="1400" b="1" i="0" u="none" strike="noStrike" kern="1200" cap="none" spc="0" baseline="0" dirty="0">
                <a:solidFill>
                  <a:schemeClr val="accent1">
                    <a:lumMod val="25000"/>
                  </a:schemeClr>
                </a:solidFill>
                <a:uFillTx/>
                <a:latin typeface="Calibri"/>
              </a:rPr>
              <a:t> MASSIMA CAUTELA in merito!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L’art. 21 </a:t>
            </a:r>
            <a:r>
              <a:rPr lang="it-IT" sz="1400" b="0" i="0" u="none" strike="noStrike" kern="1200" cap="none" spc="0" baseline="0" dirty="0" err="1">
                <a:solidFill>
                  <a:schemeClr val="accent1">
                    <a:lumMod val="25000"/>
                  </a:schemeClr>
                </a:solidFill>
                <a:uFillTx/>
                <a:latin typeface="Calibri"/>
              </a:rPr>
              <a:t>D.Lgs.</a:t>
            </a:r>
            <a:r>
              <a:rPr lang="it-IT" sz="1400" b="0" i="0" u="none" strike="noStrike" kern="1200" cap="none" spc="0" baseline="0" dirty="0">
                <a:solidFill>
                  <a:schemeClr val="accent1">
                    <a:lumMod val="25000"/>
                  </a:schemeClr>
                </a:solidFill>
                <a:uFillTx/>
                <a:latin typeface="Calibri"/>
              </a:rPr>
              <a:t> 149/2022 nel richiamare l’art. 747 cod. proc. civ. non prevede nei poteri istruttori del Notaio alcuna richiesta di parere del P.M. ne’ del G.T., mentre ad esempio prevede che sia sentito il legatario  se l’autorizzazione riguarda un bene oggetto di legato.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accent1">
                    <a:lumMod val="25000"/>
                  </a:schemeClr>
                </a:solidFill>
                <a:uFillTx/>
                <a:latin typeface="Calibri"/>
              </a:rPr>
              <a:t>Si potrebbe concludere che se il legislatore avesse voluto che il Notaio chiedesse prima un parere al G.T. in analogia con l’art. 747 cod. proc. civ. lo avrebbe detto espressamente e in ogni caso la </a:t>
            </a:r>
            <a:r>
              <a:rPr lang="it-IT" sz="1400" b="0" i="1" u="none" strike="noStrike" kern="1200" cap="none" spc="0" baseline="0" dirty="0">
                <a:solidFill>
                  <a:schemeClr val="accent1">
                    <a:lumMod val="25000"/>
                  </a:schemeClr>
                </a:solidFill>
                <a:uFillTx/>
                <a:latin typeface="Calibri"/>
              </a:rPr>
              <a:t>ratio</a:t>
            </a:r>
            <a:r>
              <a:rPr lang="it-IT" sz="1400" b="0" i="0" u="none" strike="noStrike" kern="1200" cap="none" spc="0" baseline="0" dirty="0">
                <a:solidFill>
                  <a:schemeClr val="accent1">
                    <a:lumMod val="25000"/>
                  </a:schemeClr>
                </a:solidFill>
                <a:uFillTx/>
                <a:latin typeface="Calibri"/>
              </a:rPr>
              <a:t> caratterizzante l’intero </a:t>
            </a:r>
            <a:r>
              <a:rPr lang="it-IT" sz="1400" b="0" i="0" u="none" strike="noStrike" kern="1200" cap="none" spc="0" baseline="0" dirty="0" err="1">
                <a:solidFill>
                  <a:schemeClr val="accent1">
                    <a:lumMod val="25000"/>
                  </a:schemeClr>
                </a:solidFill>
                <a:uFillTx/>
                <a:latin typeface="Calibri"/>
              </a:rPr>
              <a:t>D.Lgs.</a:t>
            </a:r>
            <a:r>
              <a:rPr lang="it-IT" sz="1400" b="0" i="0" u="none" strike="noStrike" kern="1200" cap="none" spc="0" baseline="0" dirty="0">
                <a:solidFill>
                  <a:schemeClr val="accent1">
                    <a:lumMod val="25000"/>
                  </a:schemeClr>
                </a:solidFill>
                <a:uFillTx/>
                <a:latin typeface="Calibri"/>
              </a:rPr>
              <a:t> 149/2022 volta alla massima semplificazione sarebbe totalmente disattesa se ogni volta, prima di emettere una autorizzazione a sensi dell’art. 747 </a:t>
            </a:r>
            <a:r>
              <a:rPr lang="it-IT" sz="1400" b="0" i="0" u="none" strike="noStrike" kern="1200" cap="none" spc="0" baseline="0" dirty="0" err="1">
                <a:solidFill>
                  <a:schemeClr val="accent1">
                    <a:lumMod val="25000"/>
                  </a:schemeClr>
                </a:solidFill>
                <a:uFillTx/>
                <a:latin typeface="Calibri"/>
              </a:rPr>
              <a:t>cod.proc</a:t>
            </a:r>
            <a:r>
              <a:rPr lang="it-IT" sz="1400" b="0" i="0" u="none" strike="noStrike" kern="1200" cap="none" spc="0" baseline="0" dirty="0">
                <a:solidFill>
                  <a:schemeClr val="accent1">
                    <a:lumMod val="25000"/>
                  </a:schemeClr>
                </a:solidFill>
                <a:uFillTx/>
                <a:latin typeface="Calibri"/>
              </a:rPr>
              <a:t>. civ., dovessimo preoccuparci di chiedere il preventivo parere al giudice tutelare. In altri termini la doppia valutazione </a:t>
            </a:r>
            <a:r>
              <a:rPr lang="it-IT" sz="1400" b="0" i="0" u="none" strike="noStrike" kern="1200" cap="none" spc="0" baseline="0" dirty="0" err="1">
                <a:solidFill>
                  <a:schemeClr val="accent1">
                    <a:lumMod val="25000"/>
                  </a:schemeClr>
                </a:solidFill>
                <a:uFillTx/>
                <a:latin typeface="Calibri"/>
              </a:rPr>
              <a:t>potra’</a:t>
            </a:r>
            <a:r>
              <a:rPr lang="it-IT" sz="1400" b="0" i="0" u="none" strike="noStrike" kern="1200" cap="none" spc="0" baseline="0" dirty="0">
                <a:solidFill>
                  <a:schemeClr val="accent1">
                    <a:lumMod val="25000"/>
                  </a:schemeClr>
                </a:solidFill>
                <a:uFillTx/>
                <a:latin typeface="Calibri"/>
              </a:rPr>
              <a:t> essere compiuta dal Notaio senza dover ricorrere all’ausilio del giudice.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0" cap="none" spc="0" baseline="0" dirty="0">
                <a:solidFill>
                  <a:schemeClr val="accent1">
                    <a:lumMod val="25000"/>
                  </a:schemeClr>
                </a:solidFill>
                <a:uFillTx/>
                <a:latin typeface="Calibri"/>
              </a:rPr>
              <a:t>ATTENZIONE: aspetti diversi → parere del G.T. e legittimazione del P.M. all’impugnazione!!! Non confondere i due aspetti!</a:t>
            </a:r>
            <a:endParaRPr lang="it-IT" sz="1400" b="1" i="0" u="none" strike="noStrike" kern="1200" cap="none" spc="0" baseline="0" dirty="0">
              <a:solidFill>
                <a:schemeClr val="accent1">
                  <a:lumMod val="25000"/>
                </a:schemeClr>
              </a:solidFill>
              <a:uFillTx/>
              <a:latin typeface="Calibri"/>
            </a:endParaRPr>
          </a:p>
          <a:p>
            <a:pPr algn="just"/>
            <a:endParaRPr lang="it-IT" dirty="0"/>
          </a:p>
        </p:txBody>
      </p:sp>
      <p:sp>
        <p:nvSpPr>
          <p:cNvPr id="7" name="Segnaposto numero diapositiva 6">
            <a:extLst>
              <a:ext uri="{FF2B5EF4-FFF2-40B4-BE49-F238E27FC236}">
                <a16:creationId xmlns:a16="http://schemas.microsoft.com/office/drawing/2014/main" id="{57DC880D-832B-6A9A-B6A6-93D046DC2475}"/>
              </a:ext>
            </a:extLst>
          </p:cNvPr>
          <p:cNvSpPr>
            <a:spLocks noGrp="1"/>
          </p:cNvSpPr>
          <p:nvPr>
            <p:ph type="sldNum" sz="quarter" idx="12"/>
          </p:nvPr>
        </p:nvSpPr>
        <p:spPr/>
        <p:txBody>
          <a:bodyPr/>
          <a:lstStyle/>
          <a:p>
            <a:pPr rtl="0"/>
            <a:fld id="{B5CEABB6-07DC-46E8-9B57-56EC44A396E5}" type="slidenum">
              <a:rPr lang="it-IT" noProof="0" smtClean="0"/>
              <a:t>7</a:t>
            </a:fld>
            <a:endParaRPr lang="it-IT" noProof="0"/>
          </a:p>
        </p:txBody>
      </p:sp>
    </p:spTree>
    <p:extLst>
      <p:ext uri="{BB962C8B-B14F-4D97-AF65-F5344CB8AC3E}">
        <p14:creationId xmlns:p14="http://schemas.microsoft.com/office/powerpoint/2010/main" val="82273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7FFFCED9-A13B-D526-70F3-7F8DD267DFEB}"/>
              </a:ext>
            </a:extLst>
          </p:cNvPr>
          <p:cNvSpPr>
            <a:spLocks noGrp="1"/>
          </p:cNvSpPr>
          <p:nvPr>
            <p:ph type="pic" sz="quarter" idx="13"/>
          </p:nvPr>
        </p:nvSpPr>
        <p:spPr>
          <a:xfrm>
            <a:off x="0" y="30883"/>
            <a:ext cx="12188952" cy="6858000"/>
          </a:xfrm>
        </p:spPr>
        <p:txBody>
          <a:bodyPr/>
          <a:lstStyle/>
          <a:p>
            <a:endParaRPr lang="it-IT" dirty="0"/>
          </a:p>
        </p:txBody>
      </p:sp>
      <p:sp>
        <p:nvSpPr>
          <p:cNvPr id="4" name="Segnaposto testo 3">
            <a:extLst>
              <a:ext uri="{FF2B5EF4-FFF2-40B4-BE49-F238E27FC236}">
                <a16:creationId xmlns:a16="http://schemas.microsoft.com/office/drawing/2014/main" id="{A96F45A2-9CC1-A4BC-7F6F-EA18B7939FD8}"/>
              </a:ext>
            </a:extLst>
          </p:cNvPr>
          <p:cNvSpPr>
            <a:spLocks noGrp="1"/>
          </p:cNvSpPr>
          <p:nvPr>
            <p:ph type="body" idx="1"/>
          </p:nvPr>
        </p:nvSpPr>
        <p:spPr>
          <a:xfrm>
            <a:off x="802257" y="646980"/>
            <a:ext cx="10524225" cy="5841721"/>
          </a:xfrm>
        </p:spPr>
        <p:txBody>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sng" strike="noStrike" kern="1200" cap="none" spc="0" baseline="0" dirty="0">
                <a:solidFill>
                  <a:schemeClr val="accent1">
                    <a:lumMod val="25000"/>
                  </a:schemeClr>
                </a:solidFill>
                <a:uFillTx/>
                <a:latin typeface="Calibri"/>
              </a:rPr>
              <a:t>IPOTESI ESCLUSE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1" i="0" u="none" strike="noStrike" kern="1200" cap="none" spc="0" baseline="0" dirty="0">
              <a:solidFill>
                <a:schemeClr val="accent1">
                  <a:lumMod val="25000"/>
                </a:schemeClr>
              </a:solidFill>
              <a:uFillTx/>
              <a:latin typeface="Calibri"/>
            </a:endParaRPr>
          </a:p>
          <a:p>
            <a:pPr marL="342900" marR="0" lvl="0" indent="-342900" algn="just" defTabSz="914400" rtl="0" fontAlgn="auto" hangingPunct="1">
              <a:lnSpc>
                <a:spcPct val="100000"/>
              </a:lnSpc>
              <a:spcBef>
                <a:spcPts val="0"/>
              </a:spcBef>
              <a:spcAft>
                <a:spcPts val="0"/>
              </a:spcAft>
              <a:buSzPct val="100000"/>
              <a:buAutoNum type="alphaUcParenR"/>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NOMINE DI SOGGETTI SVOLGENTI FUNZIONI (es. curatore </a:t>
            </a:r>
            <a:r>
              <a:rPr lang="it-IT" sz="1400" b="1" i="0" u="none" strike="noStrike" kern="1200" cap="none" spc="0" baseline="0" dirty="0" err="1">
                <a:solidFill>
                  <a:schemeClr val="accent1">
                    <a:lumMod val="25000"/>
                  </a:schemeClr>
                </a:solidFill>
                <a:uFillTx/>
                <a:latin typeface="Calibri"/>
              </a:rPr>
              <a:t>eredita’</a:t>
            </a:r>
            <a:r>
              <a:rPr lang="it-IT" sz="1400" b="1" i="0" u="none" strike="noStrike" kern="1200" cap="none" spc="0" baseline="0" dirty="0">
                <a:solidFill>
                  <a:schemeClr val="accent1">
                    <a:lumMod val="25000"/>
                  </a:schemeClr>
                </a:solidFill>
                <a:uFillTx/>
                <a:latin typeface="Calibri"/>
              </a:rPr>
              <a:t> giacente o liquidatore di </a:t>
            </a:r>
            <a:r>
              <a:rPr lang="it-IT" sz="1400" b="1" i="0" u="none" strike="noStrike" kern="1200" cap="none" spc="0" baseline="0" dirty="0" err="1">
                <a:solidFill>
                  <a:schemeClr val="accent1">
                    <a:lumMod val="25000"/>
                  </a:schemeClr>
                </a:solidFill>
                <a:uFillTx/>
                <a:latin typeface="Calibri"/>
              </a:rPr>
              <a:t>eredita’</a:t>
            </a:r>
            <a:r>
              <a:rPr lang="it-IT" sz="1400" b="1" i="0" u="none" strike="noStrike" kern="1200" cap="none" spc="0" baseline="0" dirty="0">
                <a:solidFill>
                  <a:schemeClr val="accent1">
                    <a:lumMod val="25000"/>
                  </a:schemeClr>
                </a:solidFill>
                <a:uFillTx/>
                <a:latin typeface="Calibri"/>
              </a:rPr>
              <a:t> beneficiata);</a:t>
            </a:r>
          </a:p>
          <a:p>
            <a:pPr marL="342900" marR="0" lvl="0" indent="-342900" algn="just" defTabSz="914400" rtl="0" fontAlgn="auto" hangingPunct="1">
              <a:lnSpc>
                <a:spcPct val="100000"/>
              </a:lnSpc>
              <a:spcBef>
                <a:spcPts val="0"/>
              </a:spcBef>
              <a:spcAft>
                <a:spcPts val="0"/>
              </a:spcAft>
              <a:buSzPct val="100000"/>
              <a:buAutoNum type="alphaUcParenR"/>
              <a:tabLst/>
              <a:defRPr sz="1800" b="0" i="0" u="none" strike="noStrike" kern="0" cap="none" spc="0" baseline="0">
                <a:solidFill>
                  <a:srgbClr val="000000"/>
                </a:solidFill>
                <a:uFillTx/>
              </a:defRPr>
            </a:pPr>
            <a:endParaRPr lang="it-IT" sz="1400" b="1" i="0" u="none" strike="noStrike" kern="1200" cap="none" spc="0" baseline="0" dirty="0">
              <a:solidFill>
                <a:schemeClr val="accent1">
                  <a:lumMod val="25000"/>
                </a:schemeClr>
              </a:solidFill>
              <a:uFillTx/>
              <a:latin typeface="Calibri"/>
            </a:endParaRPr>
          </a:p>
          <a:p>
            <a:pPr marL="342900" marR="0" lvl="0" indent="-342900" algn="just" defTabSz="914400" rtl="0" fontAlgn="auto" hangingPunct="1">
              <a:lnSpc>
                <a:spcPct val="100000"/>
              </a:lnSpc>
              <a:spcBef>
                <a:spcPts val="0"/>
              </a:spcBef>
              <a:spcAft>
                <a:spcPts val="0"/>
              </a:spcAft>
              <a:buSzPct val="100000"/>
              <a:buAutoNum type="alphaUcParenR" startAt="2"/>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PROVVEDIMENTI DI NATURA CAUTELARE (es. apposizione o rimozione di sigilli);</a:t>
            </a:r>
          </a:p>
          <a:p>
            <a:pPr marL="342900" marR="0" lvl="0" indent="-342900" algn="just" defTabSz="914400" rtl="0" fontAlgn="auto" hangingPunct="1">
              <a:lnSpc>
                <a:spcPct val="100000"/>
              </a:lnSpc>
              <a:spcBef>
                <a:spcPts val="0"/>
              </a:spcBef>
              <a:spcAft>
                <a:spcPts val="0"/>
              </a:spcAft>
              <a:buSzPct val="100000"/>
              <a:buAutoNum type="alphaUcParenR" startAt="2"/>
              <a:tabLst/>
              <a:defRPr sz="1800" b="0" i="0" u="none" strike="noStrike" kern="0" cap="none" spc="0" baseline="0">
                <a:solidFill>
                  <a:srgbClr val="000000"/>
                </a:solidFill>
                <a:uFillTx/>
              </a:defRPr>
            </a:pPr>
            <a:endParaRPr lang="it-IT" sz="1400" b="1" i="0" u="none" strike="noStrike" kern="1200" cap="none" spc="0" baseline="0" dirty="0">
              <a:solidFill>
                <a:schemeClr val="accent1">
                  <a:lumMod val="25000"/>
                </a:schemeClr>
              </a:solidFill>
              <a:uFillTx/>
              <a:latin typeface="Calibri"/>
            </a:endParaRPr>
          </a:p>
          <a:p>
            <a:pPr marL="342900" marR="0" lvl="0" indent="-342900" algn="just" defTabSz="914400" rtl="0" fontAlgn="auto" hangingPunct="1">
              <a:lnSpc>
                <a:spcPct val="100000"/>
              </a:lnSpc>
              <a:spcBef>
                <a:spcPts val="0"/>
              </a:spcBef>
              <a:spcAft>
                <a:spcPts val="0"/>
              </a:spcAft>
              <a:buSzPct val="100000"/>
              <a:buAutoNum type="alphaUcParenR" startAt="3"/>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FISSAZIONE DI TERMINI (es. termine per la liquidazione);</a:t>
            </a:r>
          </a:p>
          <a:p>
            <a:pPr marL="342900" marR="0" lvl="0" indent="-342900" algn="just" defTabSz="914400" rtl="0" fontAlgn="auto" hangingPunct="1">
              <a:lnSpc>
                <a:spcPct val="100000"/>
              </a:lnSpc>
              <a:spcBef>
                <a:spcPts val="0"/>
              </a:spcBef>
              <a:spcAft>
                <a:spcPts val="0"/>
              </a:spcAft>
              <a:buSzPct val="100000"/>
              <a:buAutoNum type="alphaUcParenR" startAt="3"/>
              <a:tabLst/>
              <a:defRPr sz="1800" b="0" i="0" u="none" strike="noStrike" kern="0" cap="none" spc="0" baseline="0">
                <a:solidFill>
                  <a:srgbClr val="000000"/>
                </a:solidFill>
                <a:uFillTx/>
              </a:defRPr>
            </a:pPr>
            <a:endParaRPr lang="it-IT" sz="1400" b="1" i="0" u="none" strike="noStrike" kern="1200" cap="none" spc="0" baseline="0" dirty="0">
              <a:solidFill>
                <a:schemeClr val="accent1">
                  <a:lumMod val="25000"/>
                </a:schemeClr>
              </a:solidFill>
              <a:uFillTx/>
              <a:latin typeface="Calibri"/>
            </a:endParaRPr>
          </a:p>
          <a:p>
            <a:pPr marL="342900" marR="0" lvl="0" indent="-342900" algn="just" defTabSz="914400" rtl="0" fontAlgn="auto" hangingPunct="1">
              <a:lnSpc>
                <a:spcPct val="100000"/>
              </a:lnSpc>
              <a:spcBef>
                <a:spcPts val="0"/>
              </a:spcBef>
              <a:spcAft>
                <a:spcPts val="0"/>
              </a:spcAft>
              <a:buSzPct val="100000"/>
              <a:buAutoNum type="alphaUcParenR" startAt="4"/>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DECISIONE IN ORDINE A RECLAMI CONTRO LO STATO PASSIVO;</a:t>
            </a:r>
          </a:p>
          <a:p>
            <a:pPr marL="342900" marR="0" lvl="0" indent="-342900" algn="just" defTabSz="914400" rtl="0" fontAlgn="auto" hangingPunct="1">
              <a:lnSpc>
                <a:spcPct val="100000"/>
              </a:lnSpc>
              <a:spcBef>
                <a:spcPts val="0"/>
              </a:spcBef>
              <a:spcAft>
                <a:spcPts val="0"/>
              </a:spcAft>
              <a:buSzPct val="100000"/>
              <a:buAutoNum type="alphaUcParenR" startAt="4"/>
              <a:tabLst/>
              <a:defRPr sz="1800" b="0" i="0" u="none" strike="noStrike" kern="0" cap="none" spc="0" baseline="0">
                <a:solidFill>
                  <a:srgbClr val="000000"/>
                </a:solidFill>
                <a:uFillTx/>
              </a:defRPr>
            </a:pPr>
            <a:endParaRPr lang="it-IT" sz="1400" b="1" i="0" u="none" strike="noStrike" kern="1200" cap="none" spc="0" baseline="0" dirty="0">
              <a:solidFill>
                <a:schemeClr val="accent1">
                  <a:lumMod val="25000"/>
                </a:schemeClr>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accent1">
                    <a:lumMod val="25000"/>
                  </a:schemeClr>
                </a:solidFill>
                <a:uFillTx/>
                <a:latin typeface="Calibri"/>
              </a:rPr>
              <a:t>E)   NOMINA DI LIQUIDATORE DELL’EREDITA’ IN LUOGO DELL’EREDE.</a:t>
            </a:r>
          </a:p>
          <a:p>
            <a:endParaRPr lang="it-IT" dirty="0"/>
          </a:p>
        </p:txBody>
      </p:sp>
      <p:sp>
        <p:nvSpPr>
          <p:cNvPr id="7" name="Segnaposto numero diapositiva 6">
            <a:extLst>
              <a:ext uri="{FF2B5EF4-FFF2-40B4-BE49-F238E27FC236}">
                <a16:creationId xmlns:a16="http://schemas.microsoft.com/office/drawing/2014/main" id="{857C18A0-8EED-018A-1AEF-330CF38D4EFC}"/>
              </a:ext>
            </a:extLst>
          </p:cNvPr>
          <p:cNvSpPr>
            <a:spLocks noGrp="1"/>
          </p:cNvSpPr>
          <p:nvPr>
            <p:ph type="sldNum" sz="quarter" idx="12"/>
          </p:nvPr>
        </p:nvSpPr>
        <p:spPr/>
        <p:txBody>
          <a:bodyPr/>
          <a:lstStyle/>
          <a:p>
            <a:pPr rtl="0"/>
            <a:fld id="{B5CEABB6-07DC-46E8-9B57-56EC44A396E5}" type="slidenum">
              <a:rPr lang="it-IT" noProof="0" smtClean="0"/>
              <a:t>8</a:t>
            </a:fld>
            <a:endParaRPr lang="it-IT" noProof="0"/>
          </a:p>
        </p:txBody>
      </p:sp>
    </p:spTree>
    <p:extLst>
      <p:ext uri="{BB962C8B-B14F-4D97-AF65-F5344CB8AC3E}">
        <p14:creationId xmlns:p14="http://schemas.microsoft.com/office/powerpoint/2010/main" val="29020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1DA787C7-8D2C-A511-7B3A-2DC463384A11}"/>
              </a:ext>
            </a:extLst>
          </p:cNvPr>
          <p:cNvSpPr>
            <a:spLocks noGrp="1"/>
          </p:cNvSpPr>
          <p:nvPr>
            <p:ph type="pic" sz="quarter" idx="13"/>
          </p:nvPr>
        </p:nvSpPr>
        <p:spPr>
          <a:xfrm>
            <a:off x="0" y="-77670"/>
            <a:ext cx="12646152" cy="6858000"/>
          </a:xfrm>
        </p:spPr>
        <p:txBody>
          <a:bodyPr/>
          <a:lstStyle/>
          <a:p>
            <a:endParaRPr lang="it-IT" dirty="0"/>
          </a:p>
        </p:txBody>
      </p:sp>
      <p:sp>
        <p:nvSpPr>
          <p:cNvPr id="4" name="Segnaposto testo 3">
            <a:extLst>
              <a:ext uri="{FF2B5EF4-FFF2-40B4-BE49-F238E27FC236}">
                <a16:creationId xmlns:a16="http://schemas.microsoft.com/office/drawing/2014/main" id="{F85C0159-8AB7-F0F0-52E1-61F699E84F1B}"/>
              </a:ext>
            </a:extLst>
          </p:cNvPr>
          <p:cNvSpPr>
            <a:spLocks noGrp="1"/>
          </p:cNvSpPr>
          <p:nvPr>
            <p:ph type="body" idx="1"/>
          </p:nvPr>
        </p:nvSpPr>
        <p:spPr>
          <a:xfrm>
            <a:off x="211014" y="465826"/>
            <a:ext cx="11730893" cy="6205756"/>
          </a:xfrm>
        </p:spPr>
        <p:txBody>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1" i="0" u="none" strike="noStrike" kern="1200" cap="none" spc="0" baseline="0" dirty="0">
              <a:solidFill>
                <a:schemeClr val="tx2">
                  <a:lumMod val="75000"/>
                </a:schemeClr>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1" i="0" u="none" strike="noStrike" kern="1200" cap="none" spc="0" baseline="0" dirty="0">
              <a:solidFill>
                <a:schemeClr val="tx2">
                  <a:lumMod val="75000"/>
                </a:schemeClr>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tx2">
                    <a:lumMod val="75000"/>
                  </a:schemeClr>
                </a:solidFill>
                <a:uFillTx/>
                <a:latin typeface="Arial" pitchFamily="34"/>
                <a:cs typeface="Arial" pitchFamily="34"/>
              </a:rPr>
              <a:t>Art. 21, secondo comma, </a:t>
            </a:r>
            <a:r>
              <a:rPr lang="it-IT" sz="1400" b="1" i="0" u="none" strike="noStrike" kern="1200" cap="none" spc="0" baseline="0" dirty="0" err="1">
                <a:solidFill>
                  <a:schemeClr val="tx2">
                    <a:lumMod val="75000"/>
                  </a:schemeClr>
                </a:solidFill>
                <a:uFillTx/>
                <a:latin typeface="Arial" pitchFamily="34"/>
                <a:cs typeface="Arial" pitchFamily="34"/>
              </a:rPr>
              <a:t>D.Lgs.</a:t>
            </a:r>
            <a:r>
              <a:rPr lang="it-IT" sz="1400" b="1" i="0" u="none" strike="noStrike" kern="1200" cap="none" spc="0" baseline="0" dirty="0">
                <a:solidFill>
                  <a:schemeClr val="tx2">
                    <a:lumMod val="75000"/>
                  </a:schemeClr>
                </a:solidFill>
                <a:uFillTx/>
                <a:latin typeface="Arial" pitchFamily="34"/>
                <a:cs typeface="Arial" pitchFamily="34"/>
              </a:rPr>
              <a:t> 149/2022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1" i="0" u="none" strike="noStrike" kern="1200" cap="none" spc="0" baseline="0" dirty="0">
              <a:solidFill>
                <a:schemeClr val="tx2">
                  <a:lumMod val="7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chemeClr val="tx2">
                    <a:lumMod val="75000"/>
                  </a:schemeClr>
                </a:solidFill>
                <a:uFillTx/>
                <a:latin typeface="Arial" pitchFamily="34"/>
                <a:cs typeface="Arial" pitchFamily="34"/>
              </a:rPr>
              <a:t>«…</a:t>
            </a:r>
            <a:r>
              <a:rPr lang="it-IT" sz="1400" b="1" i="1" u="none" strike="noStrike" kern="1200" cap="none" spc="0" baseline="0" dirty="0">
                <a:solidFill>
                  <a:schemeClr val="tx2">
                    <a:lumMod val="75000"/>
                  </a:schemeClr>
                </a:solidFill>
                <a:uFillTx/>
                <a:latin typeface="Arial" pitchFamily="34"/>
                <a:cs typeface="Arial" pitchFamily="34"/>
              </a:rPr>
              <a:t>Il notaio </a:t>
            </a:r>
            <a:r>
              <a:rPr lang="it-IT" sz="1400" b="1" i="1" u="none" strike="noStrike" kern="1200" cap="none" spc="0" baseline="0" dirty="0" err="1">
                <a:solidFill>
                  <a:schemeClr val="tx2">
                    <a:lumMod val="75000"/>
                  </a:schemeClr>
                </a:solidFill>
                <a:uFillTx/>
                <a:latin typeface="Arial" pitchFamily="34"/>
                <a:cs typeface="Arial" pitchFamily="34"/>
              </a:rPr>
              <a:t>puo’</a:t>
            </a:r>
            <a:r>
              <a:rPr lang="it-IT" sz="1400" b="1" i="1" u="none" strike="noStrike" kern="1200" cap="none" spc="0" baseline="0" dirty="0">
                <a:solidFill>
                  <a:schemeClr val="tx2">
                    <a:lumMod val="75000"/>
                  </a:schemeClr>
                </a:solidFill>
                <a:uFillTx/>
                <a:latin typeface="Arial" pitchFamily="34"/>
                <a:cs typeface="Arial" pitchFamily="34"/>
              </a:rPr>
              <a:t> farsi assistere da consulenti, ed assumere informazioni, senza </a:t>
            </a:r>
            <a:r>
              <a:rPr lang="it-IT" sz="1400" b="1" i="1" u="none" strike="noStrike" kern="1200" cap="none" spc="0" baseline="0" dirty="0" err="1">
                <a:solidFill>
                  <a:schemeClr val="tx2">
                    <a:lumMod val="75000"/>
                  </a:schemeClr>
                </a:solidFill>
                <a:uFillTx/>
                <a:latin typeface="Arial" pitchFamily="34"/>
                <a:cs typeface="Arial" pitchFamily="34"/>
              </a:rPr>
              <a:t>formalita’</a:t>
            </a:r>
            <a:r>
              <a:rPr lang="it-IT" sz="1400" b="1" i="1" u="none" strike="noStrike" kern="1200" cap="none" spc="0" baseline="0" dirty="0">
                <a:solidFill>
                  <a:schemeClr val="tx2">
                    <a:lumMod val="75000"/>
                  </a:schemeClr>
                </a:solidFill>
                <a:uFillTx/>
                <a:latin typeface="Arial" pitchFamily="34"/>
                <a:cs typeface="Arial" pitchFamily="34"/>
              </a:rPr>
              <a:t>, presso il coniuge, i parenti entro il terzo grado e agli affini entro il secondo del minore o del soggetto sottoposto a misura di protezione, o nel caso di beni ereditari, presso gli altri chiamati e i creditori risultanti dall’inventario, se redatto. Nell’ipotesi di cui all’articolo 747, quarto comma, del codice di procedura civile deve essere sentito il legatario.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tx2">
                  <a:lumMod val="75000"/>
                </a:schemeClr>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Il comma in esame riguarda i poteri istruttori del Notaio e il carattere inquisitorio di detta fase istruttoria: non vi </a:t>
            </a:r>
            <a:r>
              <a:rPr lang="it-IT" sz="1400" b="0" i="0" u="none" strike="noStrike" kern="1200" cap="none" spc="0" baseline="0" dirty="0" err="1">
                <a:solidFill>
                  <a:schemeClr val="tx2">
                    <a:lumMod val="75000"/>
                  </a:schemeClr>
                </a:solidFill>
                <a:uFillTx/>
                <a:latin typeface="Arial" pitchFamily="34"/>
                <a:cs typeface="Arial" pitchFamily="34"/>
              </a:rPr>
              <a:t>e’</a:t>
            </a:r>
            <a:r>
              <a:rPr lang="it-IT" sz="1400" b="0" i="0" u="none" strike="noStrike" kern="1200" cap="none" spc="0" baseline="0" dirty="0">
                <a:solidFill>
                  <a:schemeClr val="tx2">
                    <a:lumMod val="75000"/>
                  </a:schemeClr>
                </a:solidFill>
                <a:uFillTx/>
                <a:latin typeface="Arial" pitchFamily="34"/>
                <a:cs typeface="Arial" pitchFamily="34"/>
              </a:rPr>
              <a:t> limite </a:t>
            </a:r>
            <a:r>
              <a:rPr lang="it-IT" sz="1400" b="0" i="1" u="none" strike="noStrike" kern="1200" cap="none" spc="0" baseline="0" dirty="0" err="1">
                <a:solidFill>
                  <a:schemeClr val="tx2">
                    <a:lumMod val="75000"/>
                  </a:schemeClr>
                </a:solidFill>
                <a:uFillTx/>
                <a:latin typeface="Arial" pitchFamily="34"/>
                <a:cs typeface="Arial" pitchFamily="34"/>
              </a:rPr>
              <a:t>iuxta</a:t>
            </a:r>
            <a:r>
              <a:rPr lang="it-IT" sz="1400" b="0" i="1" u="none" strike="noStrike" kern="1200" cap="none" spc="0" baseline="0" dirty="0">
                <a:solidFill>
                  <a:schemeClr val="tx2">
                    <a:lumMod val="75000"/>
                  </a:schemeClr>
                </a:solidFill>
                <a:uFillTx/>
                <a:latin typeface="Arial" pitchFamily="34"/>
                <a:cs typeface="Arial" pitchFamily="34"/>
              </a:rPr>
              <a:t> </a:t>
            </a:r>
            <a:r>
              <a:rPr lang="it-IT" sz="1400" b="0" i="1" u="none" strike="noStrike" kern="1200" cap="none" spc="0" baseline="0" dirty="0" err="1">
                <a:solidFill>
                  <a:schemeClr val="tx2">
                    <a:lumMod val="75000"/>
                  </a:schemeClr>
                </a:solidFill>
                <a:uFillTx/>
                <a:latin typeface="Arial" pitchFamily="34"/>
                <a:cs typeface="Arial" pitchFamily="34"/>
              </a:rPr>
              <a:t>petita</a:t>
            </a:r>
            <a:r>
              <a:rPr lang="it-IT" sz="1400" b="0" i="1" u="none" strike="noStrike" kern="1200" cap="none" spc="0" baseline="0" dirty="0">
                <a:solidFill>
                  <a:schemeClr val="tx2">
                    <a:lumMod val="75000"/>
                  </a:schemeClr>
                </a:solidFill>
                <a:uFillTx/>
                <a:latin typeface="Arial" pitchFamily="34"/>
                <a:cs typeface="Arial" pitchFamily="34"/>
              </a:rPr>
              <a:t> et alligata </a:t>
            </a:r>
            <a:r>
              <a:rPr lang="it-IT" sz="1400" b="0" i="0" u="none" strike="noStrike" kern="1200" cap="none" spc="0" baseline="0" dirty="0">
                <a:solidFill>
                  <a:schemeClr val="tx2">
                    <a:lumMod val="75000"/>
                  </a:schemeClr>
                </a:solidFill>
                <a:uFillTx/>
                <a:latin typeface="Arial" pitchFamily="34"/>
                <a:cs typeface="Arial" pitchFamily="34"/>
              </a:rPr>
              <a:t>ma si </a:t>
            </a:r>
            <a:r>
              <a:rPr lang="it-IT" sz="1400" b="0" i="0" u="none" strike="noStrike" kern="1200" cap="none" spc="0" baseline="0" dirty="0" err="1">
                <a:solidFill>
                  <a:schemeClr val="tx2">
                    <a:lumMod val="75000"/>
                  </a:schemeClr>
                </a:solidFill>
                <a:uFillTx/>
                <a:latin typeface="Arial" pitchFamily="34"/>
                <a:cs typeface="Arial" pitchFamily="34"/>
              </a:rPr>
              <a:t>puo’</a:t>
            </a:r>
            <a:r>
              <a:rPr lang="it-IT" sz="1400" b="0" i="0" u="none" strike="noStrike" kern="1200" cap="none" spc="0" baseline="0" dirty="0">
                <a:solidFill>
                  <a:schemeClr val="tx2">
                    <a:lumMod val="75000"/>
                  </a:schemeClr>
                </a:solidFill>
                <a:uFillTx/>
                <a:latin typeface="Arial" pitchFamily="34"/>
                <a:cs typeface="Arial" pitchFamily="34"/>
              </a:rPr>
              <a:t> emettere il provvedimento assumendo qualsiasi elemento di giudizio ritenuto opportuno.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sng" strike="noStrike" kern="1200" cap="none" spc="0" baseline="0" dirty="0">
                <a:solidFill>
                  <a:schemeClr val="tx2">
                    <a:lumMod val="75000"/>
                  </a:schemeClr>
                </a:solidFill>
                <a:uFillTx/>
                <a:latin typeface="Arial" pitchFamily="34"/>
                <a:cs typeface="Arial" pitchFamily="34"/>
              </a:rPr>
              <a:t>Consiglio: evidenziazione dei mezzi o atti istruttori compiuti dal Notaio per fornire, in caso di reclamo, informazioni utili al Giudice per decidere in sede di impugnazione</a:t>
            </a:r>
            <a:r>
              <a:rPr lang="it-IT" sz="1400" b="0" i="0" u="none" strike="noStrike" kern="1200" cap="none" spc="0" baseline="0" dirty="0">
                <a:solidFill>
                  <a:schemeClr val="tx2">
                    <a:lumMod val="75000"/>
                  </a:schemeClr>
                </a:solidFill>
                <a:uFillTx/>
                <a:latin typeface="Arial" pitchFamily="34"/>
                <a:cs typeface="Arial" pitchFamily="34"/>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chemeClr val="tx2">
                  <a:lumMod val="75000"/>
                </a:schemeClr>
              </a:solidFill>
              <a:uFillTx/>
              <a:latin typeface="Arial" pitchFamily="34"/>
              <a:cs typeface="Arial" pitchFamily="34"/>
            </a:endParaRP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assistenza consulenti: nomina periti- costi a carico del Cliente quindi informativa allo stesso;</a:t>
            </a: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assunzione di informazioni (si veda elenco di cui sopra);</a:t>
            </a: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it-IT" sz="1400" b="0" i="0" u="none" strike="noStrike" kern="1200" cap="none" spc="0" baseline="0" dirty="0">
                <a:solidFill>
                  <a:schemeClr val="tx2">
                    <a:lumMod val="75000"/>
                  </a:schemeClr>
                </a:solidFill>
                <a:uFillTx/>
                <a:latin typeface="Arial" pitchFamily="34"/>
                <a:cs typeface="Arial" pitchFamily="34"/>
              </a:rPr>
              <a:t>audizione obbligatoria (es. il legatario nel caso di vendita dell’oggetto di un legato di specie art. 747, quarto comma, </a:t>
            </a:r>
            <a:r>
              <a:rPr lang="it-IT" sz="1400" b="0" i="0" u="none" strike="noStrike" kern="1200" cap="none" spc="0" baseline="0" dirty="0" err="1">
                <a:solidFill>
                  <a:schemeClr val="tx2">
                    <a:lumMod val="75000"/>
                  </a:schemeClr>
                </a:solidFill>
                <a:uFillTx/>
                <a:latin typeface="Arial" pitchFamily="34"/>
                <a:cs typeface="Arial" pitchFamily="34"/>
              </a:rPr>
              <a:t>cod.proc.civ</a:t>
            </a:r>
            <a:r>
              <a:rPr lang="it-IT" sz="1400" b="0" i="0" u="none" strike="noStrike" kern="1200" cap="none" spc="0" baseline="0" dirty="0">
                <a:solidFill>
                  <a:schemeClr val="tx2">
                    <a:lumMod val="75000"/>
                  </a:schemeClr>
                </a:solidFill>
                <a:uFillTx/>
                <a:latin typeface="Arial" pitchFamily="34"/>
                <a:cs typeface="Arial" pitchFamily="34"/>
              </a:rPr>
              <a:t>.): deve risultare dal provvedimento l’assolvimento dell’obbligo, non l’esito del parere in quanto </a:t>
            </a:r>
            <a:r>
              <a:rPr lang="it-IT" sz="1400" b="1" i="0" u="none" strike="noStrike" kern="1200" cap="none" spc="0" baseline="0" dirty="0">
                <a:solidFill>
                  <a:schemeClr val="tx2">
                    <a:lumMod val="75000"/>
                  </a:schemeClr>
                </a:solidFill>
                <a:uFillTx/>
                <a:latin typeface="Arial" pitchFamily="34"/>
                <a:cs typeface="Arial" pitchFamily="34"/>
              </a:rPr>
              <a:t>NON VINCOLANTE</a:t>
            </a:r>
            <a:r>
              <a:rPr lang="it-IT" sz="1400" b="0" i="0" u="none" strike="noStrike" kern="1200" cap="none" spc="0" baseline="0" dirty="0">
                <a:solidFill>
                  <a:schemeClr val="tx2">
                    <a:lumMod val="75000"/>
                  </a:schemeClr>
                </a:solidFill>
                <a:uFillTx/>
                <a:latin typeface="Arial" pitchFamily="34"/>
                <a:cs typeface="Arial" pitchFamily="34"/>
              </a:rPr>
              <a:t>.</a:t>
            </a:r>
          </a:p>
          <a:p>
            <a:pPr algn="just"/>
            <a:endParaRPr lang="it-IT" dirty="0"/>
          </a:p>
        </p:txBody>
      </p:sp>
      <p:sp>
        <p:nvSpPr>
          <p:cNvPr id="7" name="Segnaposto numero diapositiva 6">
            <a:extLst>
              <a:ext uri="{FF2B5EF4-FFF2-40B4-BE49-F238E27FC236}">
                <a16:creationId xmlns:a16="http://schemas.microsoft.com/office/drawing/2014/main" id="{2B5CFF23-D9D5-4111-2AAA-0459386EC404}"/>
              </a:ext>
            </a:extLst>
          </p:cNvPr>
          <p:cNvSpPr>
            <a:spLocks noGrp="1"/>
          </p:cNvSpPr>
          <p:nvPr>
            <p:ph type="sldNum" sz="quarter" idx="12"/>
          </p:nvPr>
        </p:nvSpPr>
        <p:spPr/>
        <p:txBody>
          <a:bodyPr/>
          <a:lstStyle/>
          <a:p>
            <a:pPr rtl="0"/>
            <a:fld id="{B5CEABB6-07DC-46E8-9B57-56EC44A396E5}" type="slidenum">
              <a:rPr lang="it-IT" noProof="0" smtClean="0"/>
              <a:t>9</a:t>
            </a:fld>
            <a:endParaRPr lang="it-IT" noProof="0"/>
          </a:p>
        </p:txBody>
      </p:sp>
    </p:spTree>
    <p:extLst>
      <p:ext uri="{BB962C8B-B14F-4D97-AF65-F5344CB8AC3E}">
        <p14:creationId xmlns:p14="http://schemas.microsoft.com/office/powerpoint/2010/main" val="19724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Custom 87">
      <a:dk1>
        <a:sysClr val="windowText" lastClr="000000"/>
      </a:dk1>
      <a:lt1>
        <a:sysClr val="window" lastClr="FFFFFF"/>
      </a:lt1>
      <a:dk2>
        <a:srgbClr val="BF8641"/>
      </a:dk2>
      <a:lt2>
        <a:srgbClr val="E7E6E6"/>
      </a:lt2>
      <a:accent1>
        <a:srgbClr val="F2D6BD"/>
      </a:accent1>
      <a:accent2>
        <a:srgbClr val="616F8C"/>
      </a:accent2>
      <a:accent3>
        <a:srgbClr val="F2DAAC"/>
      </a:accent3>
      <a:accent4>
        <a:srgbClr val="373921"/>
      </a:accent4>
      <a:accent5>
        <a:srgbClr val="D9A577"/>
      </a:accent5>
      <a:accent6>
        <a:srgbClr val="A3AFB4"/>
      </a:accent6>
      <a:hlink>
        <a:srgbClr val="0563C1"/>
      </a:hlink>
      <a:folHlink>
        <a:srgbClr val="954F72"/>
      </a:folHlink>
    </a:clrScheme>
    <a:fontScheme name="Custom 123">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257675_TF89518162_Win32" id="{B1771A05-1750-4C6D-806D-3662199F2FF3}" vid="{A5DA116E-9B20-4212-BFBE-589A9991E71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56D043-63BC-4A94-9887-A7B1B2C8476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622CF4D-9565-4B86-A8C6-169590EAEBFC}">
  <ds:schemaRefs>
    <ds:schemaRef ds:uri="http://schemas.microsoft.com/sharepoint/v3/contenttype/forms"/>
  </ds:schemaRefs>
</ds:datastoreItem>
</file>

<file path=customXml/itemProps3.xml><?xml version="1.0" encoding="utf-8"?>
<ds:datastoreItem xmlns:ds="http://schemas.openxmlformats.org/officeDocument/2006/customXml" ds:itemID="{4BD9B850-33FE-43D9-B469-C12FCA496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1056</TotalTime>
  <Words>6278</Words>
  <Application>Microsoft Office PowerPoint</Application>
  <PresentationFormat>Widescreen</PresentationFormat>
  <Paragraphs>300</Paragraphs>
  <Slides>24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Avenir Next LT Pro</vt:lpstr>
      <vt:lpstr>Calibri</vt:lpstr>
      <vt:lpstr>Elephant Pro</vt:lpstr>
      <vt:lpstr>Tema di Office</vt:lpstr>
      <vt:lpstr>Riforma Volontaria Giurisdizione</vt:lpstr>
      <vt:lpstr> </vt:lpstr>
      <vt:lpstr>NOVITA’ IN TEMA DI VICENDE MORTIS CAUSA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CURATORE SPECIALE (brevi cenni)</vt:lpstr>
      <vt:lpstr>INCAPACI E IMPRESA DOPO LA RIFORMA CARTABIA</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Riforma Volontaria Giurisdizione</dc:title>
  <dc:creator>Angela_Auciello</dc:creator>
  <cp:lastModifiedBy>Angela_Auciello</cp:lastModifiedBy>
  <cp:revision>60</cp:revision>
  <dcterms:created xsi:type="dcterms:W3CDTF">2023-10-11T09:29:08Z</dcterms:created>
  <dcterms:modified xsi:type="dcterms:W3CDTF">2023-11-10T11:21:39Z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