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8"/>
  </p:notesMasterIdLst>
  <p:sldIdLst>
    <p:sldId id="268" r:id="rId3"/>
    <p:sldId id="303" r:id="rId4"/>
    <p:sldId id="342" r:id="rId5"/>
    <p:sldId id="336" r:id="rId6"/>
    <p:sldId id="337" r:id="rId7"/>
    <p:sldId id="338" r:id="rId8"/>
    <p:sldId id="340" r:id="rId9"/>
    <p:sldId id="341" r:id="rId10"/>
    <p:sldId id="346" r:id="rId11"/>
    <p:sldId id="339" r:id="rId12"/>
    <p:sldId id="344" r:id="rId13"/>
    <p:sldId id="348" r:id="rId14"/>
    <p:sldId id="345" r:id="rId15"/>
    <p:sldId id="343" r:id="rId16"/>
    <p:sldId id="269" r:id="rId17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3" autoAdjust="0"/>
    <p:restoredTop sz="93185" autoAdjust="0"/>
  </p:normalViewPr>
  <p:slideViewPr>
    <p:cSldViewPr>
      <p:cViewPr varScale="1">
        <p:scale>
          <a:sx n="80" d="100"/>
          <a:sy n="80" d="100"/>
        </p:scale>
        <p:origin x="18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01EF976D-9DFE-4557-8193-D14FF1BA6801}" type="datetimeFigureOut">
              <a:rPr lang="it-IT" smtClean="0"/>
              <a:t>09/10/2019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3" tIns="47782" rIns="95563" bIns="47782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13ADEE9C-B03C-4EF8-AEEF-13176B17C6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42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0135" y="2133600"/>
            <a:ext cx="7772400" cy="1143000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defRPr>
                <a:latin typeface="+mj-lt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060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92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8369" y="103189"/>
            <a:ext cx="2000250" cy="64357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83224" y="103189"/>
            <a:ext cx="5864469" cy="64357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6859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11067" y="1282701"/>
            <a:ext cx="3918438" cy="5256213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0182" y="1282701"/>
            <a:ext cx="3918438" cy="5256213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54049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0135" y="2133600"/>
            <a:ext cx="7772400" cy="1143000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defRPr>
                <a:latin typeface="+mj-lt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3155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7454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70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1935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067" y="1282704"/>
            <a:ext cx="3918438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0187" y="1282704"/>
            <a:ext cx="3918438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9028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6278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2416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06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46700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23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8783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32381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108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8369" y="103369"/>
            <a:ext cx="2000250" cy="64357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83237" y="103369"/>
            <a:ext cx="5864469" cy="64357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77399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11067" y="1282704"/>
            <a:ext cx="3918438" cy="5256213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0187" y="1282704"/>
            <a:ext cx="3918438" cy="5256213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74458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51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067" y="1282701"/>
            <a:ext cx="3918438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0182" y="1282701"/>
            <a:ext cx="3918438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29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5620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044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0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3127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2289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83223" y="103188"/>
            <a:ext cx="7710854" cy="684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282701"/>
            <a:ext cx="7977554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3851031" y="6486525"/>
            <a:ext cx="1354015" cy="317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marL="381000"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>
                <a:solidFill>
                  <a:srgbClr val="000000"/>
                </a:solidFill>
                <a:latin typeface="Verdana" pitchFamily="34" charset="0"/>
              </a:rPr>
              <a:t> - pag. </a:t>
            </a:r>
            <a:fld id="{6511B849-0473-4189-BE3E-1DD1CB80C955}" type="slidenum">
              <a:rPr lang="it-IT" sz="900">
                <a:solidFill>
                  <a:srgbClr val="000000"/>
                </a:solidFill>
                <a:latin typeface="Verdana" pitchFamily="34" charset="0"/>
              </a:rPr>
              <a:pPr marL="381000" lvl="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it-IT" sz="900">
                <a:solidFill>
                  <a:srgbClr val="000000"/>
                </a:solidFill>
                <a:latin typeface="Verdana" pitchFamily="34" charset="0"/>
              </a:rPr>
              <a:t> -</a:t>
            </a:r>
          </a:p>
        </p:txBody>
      </p:sp>
      <p:sp>
        <p:nvSpPr>
          <p:cNvPr id="3110" name="Line 38"/>
          <p:cNvSpPr>
            <a:spLocks noChangeShapeType="1"/>
          </p:cNvSpPr>
          <p:nvPr userDrawn="1"/>
        </p:nvSpPr>
        <p:spPr bwMode="auto">
          <a:xfrm>
            <a:off x="0" y="768350"/>
            <a:ext cx="9144000" cy="0"/>
          </a:xfrm>
          <a:prstGeom prst="line">
            <a:avLst/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/>
        </p:spPr>
        <p:txBody>
          <a:bodyPr lIns="92075" tIns="46038" rIns="92075" bIns="46038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endParaRPr lang="it-IT" sz="1200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6716" y="6486525"/>
            <a:ext cx="123570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6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6350" indent="-635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28575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9017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3208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17399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1971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6543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1115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5687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83223" y="103188"/>
            <a:ext cx="7710854" cy="684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282704"/>
            <a:ext cx="7977554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3851037" y="6486525"/>
            <a:ext cx="1354015" cy="317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marL="381000"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900">
                <a:solidFill>
                  <a:srgbClr val="000000"/>
                </a:solidFill>
                <a:latin typeface="Verdana" pitchFamily="34" charset="0"/>
              </a:rPr>
              <a:t> - pag. </a:t>
            </a:r>
            <a:fld id="{6511B849-0473-4189-BE3E-1DD1CB80C955}" type="slidenum">
              <a:rPr lang="it-IT" sz="900">
                <a:solidFill>
                  <a:srgbClr val="000000"/>
                </a:solidFill>
                <a:latin typeface="Verdana" pitchFamily="34" charset="0"/>
              </a:rPr>
              <a:pPr marL="381000" lvl="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r>
              <a:rPr lang="it-IT" sz="900">
                <a:solidFill>
                  <a:srgbClr val="000000"/>
                </a:solidFill>
                <a:latin typeface="Verdana" pitchFamily="34" charset="0"/>
              </a:rPr>
              <a:t> -</a:t>
            </a:r>
          </a:p>
        </p:txBody>
      </p:sp>
      <p:sp>
        <p:nvSpPr>
          <p:cNvPr id="3110" name="Line 38"/>
          <p:cNvSpPr>
            <a:spLocks noChangeShapeType="1"/>
          </p:cNvSpPr>
          <p:nvPr userDrawn="1"/>
        </p:nvSpPr>
        <p:spPr bwMode="auto">
          <a:xfrm>
            <a:off x="0" y="768350"/>
            <a:ext cx="9144000" cy="0"/>
          </a:xfrm>
          <a:prstGeom prst="line">
            <a:avLst/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/>
        </p:spPr>
        <p:txBody>
          <a:bodyPr lIns="92075" tIns="46038" rIns="92075" bIns="46038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endParaRPr lang="it-IT" sz="1200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6716" y="6486525"/>
            <a:ext cx="123570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6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i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6350" indent="-635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28575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9017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3208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17399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1971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6543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1115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568700" indent="-228600" algn="just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9" name="Rectangle 19"/>
          <p:cNvSpPr>
            <a:spLocks noGrp="1" noChangeArrowheads="1"/>
          </p:cNvSpPr>
          <p:nvPr/>
        </p:nvSpPr>
        <p:spPr bwMode="auto">
          <a:xfrm>
            <a:off x="386864" y="3051526"/>
            <a:ext cx="8466993" cy="27717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</a:pPr>
            <a:endParaRPr lang="it-IT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</a:pPr>
            <a:endParaRPr lang="it-IT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200" b="1" i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200" b="1" i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Torino, 09.10.2019</a:t>
            </a:r>
            <a:endParaRPr lang="it-IT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6386" name="Rectangle 35"/>
          <p:cNvSpPr>
            <a:spLocks noChangeArrowheads="1"/>
          </p:cNvSpPr>
          <p:nvPr/>
        </p:nvSpPr>
        <p:spPr bwMode="auto">
          <a:xfrm>
            <a:off x="1430780" y="6290800"/>
            <a:ext cx="58336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700" dirty="0">
                <a:solidFill>
                  <a:srgbClr val="000000"/>
                </a:solidFill>
                <a:latin typeface="Arial" charset="0"/>
                <a:cs typeface="Arial" charset="0"/>
              </a:rPr>
              <a:t>PER LA CORRETTA INTERPRETAZIONE DELLE PAGINE SEGUENTI SI DEVE TENERE CONTO DI QUANTO ILLUSTRATO ORALMENTE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39" y="319088"/>
            <a:ext cx="374552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8"/>
          <p:cNvSpPr>
            <a:spLocks noChangeShapeType="1"/>
          </p:cNvSpPr>
          <p:nvPr/>
        </p:nvSpPr>
        <p:spPr bwMode="auto">
          <a:xfrm>
            <a:off x="386867" y="2540000"/>
            <a:ext cx="8320454" cy="0"/>
          </a:xfrm>
          <a:prstGeom prst="line">
            <a:avLst/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/>
        </p:spPr>
        <p:txBody>
          <a:bodyPr lIns="92075" tIns="46038" rIns="92075" bIns="46038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endParaRPr lang="it-IT" sz="12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86858" y="3933056"/>
            <a:ext cx="8320454" cy="0"/>
          </a:xfrm>
          <a:prstGeom prst="line">
            <a:avLst/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/>
        </p:spPr>
        <p:txBody>
          <a:bodyPr lIns="92075" tIns="46038" rIns="92075" bIns="46038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endParaRPr lang="it-IT" sz="12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86858" y="2697583"/>
            <a:ext cx="857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nuove tutele per gli acquirenti degli immobili da costruire (Dlgs.122/2005): i principali impatti sulla Banca derivanti dalle novità normative - focus su art. 3 / 4 e 6</a:t>
            </a:r>
          </a:p>
        </p:txBody>
      </p:sp>
    </p:spTree>
    <p:extLst>
      <p:ext uri="{BB962C8B-B14F-4D97-AF65-F5344CB8AC3E}">
        <p14:creationId xmlns:p14="http://schemas.microsoft.com/office/powerpoint/2010/main" val="251342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103188"/>
            <a:ext cx="7949217" cy="684212"/>
          </a:xfrm>
        </p:spPr>
        <p:txBody>
          <a:bodyPr/>
          <a:lstStyle/>
          <a:p>
            <a:r>
              <a:rPr lang="it-IT" sz="2800" dirty="0"/>
              <a:t>Art. 6 Il contratto preliminare                            5/5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Contratto preliminare e contratti cmq diretti al successivo acquisto in capo ad una persona fisica della proprietà o altro diritto reale devono: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contenere gli estremi della fideiussione con attestazione conformità a modello standard</a:t>
            </a: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A75B6B-B6D0-4D09-8BCC-BB234672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63" y="4188990"/>
            <a:ext cx="2619375" cy="1743075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F7995021-E838-47D0-8068-565D5F95C2BB}"/>
              </a:ext>
            </a:extLst>
          </p:cNvPr>
          <p:cNvSpPr/>
          <p:nvPr/>
        </p:nvSpPr>
        <p:spPr bwMode="auto">
          <a:xfrm>
            <a:off x="4572000" y="4005064"/>
            <a:ext cx="3960440" cy="211092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Quindi il costruttore si deve già essere rivolto ad una banca o ad una assicurazione per la stipula della fideiussione prima della stipula dei preliminari…  </a:t>
            </a:r>
          </a:p>
        </p:txBody>
      </p:sp>
    </p:spTree>
    <p:extLst>
      <p:ext uri="{BB962C8B-B14F-4D97-AF65-F5344CB8AC3E}">
        <p14:creationId xmlns:p14="http://schemas.microsoft.com/office/powerpoint/2010/main" val="396301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…quindi: cambiamento culturale            1/3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>
              <a:buNone/>
            </a:pPr>
            <a:endParaRPr lang="it-IT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Occorre modificare l’impianto di allestimento delle operazioni sia per il costruttore/imprenditore sia per le  banche.</a:t>
            </a:r>
          </a:p>
          <a:p>
            <a:pPr>
              <a:buFontTx/>
              <a:buChar char="-"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C63F72-6B30-4E94-B5D8-E37C4267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36" y="1196752"/>
            <a:ext cx="2952328" cy="18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…quindi: cambiamento culturale                   2/3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Il costruttore dovrà: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 PIANIFICARE la sua opera in modo  strutturato sin dalla fase progettuale del cantiere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VALUTARE  i flussi finanziari  (entrate/uscite)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PROGRAMMARE il rilascio delle fidejussioni ed il rilascio della polizza postuma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VALUTARE subito l’eventuale necessità di un mutuo costruttori, ancor prima di stipulare compromessi;</a:t>
            </a:r>
          </a:p>
          <a:p>
            <a:pPr>
              <a:buFontTx/>
              <a:buChar char="-"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082E74-5E27-4B1E-9A4A-A22DE9AB6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5085184"/>
            <a:ext cx="1593584" cy="15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0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…. quindi: cambiamento culturale   3/3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>
              <a:buNone/>
            </a:pPr>
            <a:r>
              <a:rPr lang="it-IT" sz="3000" b="1" dirty="0">
                <a:solidFill>
                  <a:schemeClr val="tx2">
                    <a:lumMod val="50000"/>
                  </a:schemeClr>
                </a:solidFill>
              </a:rPr>
              <a:t>La Banca dovrà:</a:t>
            </a:r>
          </a:p>
          <a:p>
            <a:pPr marL="0" indent="0">
              <a:buNone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VALUTARE il merito creditizio del costruttore/imprenditore </a:t>
            </a:r>
          </a:p>
          <a:p>
            <a:pPr marL="0" indent="0">
              <a:buNone/>
            </a:pPr>
            <a:endParaRPr lang="it-IT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                          VALUTARE la bontà dell’iniziativa e stipulare il Mutuo costruttori trascrivendo la propria ipoteca prima dei compromessi  </a:t>
            </a:r>
          </a:p>
          <a:p>
            <a:pPr>
              <a:buFontTx/>
              <a:buChar char="-"/>
            </a:pPr>
            <a:endParaRPr lang="it-IT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RICHIEDERE  copia dei compromessi per monitorare l’iniziativa e farli diventare eventuale condizione per le erogazione periodiche  (S.A.L.)</a:t>
            </a:r>
          </a:p>
          <a:p>
            <a:pPr>
              <a:buFontTx/>
              <a:buChar char="-"/>
            </a:pPr>
            <a:endParaRPr lang="it-IT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924677-2A1B-4299-8477-F495F329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772816"/>
            <a:ext cx="936104" cy="9361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488F55-2894-41DD-A914-4B009B50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1" y="2263018"/>
            <a:ext cx="1605427" cy="10204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AE3179-0008-400E-9BE0-65FE9961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346" y="5566392"/>
            <a:ext cx="1975006" cy="12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06227" cy="5665936"/>
          </a:xfrm>
        </p:spPr>
        <p:txBody>
          <a:bodyPr/>
          <a:lstStyle/>
          <a:p>
            <a:pPr marL="0" indent="0">
              <a:buNone/>
            </a:pPr>
            <a:endParaRPr lang="it-IT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chemeClr val="tx2">
                    <a:lumMod val="50000"/>
                  </a:schemeClr>
                </a:solidFill>
              </a:rPr>
              <a:t>                                PIANIFICAZIONE</a:t>
            </a:r>
          </a:p>
          <a:p>
            <a:pPr marL="0" indent="0">
              <a:buNone/>
            </a:pPr>
            <a:endParaRPr lang="it-IT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chemeClr val="tx2">
                    <a:lumMod val="50000"/>
                  </a:schemeClr>
                </a:solidFill>
              </a:rPr>
              <a:t>				</a:t>
            </a:r>
            <a:r>
              <a:rPr lang="it-IT" sz="4000" b="1" dirty="0">
                <a:solidFill>
                  <a:schemeClr val="tx2">
                    <a:lumMod val="50000"/>
                  </a:schemeClr>
                </a:solidFill>
              </a:rPr>
              <a:t>&amp;</a:t>
            </a:r>
          </a:p>
          <a:p>
            <a:pPr marL="0" indent="0">
              <a:buNone/>
            </a:pPr>
            <a:endParaRPr lang="it-IT" sz="3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chemeClr val="tx2">
                    <a:lumMod val="50000"/>
                  </a:schemeClr>
                </a:solidFill>
              </a:rPr>
              <a:t>COLLABORAZIONE</a:t>
            </a:r>
          </a:p>
          <a:p>
            <a:pPr marL="0" indent="0" algn="ctr">
              <a:buNone/>
            </a:pPr>
            <a:r>
              <a:rPr lang="it-IT" sz="3000" b="1" dirty="0">
                <a:solidFill>
                  <a:schemeClr val="tx2">
                    <a:lumMod val="50000"/>
                  </a:schemeClr>
                </a:solidFill>
              </a:rPr>
              <a:t>Costruttore, Banca, Assicuratore si pongono lo stesso obiettivo: portare a buon fine  una importante opera per consegnare la casa al promissario acquirente.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D18E57C-F87A-4714-A44C-F4A75C86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3" y="30999"/>
            <a:ext cx="7710854" cy="684212"/>
          </a:xfrm>
        </p:spPr>
        <p:txBody>
          <a:bodyPr/>
          <a:lstStyle/>
          <a:p>
            <a:r>
              <a:rPr lang="it-IT" sz="2800" dirty="0"/>
              <a:t>In sintesi …                                                    1/1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1CE15F-BF57-4F1C-ACEA-29F4E081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86" y="1131416"/>
            <a:ext cx="2421768" cy="18139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D2B4468-6412-41CB-A435-18B3C858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50" y="1899211"/>
            <a:ext cx="3396245" cy="201559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15C666F-264E-4133-A8CC-37BF2716FE44}"/>
              </a:ext>
            </a:extLst>
          </p:cNvPr>
          <p:cNvSpPr/>
          <p:nvPr/>
        </p:nvSpPr>
        <p:spPr bwMode="auto">
          <a:xfrm>
            <a:off x="3419872" y="2564904"/>
            <a:ext cx="720080" cy="6842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sz="1200" b="0" i="0" u="sng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9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338" name="Rectangle 2"/>
          <p:cNvSpPr>
            <a:spLocks noGrp="1" noChangeArrowheads="1"/>
          </p:cNvSpPr>
          <p:nvPr/>
        </p:nvSpPr>
        <p:spPr bwMode="auto">
          <a:xfrm>
            <a:off x="609600" y="2390775"/>
            <a:ext cx="7602415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200" b="1" i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				Grazie per l’attenzione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200" b="1" i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Line 38"/>
          <p:cNvSpPr>
            <a:spLocks noChangeShapeType="1"/>
          </p:cNvSpPr>
          <p:nvPr/>
        </p:nvSpPr>
        <p:spPr bwMode="auto">
          <a:xfrm>
            <a:off x="386867" y="2749550"/>
            <a:ext cx="8320454" cy="0"/>
          </a:xfrm>
          <a:prstGeom prst="line">
            <a:avLst/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/>
        </p:spPr>
        <p:txBody>
          <a:bodyPr lIns="92075" tIns="46038" rIns="92075" bIns="46038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endParaRPr lang="it-IT" sz="1200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Line 38"/>
          <p:cNvSpPr>
            <a:spLocks noChangeShapeType="1"/>
          </p:cNvSpPr>
          <p:nvPr/>
        </p:nvSpPr>
        <p:spPr bwMode="auto">
          <a:xfrm>
            <a:off x="386867" y="3549650"/>
            <a:ext cx="8320454" cy="0"/>
          </a:xfrm>
          <a:prstGeom prst="line">
            <a:avLst/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/>
        </p:spPr>
        <p:txBody>
          <a:bodyPr lIns="92075" tIns="46038" rIns="92075" bIns="46038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defRPr/>
            </a:pPr>
            <a:endParaRPr lang="it-IT" sz="1200" u="sng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2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2DB1C7-04D6-4B1B-B156-5CCFCD68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12" y="3455012"/>
            <a:ext cx="2419350" cy="18859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96E32A3-8F54-42DF-8426-E9843DBF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103188"/>
            <a:ext cx="8309257" cy="684212"/>
          </a:xfrm>
        </p:spPr>
        <p:txBody>
          <a:bodyPr/>
          <a:lstStyle/>
          <a:p>
            <a:r>
              <a:rPr lang="it-IT" sz="2800" dirty="0"/>
              <a:t>Art- 3 La Fideiussione                                      1/3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F9964C-62BF-45C8-B36D-282D6EDA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47" y="1130659"/>
            <a:ext cx="8193084" cy="5414173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Copre anche la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mancanza della polizza assicurativa decennale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(c.d. «postuma») all’atto del definitivo</a:t>
            </a:r>
          </a:p>
          <a:p>
            <a:pPr marL="0" indent="0">
              <a:buNone/>
            </a:pPr>
            <a:endParaRPr lang="it-IT" b="1" dirty="0"/>
          </a:p>
          <a:p>
            <a:pPr>
              <a:buFont typeface="Wingdings" panose="05000000000000000000" pitchFamily="2" charset="2"/>
              <a:buChar char="q"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69EFA43-0C0F-4C6D-BC27-00EF893B9C4B}"/>
              </a:ext>
            </a:extLst>
          </p:cNvPr>
          <p:cNvCxnSpPr/>
          <p:nvPr/>
        </p:nvCxnSpPr>
        <p:spPr bwMode="auto">
          <a:xfrm flipH="1">
            <a:off x="1763688" y="3446191"/>
            <a:ext cx="1440160" cy="9361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F17027E-8259-4CEC-AAAC-7B9C954A1847}"/>
              </a:ext>
            </a:extLst>
          </p:cNvPr>
          <p:cNvCxnSpPr>
            <a:cxnSpLocks/>
          </p:cNvCxnSpPr>
          <p:nvPr/>
        </p:nvCxnSpPr>
        <p:spPr bwMode="auto">
          <a:xfrm>
            <a:off x="5783425" y="3429000"/>
            <a:ext cx="1296144" cy="10081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F7471515-8B25-4ECD-83D4-31BB52115825}"/>
              </a:ext>
            </a:extLst>
          </p:cNvPr>
          <p:cNvSpPr/>
          <p:nvPr/>
        </p:nvSpPr>
        <p:spPr bwMode="auto">
          <a:xfrm>
            <a:off x="611066" y="4365105"/>
            <a:ext cx="3456878" cy="21738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Ø"/>
              <a:tabLst/>
            </a:pPr>
            <a:r>
              <a:rPr kumimoji="0" lang="it-IT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DURATA SINO AL MOMENTO DEL TRASFERIMENTO DELLA PROPRIETA’;</a:t>
            </a: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Ø"/>
              <a:tabLst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 SCADENZA FISSA, MA CMQ NON ANTERIORE AL MOMENTO INDICATO SUL PRELIMINARE </a:t>
            </a: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F3B1FE6-8E76-42F4-BE5F-8F7AED71C73B}"/>
              </a:ext>
            </a:extLst>
          </p:cNvPr>
          <p:cNvSpPr/>
          <p:nvPr/>
        </p:nvSpPr>
        <p:spPr bwMode="auto">
          <a:xfrm>
            <a:off x="2331838" y="2754916"/>
            <a:ext cx="4320480" cy="648072"/>
          </a:xfrm>
          <a:prstGeom prst="ellipse">
            <a:avLst/>
          </a:prstGeom>
          <a:solidFill>
            <a:srgbClr val="92D050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EFFETTO SULLA SCADENZA DELLA FIDEIUSSIONE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A8C714E-5030-41AD-AB30-4A3858D980EC}"/>
              </a:ext>
            </a:extLst>
          </p:cNvPr>
          <p:cNvSpPr/>
          <p:nvPr/>
        </p:nvSpPr>
        <p:spPr bwMode="auto">
          <a:xfrm>
            <a:off x="416064" y="4220952"/>
            <a:ext cx="936104" cy="50405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ANTE</a:t>
            </a: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70125C2-ACB3-4D81-9F09-E4B14F7FD6AD}"/>
              </a:ext>
            </a:extLst>
          </p:cNvPr>
          <p:cNvSpPr/>
          <p:nvPr/>
        </p:nvSpPr>
        <p:spPr bwMode="auto">
          <a:xfrm>
            <a:off x="5580113" y="4472980"/>
            <a:ext cx="3168352" cy="22683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176213" marR="0" algn="just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AL RICEVIMENTO DI COPIA DELL’ATTO DI TRASFERIMENTO DELLA PROPRIETÀ IL QUALE CONTENGA MENZIONE DEGLI ESTREMI IDENTIFICATIVI DELLA  POLIZZA e CONFORMITA’ al DM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AB6BADA-B437-4EBB-8A64-86B0E24694D7}"/>
              </a:ext>
            </a:extLst>
          </p:cNvPr>
          <p:cNvSpPr/>
          <p:nvPr/>
        </p:nvSpPr>
        <p:spPr bwMode="auto">
          <a:xfrm>
            <a:off x="7823810" y="4167014"/>
            <a:ext cx="991790" cy="54019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362281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A1C44-DCD8-43A6-BF2B-F97D4936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75" y="3455811"/>
            <a:ext cx="2419350" cy="18859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96E32A3-8F54-42DF-8426-E9843DBF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103188"/>
            <a:ext cx="8309257" cy="684212"/>
          </a:xfrm>
        </p:spPr>
        <p:txBody>
          <a:bodyPr/>
          <a:lstStyle/>
          <a:p>
            <a:r>
              <a:rPr lang="it-IT" sz="2800" dirty="0"/>
              <a:t>Art- 3 La Fideiussione                                      2/3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F9964C-62BF-45C8-B36D-282D6EDA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0" y="846325"/>
            <a:ext cx="8193084" cy="5414173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Modificato il momento dell’escussione «.. a decorrere dalla data in cui si è verificata la crisi a condizione che l’acquirente abbia comunicato….»</a:t>
            </a: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b="1" dirty="0"/>
          </a:p>
          <a:p>
            <a:pPr>
              <a:buFont typeface="Wingdings" panose="05000000000000000000" pitchFamily="2" charset="2"/>
              <a:buChar char="q"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69EFA43-0C0F-4C6D-BC27-00EF893B9C4B}"/>
              </a:ext>
            </a:extLst>
          </p:cNvPr>
          <p:cNvCxnSpPr/>
          <p:nvPr/>
        </p:nvCxnSpPr>
        <p:spPr bwMode="auto">
          <a:xfrm flipH="1">
            <a:off x="1763688" y="3446191"/>
            <a:ext cx="1440160" cy="9361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F17027E-8259-4CEC-AAAC-7B9C954A1847}"/>
              </a:ext>
            </a:extLst>
          </p:cNvPr>
          <p:cNvCxnSpPr>
            <a:cxnSpLocks/>
          </p:cNvCxnSpPr>
          <p:nvPr/>
        </p:nvCxnSpPr>
        <p:spPr bwMode="auto">
          <a:xfrm>
            <a:off x="5783425" y="3429000"/>
            <a:ext cx="1296144" cy="10081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F7471515-8B25-4ECD-83D4-31BB52115825}"/>
              </a:ext>
            </a:extLst>
          </p:cNvPr>
          <p:cNvSpPr/>
          <p:nvPr/>
        </p:nvSpPr>
        <p:spPr bwMode="auto">
          <a:xfrm>
            <a:off x="622516" y="4418834"/>
            <a:ext cx="3456878" cy="21738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Ø"/>
              <a:tabLst/>
            </a:pPr>
            <a:r>
              <a:rPr kumimoji="0" lang="it-IT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DURATA SINO AL MOMENTO DEL TRASFERIMENTO DELLA PROPRIETA’;</a:t>
            </a: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anose="05000000000000000000" pitchFamily="2" charset="2"/>
              <a:buChar char="Ø"/>
              <a:tabLst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 SCADENZA FISSA, MA CMQ NON ANTERIORE AL MOMENTO INDICATO SUL PRELIMINARE </a:t>
            </a: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F3B1FE6-8E76-42F4-BE5F-8F7AED71C73B}"/>
              </a:ext>
            </a:extLst>
          </p:cNvPr>
          <p:cNvSpPr/>
          <p:nvPr/>
        </p:nvSpPr>
        <p:spPr bwMode="auto">
          <a:xfrm>
            <a:off x="2267744" y="2780928"/>
            <a:ext cx="4320480" cy="648072"/>
          </a:xfrm>
          <a:prstGeom prst="ellipse">
            <a:avLst/>
          </a:prstGeom>
          <a:solidFill>
            <a:srgbClr val="92D050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EFFETTO SULLA SCADENZA DELLA FIDEIUSSIONE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A8C714E-5030-41AD-AB30-4A3858D980EC}"/>
              </a:ext>
            </a:extLst>
          </p:cNvPr>
          <p:cNvSpPr/>
          <p:nvPr/>
        </p:nvSpPr>
        <p:spPr bwMode="auto">
          <a:xfrm>
            <a:off x="416064" y="4220952"/>
            <a:ext cx="936104" cy="50405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ANTE</a:t>
            </a: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70125C2-ACB3-4D81-9F09-E4B14F7FD6AD}"/>
              </a:ext>
            </a:extLst>
          </p:cNvPr>
          <p:cNvSpPr/>
          <p:nvPr/>
        </p:nvSpPr>
        <p:spPr bwMode="auto">
          <a:xfrm>
            <a:off x="5559584" y="4435883"/>
            <a:ext cx="3168352" cy="226838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176213" marR="0" algn="just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La durata diventa «indefinita» per la banca. Fino a quando il promissario acquirente ha diritto di  esercitare il recesso , fino a quando il competente organo della procedura concorsuale non abbia comunicato la volontà di subentrare nel contratto</a:t>
            </a: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AB6BADA-B437-4EBB-8A64-86B0E24694D7}"/>
              </a:ext>
            </a:extLst>
          </p:cNvPr>
          <p:cNvSpPr/>
          <p:nvPr/>
        </p:nvSpPr>
        <p:spPr bwMode="auto">
          <a:xfrm>
            <a:off x="7566395" y="4148736"/>
            <a:ext cx="991790" cy="54019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352951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E32A3-8F54-42DF-8426-E9843DBF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103188"/>
            <a:ext cx="8309257" cy="684212"/>
          </a:xfrm>
        </p:spPr>
        <p:txBody>
          <a:bodyPr/>
          <a:lstStyle/>
          <a:p>
            <a:r>
              <a:rPr lang="it-IT" sz="2800" dirty="0"/>
              <a:t>Art- 3 La Fideiussione                                      3/3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F9964C-62BF-45C8-B36D-282D6EDA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193084" cy="5414173"/>
          </a:xfrm>
        </p:spPr>
        <p:txBody>
          <a:bodyPr/>
          <a:lstStyle/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Deve essere redatta su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standard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determinato da decreto ministero della giustizia di concerto  con MEF, nelle more il contenuto è determinato dalle parti </a:t>
            </a:r>
          </a:p>
          <a:p>
            <a:pPr>
              <a:buFont typeface="Wingdings" panose="05000000000000000000" pitchFamily="2" charset="2"/>
              <a:buChar char="q"/>
            </a:pPr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3755099-87CE-4138-AFE9-CF34FAABEFBB}"/>
              </a:ext>
            </a:extLst>
          </p:cNvPr>
          <p:cNvSpPr/>
          <p:nvPr/>
        </p:nvSpPr>
        <p:spPr bwMode="auto">
          <a:xfrm>
            <a:off x="4114865" y="3933056"/>
            <a:ext cx="3888432" cy="158417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Cambio formulari banca in 2 momenti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258A2BB-4B67-4349-B260-B0D4639788A1}"/>
              </a:ext>
            </a:extLst>
          </p:cNvPr>
          <p:cNvSpPr/>
          <p:nvPr/>
        </p:nvSpPr>
        <p:spPr bwMode="auto">
          <a:xfrm>
            <a:off x="6682066" y="5192050"/>
            <a:ext cx="2210413" cy="134686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incertezza sulla «bontà» delle fideiussioni medio tempore rilasciate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E722291-15B9-4C9F-8FD1-29C416769D80}"/>
              </a:ext>
            </a:extLst>
          </p:cNvPr>
          <p:cNvSpPr/>
          <p:nvPr/>
        </p:nvSpPr>
        <p:spPr bwMode="auto">
          <a:xfrm>
            <a:off x="1819869" y="5192050"/>
            <a:ext cx="3982274" cy="134686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applicazione di 2 regimi diversi a seconda che il permesso di costruire sia anteriore o posteriore al 16.03.2019 </a:t>
            </a:r>
          </a:p>
        </p:txBody>
      </p:sp>
    </p:spTree>
    <p:extLst>
      <p:ext uri="{BB962C8B-B14F-4D97-AF65-F5344CB8AC3E}">
        <p14:creationId xmlns:p14="http://schemas.microsoft.com/office/powerpoint/2010/main" val="93828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7" y="133972"/>
            <a:ext cx="8827477" cy="684212"/>
          </a:xfrm>
        </p:spPr>
        <p:txBody>
          <a:bodyPr/>
          <a:lstStyle/>
          <a:p>
            <a:r>
              <a:rPr lang="it-IT" sz="2800" dirty="0"/>
              <a:t>Art. 4 Polizza assicurativa indennitaria decennale   1/1           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La mancata consegna legittima il promissario acquirente a: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D79E6C1-54D0-48CA-99D2-9A2621A92DCA}"/>
              </a:ext>
            </a:extLst>
          </p:cNvPr>
          <p:cNvCxnSpPr>
            <a:cxnSpLocks/>
          </p:cNvCxnSpPr>
          <p:nvPr/>
        </p:nvCxnSpPr>
        <p:spPr bwMode="auto">
          <a:xfrm flipH="1">
            <a:off x="1730664" y="2045976"/>
            <a:ext cx="1046404" cy="7200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808FB19-C349-42E9-A693-44104884C82D}"/>
              </a:ext>
            </a:extLst>
          </p:cNvPr>
          <p:cNvCxnSpPr>
            <a:cxnSpLocks/>
          </p:cNvCxnSpPr>
          <p:nvPr/>
        </p:nvCxnSpPr>
        <p:spPr bwMode="auto">
          <a:xfrm>
            <a:off x="6273704" y="1909879"/>
            <a:ext cx="919431" cy="7142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15D20041-755A-4D64-A6FD-A0FDF4B37685}"/>
              </a:ext>
            </a:extLst>
          </p:cNvPr>
          <p:cNvSpPr/>
          <p:nvPr/>
        </p:nvSpPr>
        <p:spPr bwMode="auto">
          <a:xfrm>
            <a:off x="251520" y="3014088"/>
            <a:ext cx="2884495" cy="16173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88900" marR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RECEDERE DAL PRELIMNARE ED ESCUTERE LA FIDEIUSSIONE </a:t>
            </a:r>
            <a:endParaRPr kumimoji="0" lang="it-IT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BF347DD-CFCD-4DB2-8C1F-4958A6EEC4B2}"/>
              </a:ext>
            </a:extLst>
          </p:cNvPr>
          <p:cNvSpPr/>
          <p:nvPr/>
        </p:nvSpPr>
        <p:spPr bwMode="auto">
          <a:xfrm>
            <a:off x="5481888" y="2765193"/>
            <a:ext cx="3405626" cy="220623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265113" marR="0" indent="-68263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INVOCARE LA NULLITA’ DELL’EVENTUALE ATTO DI COMPRAVENDITA CMQ STIPULATO IN ASSENZA DI POLIZZA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992616F-650D-470F-A761-0459DA0ABB3D}"/>
              </a:ext>
            </a:extLst>
          </p:cNvPr>
          <p:cNvSpPr/>
          <p:nvPr/>
        </p:nvSpPr>
        <p:spPr bwMode="auto">
          <a:xfrm>
            <a:off x="1475655" y="5234097"/>
            <a:ext cx="6818421" cy="881896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IMPATTO SULL’ACCOLLO DEL FINANZIAMENTO EROGATO DALLA BANCA</a:t>
            </a:r>
            <a:endParaRPr kumimoji="0" lang="it-IT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7287F5-2BEE-4658-82A7-04285B60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97" y="156575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8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Art. 6 Il contratto preliminare                        1/5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Contratto preliminare e contratti cmq diretti al successivo acquisto in capo ad una persona fisica della proprietà o altro diritto reale devono: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essere stipulati per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atto pubblico o scrittura privata autenticata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con conseguente obbligo del notaio di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trascrizione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</a:rPr>
              <a:t> del preliminare </a:t>
            </a:r>
          </a:p>
          <a:p>
            <a:pPr marL="0" indent="0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8D298D-E3B5-437F-8FE1-0BCFA77F0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45091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7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58073680-96B0-423C-9DDC-A82631CAE616}"/>
              </a:ext>
            </a:extLst>
          </p:cNvPr>
          <p:cNvSpPr/>
          <p:nvPr/>
        </p:nvSpPr>
        <p:spPr bwMode="auto">
          <a:xfrm>
            <a:off x="1029439" y="3925825"/>
            <a:ext cx="6818421" cy="2224848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indent="-28575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….e</a:t>
            </a:r>
            <a:r>
              <a:rPr kumimoji="0" lang="it-IT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l’ipoteca volontaria della banca iscritta successivamente a fronte dell’erogazione del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mutuo edilizio ????</a:t>
            </a:r>
            <a:endParaRPr kumimoji="0" lang="it-IT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103188"/>
            <a:ext cx="8021225" cy="684212"/>
          </a:xfrm>
        </p:spPr>
        <p:txBody>
          <a:bodyPr/>
          <a:lstStyle/>
          <a:p>
            <a:r>
              <a:rPr lang="it-IT" sz="2800" dirty="0"/>
              <a:t>Art. 6 Il contratto preliminare                            2/5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 algn="ctr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Effetto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prenotativo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della trascrizione del preliminare: vengono neutralizzate eventuali trascrizioni o iscrizioni pregiudizievoli successive  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512743-4467-47EF-801F-030ED976C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49" y="293217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EF872F6-6252-4666-BB5D-CFA2727D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53" y="830122"/>
            <a:ext cx="2160242" cy="16979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103188"/>
            <a:ext cx="8165241" cy="684212"/>
          </a:xfrm>
        </p:spPr>
        <p:txBody>
          <a:bodyPr/>
          <a:lstStyle/>
          <a:p>
            <a:r>
              <a:rPr lang="it-IT" sz="2800" dirty="0"/>
              <a:t>Art. 6 Il contratto preliminare                              3/5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0" y="2823698"/>
            <a:ext cx="8827477" cy="5328592"/>
          </a:xfrm>
        </p:spPr>
        <p:txBody>
          <a:bodyPr/>
          <a:lstStyle/>
          <a:p>
            <a:pPr marL="0" indent="0" algn="ctr">
              <a:buNone/>
            </a:pPr>
            <a:endParaRPr lang="it-IT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Ipoteca iscritta dalla banca a finanziamento dell’intervento edilizio prevale sulla trascrizione preliminare limitatamente alla quota di debito accollata dal promissario acquirente    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948E3D3-C23E-44F1-92EB-F9D7144E0ABD}"/>
              </a:ext>
            </a:extLst>
          </p:cNvPr>
          <p:cNvSpPr/>
          <p:nvPr/>
        </p:nvSpPr>
        <p:spPr bwMode="auto">
          <a:xfrm>
            <a:off x="144035" y="2735103"/>
            <a:ext cx="8827477" cy="13877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b="1" i="0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Art. 2825-bis c.c.</a:t>
            </a:r>
            <a:r>
              <a:rPr kumimoji="0" lang="it-IT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45573B-F2B3-4645-8068-30CA908B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475740"/>
            <a:ext cx="2206283" cy="182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1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3698628-ACD4-4259-8193-CF81C4AF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497" y="4293096"/>
            <a:ext cx="1368152" cy="102479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0B08EF1D-82F7-4BA4-B22C-5F85FB3EE7D1}"/>
              </a:ext>
            </a:extLst>
          </p:cNvPr>
          <p:cNvSpPr/>
          <p:nvPr/>
        </p:nvSpPr>
        <p:spPr bwMode="auto">
          <a:xfrm>
            <a:off x="342556" y="787400"/>
            <a:ext cx="5165548" cy="221748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R="0" algn="just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kumimoji="0" lang="it-IT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Ma se non si arriva all’accollo per crisi dell’impresa costruttrice o mancanza della polizza decennale postuma o per inadempimento del costruttore alla stipula del definitivo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E2FA612-E6B3-4466-AED5-91D4D06E9B1F}"/>
              </a:ext>
            </a:extLst>
          </p:cNvPr>
          <p:cNvSpPr/>
          <p:nvPr/>
        </p:nvSpPr>
        <p:spPr bwMode="auto">
          <a:xfrm>
            <a:off x="69554" y="2757870"/>
            <a:ext cx="8754863" cy="349699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6038" rIns="36000" bIns="46038" numCol="1" rtlCol="0" anchor="t" anchorCtr="0" compatLnSpc="1">
            <a:prstTxWarp prst="textNoShape">
              <a:avLst/>
            </a:prstTxWarp>
          </a:bodyPr>
          <a:lstStyle/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kumimoji="0" lang="it-IT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Se non si arriva ad accollo perché nel frattempo l’impresa è in crisi e l’organo della procedura concorsuale non è subentrato nel preliminare il promissario acquirente può recedere dal preliminare e la trascrizione viene meno</a:t>
            </a: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Se non si arriva al contratto definitivo ed all’accollo per mancanza polizza, il promissario acquirente può recedere dal preliminare/farne valere la nullità e quindi decade effetto </a:t>
            </a: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prenotativo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della trascrizione</a:t>
            </a: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      ma se l’immobile è già in gran parte costruito o addirittura completato il promissario acquirente potrebbe scegliere di richiedere l’esecuzione in forma specifica del preliminare ai sensi dell’art. 2932 cc</a:t>
            </a: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</a:p>
          <a:p>
            <a:pPr marL="482600" marR="0" indent="-28575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2" charset="2"/>
              <a:buNone/>
              <a:tabLst/>
            </a:pP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6C9E4E-A9CE-41E3-B65C-ABF50244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3" y="103188"/>
            <a:ext cx="8218220" cy="684212"/>
          </a:xfrm>
        </p:spPr>
        <p:txBody>
          <a:bodyPr/>
          <a:lstStyle/>
          <a:p>
            <a:r>
              <a:rPr lang="it-IT" sz="2800" dirty="0"/>
              <a:t>Art. 6 Il contratto preliminare                              4/5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636B4-D314-433E-BD0E-0B1690B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" y="787400"/>
            <a:ext cx="8827477" cy="5328592"/>
          </a:xfrm>
        </p:spPr>
        <p:txBody>
          <a:bodyPr/>
          <a:lstStyle/>
          <a:p>
            <a:pPr marL="0" indent="0" algn="ctr">
              <a:buNone/>
            </a:pPr>
            <a:endParaRPr lang="it-IT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it-IT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72245D-55A0-4C7D-880C-58F03985A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72" y="1306636"/>
            <a:ext cx="1703250" cy="133157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E380B95-E8E8-4F21-B963-2A472D15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76" y="4581128"/>
            <a:ext cx="1008112" cy="9440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E543A5F-43B7-422A-ADAD-142647F49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918" y="961510"/>
            <a:ext cx="2516111" cy="13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328"/>
      </p:ext>
    </p:extLst>
  </p:cSld>
  <p:clrMapOvr>
    <a:masterClrMapping/>
  </p:clrMapOvr>
</p:sld>
</file>

<file path=ppt/theme/theme1.xml><?xml version="1.0" encoding="utf-8"?>
<a:theme xmlns:a="http://schemas.openxmlformats.org/drawingml/2006/main" name="10_A&amp;G HCM">
  <a:themeElements>
    <a:clrScheme name="A&amp;G HCM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CC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E2CAFF"/>
      </a:accent5>
      <a:accent6>
        <a:srgbClr val="2D5CE7"/>
      </a:accent6>
      <a:hlink>
        <a:srgbClr val="00CCFF"/>
      </a:hlink>
      <a:folHlink>
        <a:srgbClr val="99CCFF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46038" rIns="36000" bIns="46038" numCol="1" anchor="t" anchorCtr="0" compatLnSpc="1">
        <a:prstTxWarp prst="textNoShape">
          <a:avLst/>
        </a:prstTxWarp>
      </a:bodyPr>
      <a:lstStyle>
        <a:defPPr marL="482600" marR="0" indent="-28575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66"/>
          </a:buClr>
          <a:buSzPct val="75000"/>
          <a:buFont typeface="Wingdings" pitchFamily="2" charset="2"/>
          <a:buNone/>
          <a:tabLst/>
          <a:defRPr kumimoji="0" lang="en-GB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46038" rIns="36000" bIns="46038" numCol="1" anchor="t" anchorCtr="0" compatLnSpc="1">
        <a:prstTxWarp prst="textNoShape">
          <a:avLst/>
        </a:prstTxWarp>
      </a:bodyPr>
      <a:lstStyle>
        <a:defPPr marL="482600" marR="0" indent="-28575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66"/>
          </a:buClr>
          <a:buSzPct val="75000"/>
          <a:buFont typeface="Wingdings" pitchFamily="2" charset="2"/>
          <a:buNone/>
          <a:tabLst/>
          <a:defRPr kumimoji="0" lang="en-GB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A&amp;G HCM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&amp;G HC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&amp;G HCM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&amp;G HCM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&amp;G HCM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&amp;G HCM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&amp;G HCM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&amp;G HCM">
  <a:themeElements>
    <a:clrScheme name="">
      <a:dk1>
        <a:srgbClr val="000000"/>
      </a:dk1>
      <a:lt1>
        <a:srgbClr val="FFFFFF"/>
      </a:lt1>
      <a:dk2>
        <a:srgbClr val="0066CC"/>
      </a:dk2>
      <a:lt2>
        <a:srgbClr val="CCECFF"/>
      </a:lt2>
      <a:accent1>
        <a:srgbClr val="CC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E2CAFF"/>
      </a:accent5>
      <a:accent6>
        <a:srgbClr val="2D5CE7"/>
      </a:accent6>
      <a:hlink>
        <a:srgbClr val="00CCFF"/>
      </a:hlink>
      <a:folHlink>
        <a:srgbClr val="99CCFF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46038" rIns="36000" bIns="46038" numCol="1" anchor="t" anchorCtr="0" compatLnSpc="1">
        <a:prstTxWarp prst="textNoShape">
          <a:avLst/>
        </a:prstTxWarp>
      </a:bodyPr>
      <a:lstStyle>
        <a:defPPr marL="482600" marR="0" indent="-28575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66"/>
          </a:buClr>
          <a:buSzPct val="75000"/>
          <a:buFont typeface="Wingdings" pitchFamily="2" charset="2"/>
          <a:buNone/>
          <a:tabLst/>
          <a:defRPr kumimoji="0" lang="en-GB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46038" rIns="36000" bIns="46038" numCol="1" anchor="t" anchorCtr="0" compatLnSpc="1">
        <a:prstTxWarp prst="textNoShape">
          <a:avLst/>
        </a:prstTxWarp>
      </a:bodyPr>
      <a:lstStyle>
        <a:defPPr marL="482600" marR="0" indent="-28575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66"/>
          </a:buClr>
          <a:buSzPct val="75000"/>
          <a:buFont typeface="Wingdings" pitchFamily="2" charset="2"/>
          <a:buNone/>
          <a:tabLst/>
          <a:defRPr kumimoji="0" lang="en-GB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A&amp;G HCM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&amp;G HC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&amp;G HCM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&amp;G HCM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&amp;G HCM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&amp;G HCM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&amp;G HCM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806</Words>
  <Application>Microsoft Office PowerPoint</Application>
  <PresentationFormat>Presentazione su schermo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Verdana</vt:lpstr>
      <vt:lpstr>Wingdings</vt:lpstr>
      <vt:lpstr>10_A&amp;G HCM</vt:lpstr>
      <vt:lpstr>1_A&amp;G HCM</vt:lpstr>
      <vt:lpstr>Presentazione standard di PowerPoint</vt:lpstr>
      <vt:lpstr>Art- 3 La Fideiussione                                      1/3</vt:lpstr>
      <vt:lpstr>Art- 3 La Fideiussione                                      2/3</vt:lpstr>
      <vt:lpstr>Art- 3 La Fideiussione                                      3/3</vt:lpstr>
      <vt:lpstr>Art. 4 Polizza assicurativa indennitaria decennale   1/1             </vt:lpstr>
      <vt:lpstr>Art. 6 Il contratto preliminare                        1/5</vt:lpstr>
      <vt:lpstr>Art. 6 Il contratto preliminare                            2/5</vt:lpstr>
      <vt:lpstr>Art. 6 Il contratto preliminare                              3/5</vt:lpstr>
      <vt:lpstr>Art. 6 Il contratto preliminare                              4/5</vt:lpstr>
      <vt:lpstr>Art. 6 Il contratto preliminare                            5/5</vt:lpstr>
      <vt:lpstr>…quindi: cambiamento culturale            1/3</vt:lpstr>
      <vt:lpstr>…quindi: cambiamento culturale                   2/3 </vt:lpstr>
      <vt:lpstr>…. quindi: cambiamento culturale   3/3</vt:lpstr>
      <vt:lpstr>In sintesi …                                                    1/1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Regolamento UE 2016/679 in materia di privacy Entrata in vigore e applicazione</dc:title>
  <dc:creator>De Trizio Gabriella</dc:creator>
  <cp:lastModifiedBy>Sica Ilaria</cp:lastModifiedBy>
  <cp:revision>256</cp:revision>
  <cp:lastPrinted>2019-09-20T07:54:48Z</cp:lastPrinted>
  <dcterms:created xsi:type="dcterms:W3CDTF">2017-07-19T14:31:28Z</dcterms:created>
  <dcterms:modified xsi:type="dcterms:W3CDTF">2019-10-09T13:29:24Z</dcterms:modified>
</cp:coreProperties>
</file>