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72" r:id="rId4"/>
    <p:sldId id="274" r:id="rId5"/>
    <p:sldId id="290" r:id="rId6"/>
    <p:sldId id="291" r:id="rId7"/>
    <p:sldId id="292" r:id="rId8"/>
    <p:sldId id="294" r:id="rId9"/>
    <p:sldId id="276" r:id="rId10"/>
    <p:sldId id="259" r:id="rId11"/>
    <p:sldId id="288" r:id="rId12"/>
    <p:sldId id="293" r:id="rId13"/>
    <p:sldId id="289" r:id="rId14"/>
    <p:sldId id="283" r:id="rId15"/>
    <p:sldId id="295" r:id="rId16"/>
    <p:sldId id="277" r:id="rId17"/>
    <p:sldId id="275" r:id="rId18"/>
    <p:sldId id="303" r:id="rId19"/>
    <p:sldId id="281" r:id="rId20"/>
    <p:sldId id="278" r:id="rId21"/>
    <p:sldId id="279" r:id="rId22"/>
    <p:sldId id="280" r:id="rId23"/>
    <p:sldId id="264" r:id="rId24"/>
    <p:sldId id="286" r:id="rId25"/>
    <p:sldId id="298" r:id="rId26"/>
    <p:sldId id="296" r:id="rId27"/>
    <p:sldId id="299" r:id="rId28"/>
    <p:sldId id="300" r:id="rId29"/>
    <p:sldId id="297" r:id="rId30"/>
    <p:sldId id="302" r:id="rId31"/>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86" d="100"/>
          <a:sy n="86" d="100"/>
        </p:scale>
        <p:origin x="4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860D8C53-950C-464C-94F0-4A6D968976AC}" type="datetimeFigureOut">
              <a:rPr lang="it-IT" smtClean="0"/>
              <a:t>08/05/2024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417857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D8C53-950C-464C-94F0-4A6D968976AC}" type="datetimeFigureOut">
              <a:rPr lang="it-IT" smtClean="0"/>
              <a:t>08/05/2024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420992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D8C53-950C-464C-94F0-4A6D968976AC}" type="datetimeFigureOut">
              <a:rPr lang="it-IT" smtClean="0"/>
              <a:t>08/05/2024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386527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60D8C53-950C-464C-94F0-4A6D968976AC}" type="datetimeFigureOut">
              <a:rPr lang="it-IT" smtClean="0"/>
              <a:t>08/05/2024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40243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860D8C53-950C-464C-94F0-4A6D968976AC}" type="datetimeFigureOut">
              <a:rPr lang="it-IT" smtClean="0"/>
              <a:t>08/05/2024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3981747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860D8C53-950C-464C-94F0-4A6D968976AC}" type="datetimeFigureOut">
              <a:rPr lang="it-IT" smtClean="0"/>
              <a:t>08/05/2024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73897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860D8C53-950C-464C-94F0-4A6D968976AC}" type="datetimeFigureOut">
              <a:rPr lang="it-IT" smtClean="0"/>
              <a:t>08/05/2024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99697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860D8C53-950C-464C-94F0-4A6D968976AC}" type="datetimeFigureOut">
              <a:rPr lang="it-IT" smtClean="0"/>
              <a:t>08/05/2024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163259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60D8C53-950C-464C-94F0-4A6D968976AC}" type="datetimeFigureOut">
              <a:rPr lang="it-IT" smtClean="0"/>
              <a:t>08/05/2024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1488596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860D8C53-950C-464C-94F0-4A6D968976AC}" type="datetimeFigureOut">
              <a:rPr lang="it-IT" smtClean="0"/>
              <a:t>08/05/2024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2418307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860D8C53-950C-464C-94F0-4A6D968976AC}" type="datetimeFigureOut">
              <a:rPr lang="it-IT" smtClean="0"/>
              <a:t>08/05/2024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A8DC05F-0DA9-4861-8DBE-4F64773028A4}" type="slidenum">
              <a:rPr lang="it-IT" smtClean="0"/>
              <a:t>‹N›</a:t>
            </a:fld>
            <a:endParaRPr lang="it-IT"/>
          </a:p>
        </p:txBody>
      </p:sp>
    </p:spTree>
    <p:extLst>
      <p:ext uri="{BB962C8B-B14F-4D97-AF65-F5344CB8AC3E}">
        <p14:creationId xmlns:p14="http://schemas.microsoft.com/office/powerpoint/2010/main" val="336764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0D8C53-950C-464C-94F0-4A6D968976AC}" type="datetimeFigureOut">
              <a:rPr lang="it-IT" smtClean="0"/>
              <a:t>08/05/2024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DC05F-0DA9-4861-8DBE-4F64773028A4}" type="slidenum">
              <a:rPr lang="it-IT" smtClean="0"/>
              <a:t>‹N›</a:t>
            </a:fld>
            <a:endParaRPr lang="it-IT"/>
          </a:p>
        </p:txBody>
      </p:sp>
    </p:spTree>
    <p:extLst>
      <p:ext uri="{BB962C8B-B14F-4D97-AF65-F5344CB8AC3E}">
        <p14:creationId xmlns:p14="http://schemas.microsoft.com/office/powerpoint/2010/main" val="3559490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689555" y="1129003"/>
            <a:ext cx="10337180" cy="4040155"/>
          </a:xfrm>
        </p:spPr>
        <p:txBody>
          <a:bodyPr>
            <a:normAutofit/>
          </a:bodyPr>
          <a:lstStyle/>
          <a:p>
            <a:r>
              <a:rPr lang="it-IT" sz="4400" b="1" dirty="0">
                <a:latin typeface="Arial" panose="020B0604020202020204" pitchFamily="34" charset="0"/>
                <a:cs typeface="Arial" panose="020B0604020202020204" pitchFamily="34" charset="0"/>
              </a:rPr>
              <a:t>DONAZIONE INFORMALE</a:t>
            </a:r>
            <a:br>
              <a:rPr lang="it-IT" sz="4400" b="1" dirty="0">
                <a:latin typeface="Arial" panose="020B0604020202020204" pitchFamily="34" charset="0"/>
                <a:cs typeface="Arial" panose="020B0604020202020204" pitchFamily="34" charset="0"/>
              </a:rPr>
            </a:br>
            <a:br>
              <a:rPr lang="it-IT" sz="4400" b="1" dirty="0">
                <a:latin typeface="Arial" panose="020B0604020202020204" pitchFamily="34" charset="0"/>
                <a:cs typeface="Arial" panose="020B0604020202020204" pitchFamily="34" charset="0"/>
              </a:rPr>
            </a:br>
            <a:r>
              <a:rPr lang="it-IT" sz="4400" b="1" dirty="0">
                <a:latin typeface="Arial" panose="020B0604020202020204" pitchFamily="34" charset="0"/>
                <a:cs typeface="Arial" panose="020B0604020202020204" pitchFamily="34" charset="0"/>
              </a:rPr>
              <a:t>COACERVO</a:t>
            </a:r>
            <a:br>
              <a:rPr lang="it-IT" sz="4400" b="1" dirty="0">
                <a:latin typeface="Arial" panose="020B0604020202020204" pitchFamily="34" charset="0"/>
                <a:cs typeface="Arial" panose="020B0604020202020204" pitchFamily="34" charset="0"/>
              </a:rPr>
            </a:br>
            <a:br>
              <a:rPr lang="it-IT" sz="4400" b="1" dirty="0">
                <a:latin typeface="Arial" panose="020B0604020202020204" pitchFamily="34" charset="0"/>
                <a:cs typeface="Arial" panose="020B0604020202020204" pitchFamily="34" charset="0"/>
              </a:rPr>
            </a:br>
            <a:r>
              <a:rPr lang="it-IT" sz="4400" b="1" dirty="0">
                <a:latin typeface="Arial" panose="020B0604020202020204" pitchFamily="34" charset="0"/>
                <a:cs typeface="Arial" panose="020B0604020202020204" pitchFamily="34" charset="0"/>
              </a:rPr>
              <a:t>TERRITORIALITA’ DELL’IMPOSTA</a:t>
            </a:r>
            <a:br>
              <a:rPr lang="it-IT" sz="5400" b="1" dirty="0">
                <a:latin typeface="Arial" panose="020B0604020202020204" pitchFamily="34" charset="0"/>
                <a:cs typeface="Arial" panose="020B0604020202020204" pitchFamily="34" charset="0"/>
              </a:rPr>
            </a:br>
            <a:endParaRPr lang="it-IT" sz="5400" b="1" dirty="0">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a:xfrm>
            <a:off x="1635968" y="4861249"/>
            <a:ext cx="9144000" cy="1315616"/>
          </a:xfrm>
        </p:spPr>
        <p:txBody>
          <a:bodyPr>
            <a:normAutofit/>
          </a:bodyPr>
          <a:lstStyle/>
          <a:p>
            <a:endParaRPr lang="it-IT" dirty="0"/>
          </a:p>
          <a:p>
            <a:r>
              <a:rPr lang="it-IT" sz="4000" b="1" dirty="0">
                <a:latin typeface="Arial" panose="020B0604020202020204" pitchFamily="34" charset="0"/>
                <a:cs typeface="Arial" panose="020B0604020202020204" pitchFamily="34" charset="0"/>
              </a:rPr>
              <a:t>Alberto Vesce</a:t>
            </a:r>
          </a:p>
        </p:txBody>
      </p:sp>
    </p:spTree>
    <p:extLst>
      <p:ext uri="{BB962C8B-B14F-4D97-AF65-F5344CB8AC3E}">
        <p14:creationId xmlns:p14="http://schemas.microsoft.com/office/powerpoint/2010/main" val="1351783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Rettangolo 1"/>
          <p:cNvSpPr/>
          <p:nvPr/>
        </p:nvSpPr>
        <p:spPr>
          <a:xfrm>
            <a:off x="363895" y="419879"/>
            <a:ext cx="11448660" cy="6145016"/>
          </a:xfrm>
          <a:prstGeom prst="rect">
            <a:avLst/>
          </a:prstGeom>
          <a:noFill/>
        </p:spPr>
        <p:txBody>
          <a:bodyPr wrap="square">
            <a:spAutoFit/>
          </a:bodyPr>
          <a:lstStyle/>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Art. 56-bis </a:t>
            </a:r>
            <a:r>
              <a:rPr lang="it-IT" b="1" dirty="0" err="1">
                <a:effectLst/>
                <a:latin typeface="Arial" panose="020B0604020202020204" pitchFamily="34" charset="0"/>
                <a:ea typeface="Calibri" panose="020F0502020204030204" pitchFamily="34" charset="0"/>
                <a:cs typeface="Arial" panose="020B0604020202020204" pitchFamily="34" charset="0"/>
              </a:rPr>
              <a:t>D.Lgs.</a:t>
            </a:r>
            <a:r>
              <a:rPr lang="it-IT" b="1" dirty="0">
                <a:effectLst/>
                <a:latin typeface="Arial" panose="020B0604020202020204" pitchFamily="34" charset="0"/>
                <a:ea typeface="Calibri" panose="020F0502020204030204" pitchFamily="34" charset="0"/>
                <a:cs typeface="Arial" panose="020B0604020202020204" pitchFamily="34" charset="0"/>
              </a:rPr>
              <a:t> 346/1990</a:t>
            </a:r>
          </a:p>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Accertamento delle liberalità indirette.</a:t>
            </a:r>
          </a:p>
          <a:p>
            <a:pPr algn="just">
              <a:lnSpc>
                <a:spcPct val="107000"/>
              </a:lnSpc>
              <a:spcAft>
                <a:spcPts val="800"/>
              </a:spcAft>
            </a:pPr>
            <a:endParaRPr lang="it-IT" b="1"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1. Ferma l'esclusione delle donazioni o liberalità di cui agli articoli 742 e 783 del codice civile, l'accertamento delle liberalità diverse dalle donazioni e da quelle risultanti da atti di donazione effettuati all'estero a favore di residenti può essere effettuato esclusivamente in presenza di entrambe le seguenti condizioni:</a:t>
            </a:r>
          </a:p>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a) quando l'esistenza delle stesse risulti da dichiarazioni rese dall'interessato nell'ambito di procedimenti diretti all'accertamento di tributi;</a:t>
            </a:r>
          </a:p>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b) quando le liberalità abbiano determinato, da sole o unitamente a quelle già effettuate nei confronti del medesimo beneficiario, un incremento patrimoniale superiore all'importo di 350 milioni di lire.</a:t>
            </a:r>
          </a:p>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2. Alle liberalità di cui al comma 1 si applica l'aliquota del sette per cento, da calcolare sulla parte dell'incremento patrimoniale che supera l'importo di 350 milioni di lire.</a:t>
            </a:r>
          </a:p>
          <a:p>
            <a:pPr algn="just">
              <a:lnSpc>
                <a:spcPct val="107000"/>
              </a:lnSpc>
              <a:spcAft>
                <a:spcPts val="800"/>
              </a:spcAft>
            </a:pPr>
            <a:r>
              <a:rPr lang="it-IT" b="1" dirty="0">
                <a:effectLst/>
                <a:latin typeface="Arial" panose="020B0604020202020204" pitchFamily="34" charset="0"/>
                <a:ea typeface="Calibri" panose="020F0502020204030204" pitchFamily="34" charset="0"/>
                <a:cs typeface="Arial" panose="020B0604020202020204" pitchFamily="34" charset="0"/>
              </a:rPr>
              <a:t>3. Le liberalità di cui al comma 1 possono essere registrate volontariamente, ai sensi dell'articolo 8 del testo unico delle disposizioni concernenti l'imposta di registro, approvato con decreto del Presidente della Repubblica 26 aprile 1986, n. 131. In tale caso si applica l'imposta con le aliquote indicate all'articolo 56 mentre qualora la registrazione volontaria sia effettuata entro il 31 dicembre 2001, si applica l'aliquota del tre per cento.</a:t>
            </a:r>
          </a:p>
        </p:txBody>
      </p:sp>
    </p:spTree>
    <p:extLst>
      <p:ext uri="{BB962C8B-B14F-4D97-AF65-F5344CB8AC3E}">
        <p14:creationId xmlns:p14="http://schemas.microsoft.com/office/powerpoint/2010/main" val="1251567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00CB421-C38E-35A8-80CB-8A85C993FA79}"/>
              </a:ext>
            </a:extLst>
          </p:cNvPr>
          <p:cNvSpPr>
            <a:spLocks noGrp="1"/>
          </p:cNvSpPr>
          <p:nvPr>
            <p:ph idx="1"/>
          </p:nvPr>
        </p:nvSpPr>
        <p:spPr>
          <a:xfrm>
            <a:off x="838200" y="438539"/>
            <a:ext cx="10515600" cy="5738424"/>
          </a:xfrm>
        </p:spPr>
        <p:txBody>
          <a:bodyPr>
            <a:normAutofit/>
          </a:bodyPr>
          <a:lstStyle/>
          <a:p>
            <a:pPr marL="0" indent="0" algn="just">
              <a:buNone/>
            </a:pPr>
            <a:r>
              <a:rPr lang="it-IT" sz="3000" dirty="0">
                <a:latin typeface="Arial" panose="020B0604020202020204" pitchFamily="34" charset="0"/>
                <a:cs typeface="Arial" panose="020B0604020202020204" pitchFamily="34" charset="0"/>
              </a:rPr>
              <a:t>Il disposto dell’art. 56-bis </a:t>
            </a:r>
            <a:r>
              <a:rPr lang="it-IT" sz="3000" dirty="0" err="1">
                <a:latin typeface="Arial" panose="020B0604020202020204" pitchFamily="34" charset="0"/>
                <a:cs typeface="Arial" panose="020B0604020202020204" pitchFamily="34" charset="0"/>
              </a:rPr>
              <a:t>D.Lgs.</a:t>
            </a:r>
            <a:r>
              <a:rPr lang="it-IT" sz="3000" dirty="0">
                <a:latin typeface="Arial" panose="020B0604020202020204" pitchFamily="34" charset="0"/>
                <a:cs typeface="Arial" panose="020B0604020202020204" pitchFamily="34" charset="0"/>
              </a:rPr>
              <a:t> 346/1990 prevede in tema di tassazione delle liberalità diverse dalla donazione formale:</a:t>
            </a:r>
          </a:p>
          <a:p>
            <a:pPr marL="514350" indent="-514350" algn="just">
              <a:buAutoNum type="alphaLcParenR"/>
            </a:pPr>
            <a:r>
              <a:rPr lang="it-IT" sz="3000" dirty="0">
                <a:latin typeface="Arial" panose="020B0604020202020204" pitchFamily="34" charset="0"/>
                <a:cs typeface="Arial" panose="020B0604020202020204" pitchFamily="34" charset="0"/>
              </a:rPr>
              <a:t>la facoltà del contribuente di registrare volontariamente le liberalità indirette</a:t>
            </a:r>
          </a:p>
          <a:p>
            <a:pPr marL="514350" indent="-514350" algn="just">
              <a:buAutoNum type="alphaLcParenR"/>
            </a:pPr>
            <a:r>
              <a:rPr lang="it-IT" sz="3000" dirty="0">
                <a:latin typeface="Arial" panose="020B0604020202020204" pitchFamily="34" charset="0"/>
                <a:cs typeface="Arial" panose="020B0604020202020204" pitchFamily="34" charset="0"/>
              </a:rPr>
              <a:t>Il potere dell’amministrazione finanziaria di accertare le liberalità diverse dalle donazioni solo se ricorrono congiuntamente due presupposti: b.1. quando l’esistenza della liberalità risulti da dichiarazione resa dall’interessato nell’ambito di procedimenti diretti all’accertamento di tributi; b.2. quando le liberalità abbiano determinato da sole o unitamente a quelle già effettuate nei confronti del beneficiario, un incremento patrimoniale superiore a 350 milioni di lire.</a:t>
            </a:r>
          </a:p>
          <a:p>
            <a:endParaRPr lang="it-IT" dirty="0"/>
          </a:p>
        </p:txBody>
      </p:sp>
    </p:spTree>
    <p:extLst>
      <p:ext uri="{BB962C8B-B14F-4D97-AF65-F5344CB8AC3E}">
        <p14:creationId xmlns:p14="http://schemas.microsoft.com/office/powerpoint/2010/main" val="3788364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7E97860-6586-9961-C57D-13CF7B0F1772}"/>
              </a:ext>
            </a:extLst>
          </p:cNvPr>
          <p:cNvSpPr>
            <a:spLocks noGrp="1"/>
          </p:cNvSpPr>
          <p:nvPr>
            <p:ph idx="1"/>
          </p:nvPr>
        </p:nvSpPr>
        <p:spPr>
          <a:xfrm>
            <a:off x="838200" y="382555"/>
            <a:ext cx="10515600" cy="5794408"/>
          </a:xfrm>
        </p:spPr>
        <p:txBody>
          <a:bodyPr/>
          <a:lstStyle/>
          <a:p>
            <a:pPr marL="0" indent="0" algn="just">
              <a:buNone/>
            </a:pPr>
            <a:r>
              <a:rPr lang="it-IT" dirty="0"/>
              <a:t>Con l’introduzione dell’art. 56-bis </a:t>
            </a:r>
            <a:r>
              <a:rPr lang="it-IT" dirty="0" err="1"/>
              <a:t>D.Lgs.</a:t>
            </a:r>
            <a:r>
              <a:rPr lang="it-IT" dirty="0"/>
              <a:t> 346/1990 da parte della legge 21 novembre 2000 n. 342, il legislatore ha previsto una disciplina per le «</a:t>
            </a:r>
            <a:r>
              <a:rPr lang="it-IT" i="1" dirty="0"/>
              <a:t>liberalità diverse dalla donazione</a:t>
            </a:r>
            <a:r>
              <a:rPr lang="it-IT"/>
              <a:t>», genus</a:t>
            </a:r>
            <a:r>
              <a:rPr lang="it-IT" dirty="0"/>
              <a:t> nel quale rientrano, ai fini impositivi dell’art. 56-bis, anche liberalità che non si traducono neppure in contratti scritti, trattandosi di comportamenti materiali oppure che risultano da documenti scritti per i quali non è imposta la formalità della registrazione.</a:t>
            </a:r>
          </a:p>
          <a:p>
            <a:pPr marL="0" indent="0" algn="just">
              <a:buNone/>
            </a:pPr>
            <a:r>
              <a:rPr lang="it-IT" dirty="0"/>
              <a:t>Tra queste vi è certamente anche la donazione informale, per la quale l’inosservanza della forma pubblica richiesta dall’art. 782 c.c. e la relativa sanzione della nullità, se rilevano sul piano civilistico a tutela del donante, nessuna conseguenza producono sul piano tributario, in ragione del principio generale di cui all’art. 53 Costituzione che prevede che tutti siano tenuti a concorrere alle spese pubbliche in ragione della propria capacità contributiva e con criteri di progressività.</a:t>
            </a:r>
          </a:p>
        </p:txBody>
      </p:sp>
    </p:spTree>
    <p:extLst>
      <p:ext uri="{BB962C8B-B14F-4D97-AF65-F5344CB8AC3E}">
        <p14:creationId xmlns:p14="http://schemas.microsoft.com/office/powerpoint/2010/main" val="2614972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BF7332-4B52-C565-FCCA-EC2C21551AD0}"/>
              </a:ext>
            </a:extLst>
          </p:cNvPr>
          <p:cNvSpPr>
            <a:spLocks noGrp="1"/>
          </p:cNvSpPr>
          <p:nvPr>
            <p:ph idx="1"/>
          </p:nvPr>
        </p:nvSpPr>
        <p:spPr>
          <a:xfrm>
            <a:off x="838200" y="242596"/>
            <a:ext cx="10515600" cy="5934367"/>
          </a:xfrm>
        </p:spPr>
        <p:txBody>
          <a:bodyPr>
            <a:normAutofit lnSpcReduction="10000"/>
          </a:bodyPr>
          <a:lstStyle/>
          <a:p>
            <a:pPr marL="0" indent="0" algn="just">
              <a:buNone/>
            </a:pPr>
            <a:r>
              <a:rPr lang="it-IT" dirty="0"/>
              <a:t>La Cassazione analizza la Circolare Agenzia Entrate 11 agosto 2015 n. 30/E che dispone, come già chiarito dalla Circolare Agenzia Entrate 22 gennaio 2008 n. 3/E, che l’imposta di donazione si applichi alle liberalità indirette risultanti da atti soggetti a registrazione (art. 1 comma 4-bis </a:t>
            </a:r>
            <a:r>
              <a:rPr lang="it-IT" dirty="0" err="1"/>
              <a:t>D.Lgs</a:t>
            </a:r>
            <a:r>
              <a:rPr lang="it-IT" dirty="0"/>
              <a:t>, 346/1990) nonché alle altre liberalità tra vivi che si caratterizzano per l’assenza di un atto scritto.</a:t>
            </a:r>
          </a:p>
          <a:p>
            <a:pPr marL="0" indent="0" algn="just">
              <a:buNone/>
            </a:pPr>
            <a:r>
              <a:rPr lang="it-IT" dirty="0"/>
              <a:t>La Cassazione critica tale impostazione in quanto essa sembra evocare un inesistente generalizzato obbligo di registrazione sia delle donazioni (diverse da quelle di cui all’art. 769 c.c.) risultanti da atti soggetti a registrazione sia delle liberalità derivanti da atti non soggetti a registrazione perché non formati per iscritto.</a:t>
            </a:r>
          </a:p>
          <a:p>
            <a:pPr marL="0" indent="0" algn="just">
              <a:buNone/>
            </a:pPr>
            <a:r>
              <a:rPr lang="it-IT" dirty="0"/>
              <a:t>Secondo la Cassazione 7442/2024 le donazioni informali, pur essendo esenti dall’obbligo di registrazione, sono accertate e sottoposte ad imposta in presenza di una dichiarazione circa la loro esistenza resa nelle ipotesi di cui all’art. 56-bis </a:t>
            </a:r>
            <a:r>
              <a:rPr lang="it-IT" dirty="0" err="1"/>
              <a:t>D.Lgs.</a:t>
            </a:r>
            <a:r>
              <a:rPr lang="it-IT" dirty="0"/>
              <a:t> 346/1990.</a:t>
            </a:r>
          </a:p>
          <a:p>
            <a:endParaRPr lang="it-IT" dirty="0"/>
          </a:p>
          <a:p>
            <a:endParaRPr lang="it-IT" dirty="0"/>
          </a:p>
        </p:txBody>
      </p:sp>
    </p:spTree>
    <p:extLst>
      <p:ext uri="{BB962C8B-B14F-4D97-AF65-F5344CB8AC3E}">
        <p14:creationId xmlns:p14="http://schemas.microsoft.com/office/powerpoint/2010/main" val="2764343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569167" y="332726"/>
            <a:ext cx="11094097" cy="5545559"/>
          </a:xfrm>
        </p:spPr>
        <p:txBody>
          <a:bodyPr>
            <a:noAutofit/>
          </a:bodyPr>
          <a:lstStyle/>
          <a:p>
            <a:pPr marL="0" indent="0" algn="just">
              <a:buNone/>
            </a:pPr>
            <a:r>
              <a:rPr lang="it-IT" sz="3200" dirty="0">
                <a:latin typeface="Arial" panose="020B0604020202020204" pitchFamily="34" charset="0"/>
                <a:cs typeface="Arial" panose="020B0604020202020204" pitchFamily="34" charset="0"/>
              </a:rPr>
              <a:t>Per la Cassazione l’art. 56-bis non è stato abrogato e va armonizzato con quanto previsto dalla reintroduzione dell’imposta di successione, e quindi con la disciplina attuale.</a:t>
            </a:r>
          </a:p>
          <a:p>
            <a:pPr marL="0" indent="0" algn="just">
              <a:buNone/>
            </a:pPr>
            <a:r>
              <a:rPr lang="it-IT" sz="3200" dirty="0">
                <a:latin typeface="Arial" panose="020B0604020202020204" pitchFamily="34" charset="0"/>
                <a:cs typeface="Arial" panose="020B0604020202020204" pitchFamily="34" charset="0"/>
              </a:rPr>
              <a:t>Le liberalità sono accertate e sottoposte ad imposta, nei casi di cui al citato art. 56-bis, se di valore superiore alle franchigie oggi esistenti: Euro 1.000.000 per coniuge e parenti in linea retta, Euro 100.000 per fratelli e sorelle, </a:t>
            </a:r>
            <a:r>
              <a:rPr lang="it-IT" sz="3200">
                <a:latin typeface="Arial" panose="020B0604020202020204" pitchFamily="34" charset="0"/>
                <a:cs typeface="Arial" panose="020B0604020202020204" pitchFamily="34" charset="0"/>
              </a:rPr>
              <a:t>Euro 1.500.000 </a:t>
            </a:r>
            <a:r>
              <a:rPr lang="it-IT" sz="3200" dirty="0">
                <a:latin typeface="Arial" panose="020B0604020202020204" pitchFamily="34" charset="0"/>
                <a:cs typeface="Arial" panose="020B0604020202020204" pitchFamily="34" charset="0"/>
              </a:rPr>
              <a:t>per portatori di handicap, mentre per i casi in cui non sono previste franchigie l’imposta trova applicazione sull’intero importo della liberalità e l’aliquota sarà quella massima oggi prevista dell’8% (nello stesso senso la Circolare Agenzia Entrate 11 agosto 2015 n. 30/E).</a:t>
            </a:r>
          </a:p>
        </p:txBody>
      </p:sp>
    </p:spTree>
    <p:extLst>
      <p:ext uri="{BB962C8B-B14F-4D97-AF65-F5344CB8AC3E}">
        <p14:creationId xmlns:p14="http://schemas.microsoft.com/office/powerpoint/2010/main" val="1374255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752260-9518-4A82-B6B7-F6E7E60FB0D8}"/>
              </a:ext>
            </a:extLst>
          </p:cNvPr>
          <p:cNvSpPr>
            <a:spLocks noGrp="1"/>
          </p:cNvSpPr>
          <p:nvPr>
            <p:ph type="title"/>
          </p:nvPr>
        </p:nvSpPr>
        <p:spPr>
          <a:xfrm>
            <a:off x="838200" y="365126"/>
            <a:ext cx="10515600" cy="894508"/>
          </a:xfrm>
        </p:spPr>
        <p:txBody>
          <a:bodyPr/>
          <a:lstStyle/>
          <a:p>
            <a:pPr algn="ctr"/>
            <a:r>
              <a:rPr lang="it-IT" b="1" dirty="0">
                <a:latin typeface="Arial" panose="020B0604020202020204" pitchFamily="34" charset="0"/>
                <a:cs typeface="Arial" panose="020B0604020202020204" pitchFamily="34" charset="0"/>
              </a:rPr>
              <a:t>CONCLUSIONI</a:t>
            </a:r>
          </a:p>
        </p:txBody>
      </p:sp>
      <p:sp>
        <p:nvSpPr>
          <p:cNvPr id="3" name="Segnaposto contenuto 2">
            <a:extLst>
              <a:ext uri="{FF2B5EF4-FFF2-40B4-BE49-F238E27FC236}">
                <a16:creationId xmlns:a16="http://schemas.microsoft.com/office/drawing/2014/main" id="{342DAEF3-94DD-4454-B116-9829C87F4936}"/>
              </a:ext>
            </a:extLst>
          </p:cNvPr>
          <p:cNvSpPr>
            <a:spLocks noGrp="1"/>
          </p:cNvSpPr>
          <p:nvPr>
            <p:ph idx="1"/>
          </p:nvPr>
        </p:nvSpPr>
        <p:spPr>
          <a:xfrm>
            <a:off x="838200" y="1259634"/>
            <a:ext cx="10515600" cy="5233239"/>
          </a:xfrm>
        </p:spPr>
        <p:txBody>
          <a:bodyPr>
            <a:normAutofit fontScale="85000" lnSpcReduction="20000"/>
          </a:bodyPr>
          <a:lstStyle/>
          <a:p>
            <a:pPr marL="0" indent="0" algn="just">
              <a:buNone/>
            </a:pPr>
            <a:endParaRPr lang="it-IT" sz="3800" dirty="0">
              <a:latin typeface="Arial" panose="020B0604020202020204" pitchFamily="34" charset="0"/>
              <a:cs typeface="Arial" panose="020B0604020202020204" pitchFamily="34" charset="0"/>
            </a:endParaRPr>
          </a:p>
          <a:p>
            <a:pPr marL="0" indent="0" algn="just">
              <a:buNone/>
            </a:pPr>
            <a:r>
              <a:rPr lang="it-IT" sz="3800" dirty="0">
                <a:latin typeface="Arial" panose="020B0604020202020204" pitchFamily="34" charset="0"/>
                <a:cs typeface="Arial" panose="020B0604020202020204" pitchFamily="34" charset="0"/>
              </a:rPr>
              <a:t>Per la Cassazione 20 marzo 2024 n. 7442, quindi, le donazioni per così dire </a:t>
            </a:r>
            <a:r>
              <a:rPr lang="it-IT" sz="3800" dirty="0">
                <a:latin typeface="Arial" panose="020B0604020202020204" pitchFamily="34" charset="0"/>
                <a:ea typeface="Calibri" panose="020F0502020204030204" pitchFamily="34" charset="0"/>
                <a:cs typeface="Arial" panose="020B0604020202020204" pitchFamily="34" charset="0"/>
              </a:rPr>
              <a:t>"informali"</a:t>
            </a:r>
            <a:r>
              <a:rPr lang="it-IT" sz="3800" dirty="0">
                <a:latin typeface="Arial" panose="020B0604020202020204" pitchFamily="34" charset="0"/>
                <a:cs typeface="Arial" panose="020B0604020202020204" pitchFamily="34" charset="0"/>
              </a:rPr>
              <a:t>, pur affette da nullità per mancanza di forma solenne dal punto di vista civilistico, rilevano sul piano tributario, in ragione del principio generale di cui all’art. 53 Costituzione e, pur essendo esenti dall’obbligo di registrazione, sono accertate e sottoposte ad imposta in presenza di una dichiarazione circa la loro esistenza resa dall’interessato nell’ambito di procedimenti diretti all’accertamento dei tributi, se sono superiori alle franchigie oggi esistenti, ai sensi dell’art. 56-bis </a:t>
            </a:r>
            <a:r>
              <a:rPr lang="it-IT" sz="3800" dirty="0" err="1">
                <a:latin typeface="Arial" panose="020B0604020202020204" pitchFamily="34" charset="0"/>
                <a:cs typeface="Arial" panose="020B0604020202020204" pitchFamily="34" charset="0"/>
              </a:rPr>
              <a:t>D.Lgs.</a:t>
            </a:r>
            <a:r>
              <a:rPr lang="it-IT" sz="3800" dirty="0">
                <a:latin typeface="Arial" panose="020B0604020202020204" pitchFamily="34" charset="0"/>
                <a:cs typeface="Arial" panose="020B0604020202020204" pitchFamily="34" charset="0"/>
              </a:rPr>
              <a:t> 346/1990</a:t>
            </a:r>
            <a:r>
              <a:rPr lang="it-IT" sz="3500" dirty="0">
                <a:latin typeface="Arial" panose="020B0604020202020204" pitchFamily="34" charset="0"/>
                <a:cs typeface="Arial" panose="020B0604020202020204" pitchFamily="34" charset="0"/>
              </a:rPr>
              <a:t>.</a:t>
            </a:r>
          </a:p>
          <a:p>
            <a:pPr marL="0" indent="0">
              <a:buNone/>
            </a:pPr>
            <a:r>
              <a:rPr lang="it-IT" dirty="0"/>
              <a:t> </a:t>
            </a:r>
          </a:p>
          <a:p>
            <a:pPr marL="0" indent="0">
              <a:buNone/>
            </a:pPr>
            <a:r>
              <a:rPr lang="it-IT" dirty="0"/>
              <a:t> </a:t>
            </a:r>
          </a:p>
        </p:txBody>
      </p:sp>
    </p:spTree>
    <p:extLst>
      <p:ext uri="{BB962C8B-B14F-4D97-AF65-F5344CB8AC3E}">
        <p14:creationId xmlns:p14="http://schemas.microsoft.com/office/powerpoint/2010/main" val="1219687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59822"/>
          </a:xfrm>
        </p:spPr>
        <p:txBody>
          <a:bodyPr>
            <a:normAutofit/>
          </a:bodyPr>
          <a:lstStyle/>
          <a:p>
            <a:pPr algn="ctr"/>
            <a:r>
              <a:rPr lang="it-IT" sz="4800" b="1" dirty="0">
                <a:latin typeface="Arial" panose="020B0604020202020204" pitchFamily="34" charset="0"/>
                <a:cs typeface="Arial" panose="020B0604020202020204" pitchFamily="34" charset="0"/>
              </a:rPr>
              <a:t>Coacervo</a:t>
            </a:r>
          </a:p>
        </p:txBody>
      </p:sp>
      <p:sp>
        <p:nvSpPr>
          <p:cNvPr id="3" name="Segnaposto contenuto 2"/>
          <p:cNvSpPr>
            <a:spLocks noGrp="1"/>
          </p:cNvSpPr>
          <p:nvPr>
            <p:ph idx="1"/>
          </p:nvPr>
        </p:nvSpPr>
        <p:spPr>
          <a:xfrm>
            <a:off x="838200" y="2379305"/>
            <a:ext cx="10414518" cy="3797657"/>
          </a:xfrm>
        </p:spPr>
        <p:txBody>
          <a:bodyPr>
            <a:normAutofit/>
          </a:bodyPr>
          <a:lstStyle/>
          <a:p>
            <a:pPr algn="just"/>
            <a:r>
              <a:rPr lang="it-IT" b="1" dirty="0">
                <a:latin typeface="Arial" panose="020B0604020202020204" pitchFamily="34" charset="0"/>
                <a:cs typeface="Arial" panose="020B0604020202020204" pitchFamily="34" charset="0"/>
              </a:rPr>
              <a:t>Art. 57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p>
          <a:p>
            <a:pPr algn="just"/>
            <a:endParaRPr lang="it-IT" b="1" dirty="0">
              <a:latin typeface="Arial" panose="020B0604020202020204" pitchFamily="34" charset="0"/>
              <a:cs typeface="Arial" panose="020B0604020202020204" pitchFamily="34" charset="0"/>
            </a:endParaRPr>
          </a:p>
          <a:p>
            <a:pPr algn="just">
              <a:lnSpc>
                <a:spcPct val="107000"/>
              </a:lnSpc>
              <a:spcAft>
                <a:spcPts val="800"/>
              </a:spcAft>
            </a:pPr>
            <a:r>
              <a:rPr lang="it-IT" b="1" dirty="0">
                <a:latin typeface="Arial" panose="020B0604020202020204" pitchFamily="34" charset="0"/>
                <a:ea typeface="Calibri" panose="020F0502020204030204" pitchFamily="34" charset="0"/>
                <a:cs typeface="Arial" panose="020B0604020202020204" pitchFamily="34" charset="0"/>
              </a:rPr>
              <a:t>Art. 1. comma 4-bis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p>
          <a:p>
            <a:pPr algn="just"/>
            <a:endParaRPr lang="it-IT" b="1" dirty="0">
              <a:latin typeface="Arial" panose="020B0604020202020204" pitchFamily="34" charset="0"/>
              <a:cs typeface="Arial" panose="020B0604020202020204" pitchFamily="34" charset="0"/>
            </a:endParaRPr>
          </a:p>
          <a:p>
            <a:r>
              <a:rPr lang="it-IT" dirty="0"/>
              <a:t> </a:t>
            </a:r>
            <a:r>
              <a:rPr lang="it-IT" b="1" dirty="0">
                <a:latin typeface="Arial" panose="020B0604020202020204" pitchFamily="34" charset="0"/>
                <a:cs typeface="Arial" panose="020B0604020202020204" pitchFamily="34" charset="0"/>
              </a:rPr>
              <a:t>Art. 3. comma 4-ter </a:t>
            </a:r>
            <a:r>
              <a:rPr lang="it-IT" b="1" dirty="0" err="1">
                <a:latin typeface="Arial" panose="020B0604020202020204" pitchFamily="34" charset="0"/>
                <a:cs typeface="Arial" panose="020B0604020202020204" pitchFamily="34" charset="0"/>
              </a:rPr>
              <a:t>D.Lgs.</a:t>
            </a:r>
            <a:r>
              <a:rPr lang="it-IT" b="1" dirty="0">
                <a:latin typeface="Arial" panose="020B0604020202020204" pitchFamily="34" charset="0"/>
                <a:cs typeface="Arial" panose="020B0604020202020204" pitchFamily="34" charset="0"/>
              </a:rPr>
              <a:t> 346/1990 </a:t>
            </a:r>
            <a:endParaRPr lang="it-IT" dirty="0"/>
          </a:p>
          <a:p>
            <a:pPr algn="just"/>
            <a:endParaRPr lang="it-IT" dirty="0"/>
          </a:p>
          <a:p>
            <a:pPr algn="just"/>
            <a:endParaRPr lang="it-IT" dirty="0"/>
          </a:p>
          <a:p>
            <a:pPr marL="0" indent="0" algn="just">
              <a:buNone/>
            </a:pPr>
            <a:endParaRPr lang="it-IT" dirty="0"/>
          </a:p>
        </p:txBody>
      </p:sp>
    </p:spTree>
    <p:extLst>
      <p:ext uri="{BB962C8B-B14F-4D97-AF65-F5344CB8AC3E}">
        <p14:creationId xmlns:p14="http://schemas.microsoft.com/office/powerpoint/2010/main" val="2755213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690464" y="195943"/>
            <a:ext cx="10991461" cy="6531542"/>
          </a:xfrm>
        </p:spPr>
        <p:txBody>
          <a:bodyPr/>
          <a:lstStyle/>
          <a:p>
            <a:pPr marL="0" indent="0" algn="ctr">
              <a:buNone/>
            </a:pPr>
            <a:endParaRPr lang="it-IT" dirty="0"/>
          </a:p>
          <a:p>
            <a:pPr marL="0" indent="0">
              <a:buNone/>
            </a:pPr>
            <a:endParaRPr lang="it-IT" dirty="0"/>
          </a:p>
        </p:txBody>
      </p:sp>
      <p:sp>
        <p:nvSpPr>
          <p:cNvPr id="2" name="Rettangolo 1"/>
          <p:cNvSpPr/>
          <p:nvPr/>
        </p:nvSpPr>
        <p:spPr>
          <a:xfrm>
            <a:off x="690465" y="541176"/>
            <a:ext cx="10991461" cy="5909310"/>
          </a:xfrm>
          <a:prstGeom prst="rect">
            <a:avLst/>
          </a:prstGeom>
        </p:spPr>
        <p:txBody>
          <a:bodyPr wrap="square">
            <a:spAutoFit/>
          </a:bodyPr>
          <a:lstStyle/>
          <a:p>
            <a:pPr algn="just"/>
            <a:r>
              <a:rPr lang="it-IT" b="1" dirty="0">
                <a:latin typeface="Arial" panose="020B0604020202020204" pitchFamily="34" charset="0"/>
                <a:cs typeface="Arial" panose="020B0604020202020204" pitchFamily="34" charset="0"/>
              </a:rPr>
              <a:t>Art. 57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b="1" dirty="0">
                <a:latin typeface="Arial" panose="020B0604020202020204" pitchFamily="34" charset="0"/>
                <a:cs typeface="Arial" panose="020B0604020202020204" pitchFamily="34" charset="0"/>
              </a:rPr>
              <a:t>.</a:t>
            </a:r>
          </a:p>
          <a:p>
            <a:pPr algn="just"/>
            <a:r>
              <a:rPr lang="it-IT" b="1" dirty="0">
                <a:latin typeface="Arial" panose="020B0604020202020204" pitchFamily="34" charset="0"/>
                <a:cs typeface="Arial" panose="020B0604020202020204" pitchFamily="34" charset="0"/>
              </a:rPr>
              <a:t>(Donazioni anteriori)</a:t>
            </a:r>
          </a:p>
          <a:p>
            <a:pPr algn="just"/>
            <a:endParaRPr lang="it-IT" b="1" dirty="0">
              <a:latin typeface="Arial" panose="020B0604020202020204" pitchFamily="34" charset="0"/>
              <a:cs typeface="Arial" panose="020B0604020202020204" pitchFamily="34" charset="0"/>
            </a:endParaRPr>
          </a:p>
          <a:p>
            <a:pPr algn="just"/>
            <a:r>
              <a:rPr lang="it-IT" b="1" dirty="0">
                <a:latin typeface="Arial" panose="020B0604020202020204" pitchFamily="34" charset="0"/>
                <a:cs typeface="Arial" panose="020B0604020202020204" pitchFamily="34" charset="0"/>
              </a:rPr>
              <a:t>1. Il valore globale netto dei beni e dei diritti oggetto della donazione è maggiorato di un importo pari al valore complessivo di tutte le donazioni, anteriormente fatte dal donante al donatario, comprese quelle presunte di cui all'art. 1, comma 3, ed escluse quelle indicate nell'art. 1, comma 4, e quelle registrate gratuitamente o con pagamento dell'imposta in misura fissa a norma degli articoli 55 e 59.</a:t>
            </a:r>
          </a:p>
          <a:p>
            <a:pPr algn="just"/>
            <a:r>
              <a:rPr lang="it-IT" b="1" dirty="0">
                <a:latin typeface="Arial" panose="020B0604020202020204" pitchFamily="34" charset="0"/>
                <a:cs typeface="Arial" panose="020B0604020202020204" pitchFamily="34" charset="0"/>
              </a:rPr>
              <a:t>Agli stessi fini, nelle ipotesi di cui all'art. 56, comma 2, il valore globale netto di tutti i beni e diritti complessivamente donati è maggiorato di un importo pari al valore complessivo di tutte le donazioni anteriormente fatte ai donatari e il valore delle quote spettanti o dei beni e diritti attribuiti a ciascuno di essi è maggiorato di un importo pari al valore delle donazioni a lui anteriormente fatte dal donante. Per valore delle donazioni anteriori si intende il valore attuale dei beni e dei diritti donati; si considerano anteriori alla donazione, se dai relativi atti non risulta diversamente, anche le altre donazioni di pari data.</a:t>
            </a:r>
          </a:p>
          <a:p>
            <a:pPr algn="just"/>
            <a:r>
              <a:rPr lang="it-IT" b="1" dirty="0">
                <a:latin typeface="Arial" panose="020B0604020202020204" pitchFamily="34" charset="0"/>
                <a:cs typeface="Arial" panose="020B0604020202020204" pitchFamily="34" charset="0"/>
              </a:rPr>
              <a:t>2. Negli atti di donazione e negli atti di cui all'art. 26 del testo unico sull'imposta di registro, approvato con decreto del Presidente della Repubblica 26 aprile 1986, n. 131, devono essere indicati gli estremi delle donazioni anteriormente fatte dal donante al donatario o ad alcuno dei donatari e i relativi valori alla data degli atti stessi. Per l'omissione, l'incompletezza o l'inesattezza di tale indicazione si applica, a carico solidalmente dei donanti e dei donatari, la pena pecuniaria da una a due volte la maggiore imposta dovuta. </a:t>
            </a:r>
          </a:p>
        </p:txBody>
      </p:sp>
    </p:spTree>
    <p:extLst>
      <p:ext uri="{BB962C8B-B14F-4D97-AF65-F5344CB8AC3E}">
        <p14:creationId xmlns:p14="http://schemas.microsoft.com/office/powerpoint/2010/main" val="1604218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CB4C37-293C-F8B8-AEC5-C0810BDD0A7D}"/>
              </a:ext>
            </a:extLst>
          </p:cNvPr>
          <p:cNvSpPr>
            <a:spLocks noGrp="1"/>
          </p:cNvSpPr>
          <p:nvPr>
            <p:ph idx="1"/>
          </p:nvPr>
        </p:nvSpPr>
        <p:spPr>
          <a:xfrm>
            <a:off x="772886" y="482017"/>
            <a:ext cx="10515600" cy="5778824"/>
          </a:xfrm>
        </p:spPr>
        <p:txBody>
          <a:bodyPr>
            <a:noAutofit/>
          </a:bodyPr>
          <a:lstStyle/>
          <a:p>
            <a:pPr marL="0" indent="0">
              <a:buNone/>
            </a:pPr>
            <a:r>
              <a:rPr lang="it-IT" sz="2400" b="1" dirty="0">
                <a:latin typeface="Arial" panose="020B0604020202020204" pitchFamily="34" charset="0"/>
                <a:cs typeface="Arial" panose="020B0604020202020204" pitchFamily="34" charset="0"/>
              </a:rPr>
              <a:t>Art. 8 </a:t>
            </a:r>
            <a:r>
              <a:rPr lang="it-IT" sz="2400" b="1" dirty="0" err="1">
                <a:latin typeface="Arial" panose="020B0604020202020204" pitchFamily="34" charset="0"/>
                <a:cs typeface="Arial" panose="020B0604020202020204" pitchFamily="34" charset="0"/>
              </a:rPr>
              <a:t>D.Lgs.</a:t>
            </a:r>
            <a:r>
              <a:rPr lang="it-IT" sz="2400" b="1" dirty="0">
                <a:latin typeface="Arial" panose="020B0604020202020204" pitchFamily="34" charset="0"/>
                <a:cs typeface="Arial" panose="020B0604020202020204" pitchFamily="34" charset="0"/>
              </a:rPr>
              <a:t> 346/1990. </a:t>
            </a:r>
          </a:p>
          <a:p>
            <a:pPr marL="0" indent="0">
              <a:buNone/>
            </a:pPr>
            <a:r>
              <a:rPr lang="it-IT" sz="2400" b="1" dirty="0">
                <a:latin typeface="Arial" panose="020B0604020202020204" pitchFamily="34" charset="0"/>
                <a:cs typeface="Arial" panose="020B0604020202020204" pitchFamily="34" charset="0"/>
              </a:rPr>
              <a:t>(Base imponibile)</a:t>
            </a:r>
          </a:p>
          <a:p>
            <a:pPr marL="0" indent="0">
              <a:buNone/>
            </a:pPr>
            <a:r>
              <a:rPr lang="it-IT" sz="2400" b="1" dirty="0">
                <a:latin typeface="Arial" panose="020B0604020202020204" pitchFamily="34" charset="0"/>
                <a:cs typeface="Arial" panose="020B0604020202020204" pitchFamily="34" charset="0"/>
              </a:rPr>
              <a:t>...</a:t>
            </a:r>
          </a:p>
          <a:p>
            <a:pPr marL="0" indent="0" algn="just">
              <a:buNone/>
            </a:pPr>
            <a:endParaRPr lang="it-IT" sz="2400" dirty="0"/>
          </a:p>
          <a:p>
            <a:pPr marL="0" indent="0" algn="just">
              <a:buNone/>
            </a:pPr>
            <a:r>
              <a:rPr lang="it-IT" sz="2400" b="1" dirty="0"/>
              <a:t>4. Il valore globale netto dell'asse ereditario è maggiorato, ai soli fini della determinazione delle aliquote applicabili a norma dell'art. 7, di un importo pari al valore attuale complessivo di tutte le donazioni fatte dal defunto agli eredi e ai legatari, comprese quelle presunte di cui all'art. 1, comma 3, ed escluse quelle indicate all'art. 1, comma 4, e quelle registrate gratuitamente o con pagamento dell'imposta in misura fissa a norma degli articoli 55 e 59; il valore delle singole quote ereditarie o dei singoli legati è maggiorato, agli stessi fini, di un importo pari al valore attuale delle donazioni fatte a ciascun erede o legatario. Per valore attuale delle donazioni anteriori si intende il valore dei beni e dei diritti donati alla data dell'apertura della successione, riferito alla piena proprietà anche per i beni donati con riserva di usufrutto o altro diritto reale di godimento.</a:t>
            </a:r>
          </a:p>
        </p:txBody>
      </p:sp>
    </p:spTree>
    <p:extLst>
      <p:ext uri="{BB962C8B-B14F-4D97-AF65-F5344CB8AC3E}">
        <p14:creationId xmlns:p14="http://schemas.microsoft.com/office/powerpoint/2010/main" val="1335921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811764"/>
            <a:ext cx="10515600" cy="5113273"/>
          </a:xfrm>
        </p:spPr>
        <p:txBody>
          <a:bodyPr>
            <a:normAutofit/>
          </a:bodyPr>
          <a:lstStyle/>
          <a:p>
            <a:pPr marL="0" lvl="0" indent="0" algn="just">
              <a:lnSpc>
                <a:spcPct val="107000"/>
              </a:lnSpc>
              <a:spcBef>
                <a:spcPts val="0"/>
              </a:spcBef>
              <a:spcAft>
                <a:spcPts val="800"/>
              </a:spcAft>
              <a:buNone/>
            </a:pPr>
            <a:r>
              <a:rPr lang="it-IT" sz="2400" b="1" dirty="0">
                <a:solidFill>
                  <a:prstClr val="black"/>
                </a:solidFill>
                <a:latin typeface="Arial" panose="020B0604020202020204" pitchFamily="34" charset="0"/>
                <a:ea typeface="Calibri" panose="020F0502020204030204" pitchFamily="34" charset="0"/>
                <a:cs typeface="Arial" panose="020B0604020202020204" pitchFamily="34" charset="0"/>
              </a:rPr>
              <a:t>Art. 1. </a:t>
            </a:r>
            <a:r>
              <a:rPr lang="it-IT" sz="2400" b="1" dirty="0" err="1">
                <a:solidFill>
                  <a:prstClr val="black"/>
                </a:solidFill>
                <a:latin typeface="Arial" panose="020B0604020202020204" pitchFamily="34" charset="0"/>
                <a:ea typeface="Calibri" panose="020F0502020204030204" pitchFamily="34" charset="0"/>
                <a:cs typeface="Arial" panose="020B0604020202020204" pitchFamily="34" charset="0"/>
              </a:rPr>
              <a:t>D.Lgs.</a:t>
            </a:r>
            <a:r>
              <a:rPr lang="it-IT" sz="2400" b="1" dirty="0">
                <a:solidFill>
                  <a:prstClr val="black"/>
                </a:solidFill>
                <a:latin typeface="Arial" panose="020B0604020202020204" pitchFamily="34" charset="0"/>
                <a:ea typeface="Calibri" panose="020F0502020204030204" pitchFamily="34" charset="0"/>
                <a:cs typeface="Arial" panose="020B0604020202020204" pitchFamily="34" charset="0"/>
              </a:rPr>
              <a:t> 346/1990</a:t>
            </a:r>
          </a:p>
          <a:p>
            <a:pPr marL="0" lvl="0" indent="0" algn="just">
              <a:lnSpc>
                <a:spcPct val="107000"/>
              </a:lnSpc>
              <a:spcBef>
                <a:spcPts val="0"/>
              </a:spcBef>
              <a:spcAft>
                <a:spcPts val="800"/>
              </a:spcAft>
              <a:buNone/>
            </a:pPr>
            <a:r>
              <a:rPr lang="it-IT" sz="2400" b="1" dirty="0">
                <a:solidFill>
                  <a:prstClr val="black"/>
                </a:solidFill>
                <a:latin typeface="Arial" panose="020B0604020202020204" pitchFamily="34" charset="0"/>
                <a:ea typeface="Calibri" panose="020F0502020204030204" pitchFamily="34" charset="0"/>
                <a:cs typeface="Arial" panose="020B0604020202020204" pitchFamily="34" charset="0"/>
              </a:rPr>
              <a:t>(Oggetto dell'imposta)</a:t>
            </a:r>
          </a:p>
          <a:p>
            <a:pPr marL="0" lvl="0" indent="0" algn="just">
              <a:lnSpc>
                <a:spcPct val="107000"/>
              </a:lnSpc>
              <a:spcBef>
                <a:spcPts val="0"/>
              </a:spcBef>
              <a:spcAft>
                <a:spcPts val="800"/>
              </a:spcAft>
              <a:buNone/>
            </a:pPr>
            <a:r>
              <a:rPr lang="it-IT" sz="2400" b="1" dirty="0">
                <a:solidFill>
                  <a:prstClr val="black"/>
                </a:solidFill>
                <a:latin typeface="Arial" panose="020B0604020202020204" pitchFamily="34" charset="0"/>
                <a:ea typeface="Calibri" panose="020F0502020204030204" pitchFamily="34" charset="0"/>
                <a:cs typeface="Arial" panose="020B0604020202020204" pitchFamily="34" charset="0"/>
              </a:rPr>
              <a:t>…</a:t>
            </a:r>
          </a:p>
          <a:p>
            <a:pPr marL="0" lvl="0" indent="0" algn="just">
              <a:lnSpc>
                <a:spcPct val="107000"/>
              </a:lnSpc>
              <a:spcBef>
                <a:spcPts val="0"/>
              </a:spcBef>
              <a:spcAft>
                <a:spcPts val="800"/>
              </a:spcAft>
              <a:buNone/>
            </a:pPr>
            <a:r>
              <a:rPr lang="it-IT" sz="2400" b="1" dirty="0">
                <a:solidFill>
                  <a:prstClr val="black"/>
                </a:solidFill>
                <a:latin typeface="Arial" panose="020B0604020202020204" pitchFamily="34" charset="0"/>
                <a:ea typeface="Calibri" panose="020F0502020204030204" pitchFamily="34" charset="0"/>
                <a:cs typeface="Arial" panose="020B0604020202020204" pitchFamily="34" charset="0"/>
              </a:rPr>
              <a:t> </a:t>
            </a:r>
          </a:p>
          <a:p>
            <a:pPr marL="0" lvl="0" indent="0" algn="just">
              <a:lnSpc>
                <a:spcPct val="107000"/>
              </a:lnSpc>
              <a:spcBef>
                <a:spcPts val="0"/>
              </a:spcBef>
              <a:spcAft>
                <a:spcPts val="800"/>
              </a:spcAft>
              <a:buNone/>
            </a:pPr>
            <a:r>
              <a:rPr lang="it-IT" sz="2400" b="1" dirty="0">
                <a:solidFill>
                  <a:prstClr val="black"/>
                </a:solidFill>
                <a:latin typeface="Arial" panose="020B0604020202020204" pitchFamily="34" charset="0"/>
                <a:ea typeface="Calibri" panose="020F0502020204030204" pitchFamily="34" charset="0"/>
                <a:cs typeface="Arial" panose="020B0604020202020204" pitchFamily="34" charset="0"/>
              </a:rPr>
              <a:t>4-bis. Ferma restando l'applicazione dell'imposta anche alle liberalità indirette risultanti da atti soggetti a registrazione, l'imposta non si applica nei casi di donazioni o di altre liberalità collegate ad atti concernenti il trasferimento o la costituzione di diritti immobiliari ovvero il trasferimento di aziende, qualora per l'atto sia prevista l'applicazione dell'imposta di registro, in misura proporzionale, o dell'imposta sul valore aggiunto. </a:t>
            </a:r>
          </a:p>
          <a:p>
            <a:endParaRPr lang="it-IT" dirty="0"/>
          </a:p>
        </p:txBody>
      </p:sp>
    </p:spTree>
    <p:extLst>
      <p:ext uri="{BB962C8B-B14F-4D97-AF65-F5344CB8AC3E}">
        <p14:creationId xmlns:p14="http://schemas.microsoft.com/office/powerpoint/2010/main" val="3925161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391887"/>
            <a:ext cx="9144000" cy="1913992"/>
          </a:xfrm>
        </p:spPr>
        <p:txBody>
          <a:bodyPr>
            <a:normAutofit fontScale="90000"/>
          </a:bodyPr>
          <a:lstStyle/>
          <a:p>
            <a:br>
              <a:rPr lang="it-IT" b="1" dirty="0"/>
            </a:br>
            <a:br>
              <a:rPr lang="it-IT" b="1" dirty="0"/>
            </a:br>
            <a:r>
              <a:rPr lang="it-IT" b="1" dirty="0">
                <a:latin typeface="Arial" panose="020B0604020202020204" pitchFamily="34" charset="0"/>
                <a:cs typeface="Arial" panose="020B0604020202020204" pitchFamily="34" charset="0"/>
              </a:rPr>
              <a:t>Donazione informale</a:t>
            </a:r>
            <a:br>
              <a:rPr lang="it-IT" b="1" dirty="0"/>
            </a:br>
            <a:r>
              <a:rPr lang="it-IT" sz="4000" b="1" dirty="0">
                <a:latin typeface="Arial" panose="020B0604020202020204" pitchFamily="34" charset="0"/>
                <a:cs typeface="Arial" panose="020B0604020202020204" pitchFamily="34" charset="0"/>
              </a:rPr>
              <a:t>Cassazione Civile Sez. Tributaria </a:t>
            </a:r>
            <a:br>
              <a:rPr lang="it-IT" sz="4000" b="1" dirty="0">
                <a:latin typeface="Arial" panose="020B0604020202020204" pitchFamily="34" charset="0"/>
                <a:cs typeface="Arial" panose="020B0604020202020204" pitchFamily="34" charset="0"/>
              </a:rPr>
            </a:br>
            <a:r>
              <a:rPr lang="it-IT" sz="4000" b="1" dirty="0">
                <a:latin typeface="Arial" panose="020B0604020202020204" pitchFamily="34" charset="0"/>
                <a:cs typeface="Arial" panose="020B0604020202020204" pitchFamily="34" charset="0"/>
              </a:rPr>
              <a:t>20 marzo 2024 n. 7442</a:t>
            </a:r>
          </a:p>
        </p:txBody>
      </p:sp>
      <p:sp>
        <p:nvSpPr>
          <p:cNvPr id="3" name="Sottotitolo 2"/>
          <p:cNvSpPr>
            <a:spLocks noGrp="1"/>
          </p:cNvSpPr>
          <p:nvPr>
            <p:ph type="subTitle" idx="1"/>
          </p:nvPr>
        </p:nvSpPr>
        <p:spPr>
          <a:xfrm>
            <a:off x="1524000" y="2773017"/>
            <a:ext cx="9144000" cy="3693097"/>
          </a:xfrm>
        </p:spPr>
        <p:txBody>
          <a:bodyPr>
            <a:normAutofit lnSpcReduction="10000"/>
          </a:bodyPr>
          <a:lstStyle/>
          <a:p>
            <a:pPr algn="just"/>
            <a:r>
              <a:rPr lang="it-IT" b="1" dirty="0">
                <a:latin typeface="Arial" panose="020B0604020202020204" pitchFamily="34" charset="0"/>
                <a:cs typeface="Arial" panose="020B0604020202020204" pitchFamily="34" charset="0"/>
              </a:rPr>
              <a:t>Definizione di donazione informale: un’attività materiale (quali ad esempio un trasferimento di denaro brevi </a:t>
            </a:r>
            <a:r>
              <a:rPr lang="it-IT" b="1" dirty="0" err="1">
                <a:latin typeface="Arial" panose="020B0604020202020204" pitchFamily="34" charset="0"/>
                <a:cs typeface="Arial" panose="020B0604020202020204" pitchFamily="34" charset="0"/>
              </a:rPr>
              <a:t>manu</a:t>
            </a:r>
            <a:r>
              <a:rPr lang="it-IT" b="1" dirty="0">
                <a:latin typeface="Arial" panose="020B0604020202020204" pitchFamily="34" charset="0"/>
                <a:cs typeface="Arial" panose="020B0604020202020204" pitchFamily="34" charset="0"/>
              </a:rPr>
              <a:t> o un ordine di bonifico bancario) o la tenuta di un comportamento consapevolmente omissivo (ad esempio lasciare consapevolmente decorrere un termine di prescrizione) che hanno come conseguenza la diminuzione del patrimonio del soggetto dante causa (depauperamento del patrimonio del donante) e l’aumento del patrimonio del beneficiario (arricchimento del donatario) il tutto giustificato dall’intento di porre in essere una liberalità al beneficiario (animus </a:t>
            </a:r>
            <a:r>
              <a:rPr lang="it-IT" b="1" dirty="0" err="1">
                <a:latin typeface="Arial" panose="020B0604020202020204" pitchFamily="34" charset="0"/>
                <a:cs typeface="Arial" panose="020B0604020202020204" pitchFamily="34" charset="0"/>
              </a:rPr>
              <a:t>donandi</a:t>
            </a:r>
            <a:r>
              <a:rPr lang="it-IT"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320334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Rettangolo 1"/>
          <p:cNvSpPr/>
          <p:nvPr/>
        </p:nvSpPr>
        <p:spPr>
          <a:xfrm>
            <a:off x="531845" y="373224"/>
            <a:ext cx="10935477" cy="6247864"/>
          </a:xfrm>
          <a:prstGeom prst="rect">
            <a:avLst/>
          </a:prstGeom>
        </p:spPr>
        <p:txBody>
          <a:bodyPr wrap="square">
            <a:spAutoFit/>
          </a:bodyPr>
          <a:lstStyle/>
          <a:p>
            <a:r>
              <a:rPr lang="it-IT" sz="2000" b="1" dirty="0">
                <a:latin typeface="Arial" panose="020B0604020202020204" pitchFamily="34" charset="0"/>
                <a:cs typeface="Arial" panose="020B0604020202020204" pitchFamily="34" charset="0"/>
              </a:rPr>
              <a:t>Art. 3. </a:t>
            </a:r>
            <a:r>
              <a:rPr lang="it-IT" sz="2000" b="1" dirty="0" err="1">
                <a:latin typeface="Arial" panose="020B0604020202020204" pitchFamily="34" charset="0"/>
                <a:cs typeface="Arial" panose="020B0604020202020204" pitchFamily="34" charset="0"/>
              </a:rPr>
              <a:t>D.Lgs.</a:t>
            </a:r>
            <a:r>
              <a:rPr lang="it-IT" sz="2000" b="1" dirty="0">
                <a:latin typeface="Arial" panose="020B0604020202020204" pitchFamily="34" charset="0"/>
                <a:cs typeface="Arial" panose="020B0604020202020204" pitchFamily="34" charset="0"/>
              </a:rPr>
              <a:t> 346/1990. </a:t>
            </a:r>
          </a:p>
          <a:p>
            <a:r>
              <a:rPr lang="it-IT" sz="2000" b="1" dirty="0">
                <a:latin typeface="Arial" panose="020B0604020202020204" pitchFamily="34" charset="0"/>
                <a:cs typeface="Arial" panose="020B0604020202020204" pitchFamily="34" charset="0"/>
              </a:rPr>
              <a:t>(Trasferimenti non soggetti all'imposta)</a:t>
            </a:r>
          </a:p>
          <a:p>
            <a:r>
              <a:rPr lang="it-IT" sz="2000" b="1" dirty="0">
                <a:latin typeface="Arial" panose="020B0604020202020204" pitchFamily="34" charset="0"/>
                <a:cs typeface="Arial" panose="020B0604020202020204" pitchFamily="34" charset="0"/>
              </a:rPr>
              <a:t>...</a:t>
            </a:r>
          </a:p>
          <a:p>
            <a:endParaRPr lang="it-IT" sz="2000" b="1" dirty="0">
              <a:latin typeface="Arial" panose="020B0604020202020204" pitchFamily="34" charset="0"/>
              <a:cs typeface="Arial" panose="020B0604020202020204" pitchFamily="34" charset="0"/>
            </a:endParaRPr>
          </a:p>
          <a:p>
            <a:pPr algn="just"/>
            <a:r>
              <a:rPr lang="it-IT" sz="2000" b="1" dirty="0">
                <a:latin typeface="Arial" panose="020B0604020202020204" pitchFamily="34" charset="0"/>
                <a:cs typeface="Arial" panose="020B0604020202020204" pitchFamily="34" charset="0"/>
              </a:rPr>
              <a:t>4-ter. I trasferimenti, effettuati anche tramite i patti di famiglia di cui agli articoli 768-bis e seguenti del codice civile a favore dei discendenti e del coniuge, di aziende o rami di esse, di quote sociali e di azioni non sono soggetti all'imposta. In caso di quote sociali e azioni di soggetti di cui all'articolo 73, comma 1, lettera a), del testo unico delle imposte sui redditi, di cui al decreto del Presidente della Repubblica 22 dicembre 1986, n. 917, il beneficio spetta limitatamente alle partecipazioni mediante le quali è acquisito o integrato il controllo ai sensi dell'articolo 2359, primo comma, numero 1), del codice civile. Il beneficio si applica a condizione che gli aventi causa proseguano l'esercizio dell'attività d'impresa o detengano il controllo per un periodo non inferiore a cinque anni dalla data del trasferimento, rendendo, contestualmente alla presentazione della dichiarazione di successione o all'atto di donazione, apposita dichiarazione in tal senso. Il mancato rispetto della condizione di cui al periodo precedente comporta la decadenza dal beneficio, il pagamento dell'imposta in misura ordinaria, della sanzione amministrativa prevista dall' articolo 13 del decreto legislativo 18 dicembre 1997, n. 471, e degli interessi di mora decorrenti dalla data in cui l'imposta medesima avrebbe dovuto essere pagata.</a:t>
            </a:r>
          </a:p>
        </p:txBody>
      </p:sp>
    </p:spTree>
    <p:extLst>
      <p:ext uri="{BB962C8B-B14F-4D97-AF65-F5344CB8AC3E}">
        <p14:creationId xmlns:p14="http://schemas.microsoft.com/office/powerpoint/2010/main" val="150448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38200" y="485191"/>
            <a:ext cx="10515600" cy="998376"/>
          </a:xfrm>
        </p:spPr>
        <p:txBody>
          <a:bodyPr>
            <a:normAutofit fontScale="90000"/>
          </a:bodyPr>
          <a:lstStyle/>
          <a:p>
            <a:pPr algn="ctr"/>
            <a:r>
              <a:rPr lang="it-IT" sz="4700" b="1" dirty="0">
                <a:latin typeface="Arial" panose="020B0604020202020204" pitchFamily="34" charset="0"/>
                <a:cs typeface="Arial" panose="020B0604020202020204" pitchFamily="34" charset="0"/>
              </a:rPr>
              <a:t>Coacervo tra donazione e successione</a:t>
            </a:r>
            <a:br>
              <a:rPr lang="it-IT" dirty="0"/>
            </a:br>
            <a:endParaRPr lang="it-IT" dirty="0"/>
          </a:p>
        </p:txBody>
      </p:sp>
      <p:sp>
        <p:nvSpPr>
          <p:cNvPr id="3" name="Segnaposto contenuto 2"/>
          <p:cNvSpPr>
            <a:spLocks noGrp="1"/>
          </p:cNvSpPr>
          <p:nvPr>
            <p:ph idx="1"/>
          </p:nvPr>
        </p:nvSpPr>
        <p:spPr>
          <a:xfrm>
            <a:off x="838200" y="1483567"/>
            <a:ext cx="10515600" cy="4693395"/>
          </a:xfrm>
        </p:spPr>
        <p:txBody>
          <a:bodyPr>
            <a:normAutofit lnSpcReduction="10000"/>
          </a:bodyPr>
          <a:lstStyle/>
          <a:p>
            <a:pPr marL="0" indent="0" algn="just">
              <a:buNone/>
            </a:pPr>
            <a:endParaRPr lang="it-IT" dirty="0"/>
          </a:p>
          <a:p>
            <a:pPr algn="just"/>
            <a:r>
              <a:rPr lang="it-IT" dirty="0">
                <a:latin typeface="Arial" panose="020B0604020202020204" pitchFamily="34" charset="0"/>
                <a:cs typeface="Arial" panose="020B0604020202020204" pitchFamily="34" charset="0"/>
              </a:rPr>
              <a:t>Escluso dalla Cassazione più recente: </a:t>
            </a:r>
            <a:r>
              <a:rPr lang="it-IT" dirty="0" err="1">
                <a:latin typeface="Arial" panose="020B0604020202020204" pitchFamily="34" charset="0"/>
                <a:cs typeface="Arial" panose="020B0604020202020204" pitchFamily="34" charset="0"/>
              </a:rPr>
              <a:t>Cass</a:t>
            </a:r>
            <a:r>
              <a:rPr lang="it-IT" dirty="0">
                <a:latin typeface="Arial" panose="020B0604020202020204" pitchFamily="34" charset="0"/>
                <a:cs typeface="Arial" panose="020B0604020202020204" pitchFamily="34" charset="0"/>
              </a:rPr>
              <a:t>. 24 novembre 2016 n. 24940; </a:t>
            </a:r>
            <a:r>
              <a:rPr lang="it-IT" dirty="0" err="1">
                <a:latin typeface="Arial" panose="020B0604020202020204" pitchFamily="34" charset="0"/>
                <a:cs typeface="Arial" panose="020B0604020202020204" pitchFamily="34" charset="0"/>
              </a:rPr>
              <a:t>Cass</a:t>
            </a:r>
            <a:r>
              <a:rPr lang="it-IT" dirty="0">
                <a:latin typeface="Arial" panose="020B0604020202020204" pitchFamily="34" charset="0"/>
                <a:cs typeface="Arial" panose="020B0604020202020204" pitchFamily="34" charset="0"/>
              </a:rPr>
              <a:t>. 24 novembre 2016 n. 26050; </a:t>
            </a:r>
            <a:r>
              <a:rPr lang="it-IT" dirty="0" err="1">
                <a:latin typeface="Arial" panose="020B0604020202020204" pitchFamily="34" charset="0"/>
                <a:cs typeface="Arial" panose="020B0604020202020204" pitchFamily="34" charset="0"/>
              </a:rPr>
              <a:t>Cass</a:t>
            </a:r>
            <a:r>
              <a:rPr lang="it-IT" dirty="0">
                <a:latin typeface="Arial" panose="020B0604020202020204" pitchFamily="34" charset="0"/>
                <a:cs typeface="Arial" panose="020B0604020202020204" pitchFamily="34" charset="0"/>
              </a:rPr>
              <a:t>. 23 maggio 2018 n. 12779; </a:t>
            </a:r>
            <a:r>
              <a:rPr lang="it-IT" dirty="0" err="1">
                <a:latin typeface="Arial" panose="020B0604020202020204" pitchFamily="34" charset="0"/>
                <a:cs typeface="Arial" panose="020B0604020202020204" pitchFamily="34" charset="0"/>
              </a:rPr>
              <a:t>Cass</a:t>
            </a:r>
            <a:r>
              <a:rPr lang="it-IT" dirty="0">
                <a:latin typeface="Arial" panose="020B0604020202020204" pitchFamily="34" charset="0"/>
                <a:cs typeface="Arial" panose="020B0604020202020204" pitchFamily="34" charset="0"/>
              </a:rPr>
              <a:t>. 15 maggio 2019 n. 758</a:t>
            </a:r>
          </a:p>
          <a:p>
            <a:pPr algn="just"/>
            <a:endParaRPr lang="it-IT" dirty="0">
              <a:latin typeface="Arial" panose="020B0604020202020204" pitchFamily="34" charset="0"/>
              <a:cs typeface="Arial" panose="020B0604020202020204" pitchFamily="34" charset="0"/>
            </a:endParaRPr>
          </a:p>
          <a:p>
            <a:pPr algn="just"/>
            <a:r>
              <a:rPr lang="it-IT" dirty="0">
                <a:latin typeface="Arial" panose="020B0604020202020204" pitchFamily="34" charset="0"/>
                <a:cs typeface="Arial" panose="020B0604020202020204" pitchFamily="34" charset="0"/>
              </a:rPr>
              <a:t>Escluso dall’Amministrazione Finanziaria: Circolare Agenzia Entrate 29/R del 19 ottobre 2023 che recita: «… ai fini dell’applicazione dell’imposta di successione, l’istituto del coacervo “successorio”, di cui all’Art.8, comma 4, del TUS, deve ritenersi “implicitamente abrogato”, con la conseguenza che lo stesso non può essere applicato né per determinare le aliquote, né ai fini del calcolo delle franchigie»</a:t>
            </a:r>
          </a:p>
          <a:p>
            <a:endParaRPr lang="it-IT" dirty="0"/>
          </a:p>
        </p:txBody>
      </p:sp>
    </p:spTree>
    <p:extLst>
      <p:ext uri="{BB962C8B-B14F-4D97-AF65-F5344CB8AC3E}">
        <p14:creationId xmlns:p14="http://schemas.microsoft.com/office/powerpoint/2010/main" val="4141180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38200" y="363893"/>
            <a:ext cx="10515600" cy="643813"/>
          </a:xfrm>
        </p:spPr>
        <p:txBody>
          <a:bodyPr>
            <a:normAutofit fontScale="90000"/>
          </a:bodyPr>
          <a:lstStyle/>
          <a:p>
            <a:pPr algn="ctr"/>
            <a:r>
              <a:rPr lang="it-IT" sz="4200" b="1" dirty="0">
                <a:latin typeface="Arial" panose="020B0604020202020204" pitchFamily="34" charset="0"/>
                <a:cs typeface="Arial" panose="020B0604020202020204" pitchFamily="34" charset="0"/>
              </a:rPr>
              <a:t>Coacervo nelle donazioni</a:t>
            </a:r>
            <a:endParaRPr lang="it-IT" sz="4200" dirty="0">
              <a:latin typeface="Arial" panose="020B0604020202020204" pitchFamily="34" charset="0"/>
              <a:cs typeface="Arial" panose="020B0604020202020204" pitchFamily="34" charset="0"/>
            </a:endParaRPr>
          </a:p>
        </p:txBody>
      </p:sp>
      <p:sp>
        <p:nvSpPr>
          <p:cNvPr id="3" name="Segnaposto contenuto 2"/>
          <p:cNvSpPr>
            <a:spLocks noGrp="1"/>
          </p:cNvSpPr>
          <p:nvPr>
            <p:ph idx="1"/>
          </p:nvPr>
        </p:nvSpPr>
        <p:spPr>
          <a:xfrm>
            <a:off x="838200" y="1007707"/>
            <a:ext cx="10515600" cy="5654350"/>
          </a:xfrm>
        </p:spPr>
        <p:txBody>
          <a:bodyPr>
            <a:normAutofit fontScale="47500" lnSpcReduction="20000"/>
          </a:bodyPr>
          <a:lstStyle/>
          <a:p>
            <a:pPr marL="0" indent="0" algn="just">
              <a:buNone/>
            </a:pPr>
            <a:endParaRPr lang="it-IT" dirty="0"/>
          </a:p>
          <a:p>
            <a:pPr marL="0" indent="0" algn="just">
              <a:buNone/>
            </a:pPr>
            <a:r>
              <a:rPr lang="it-IT" sz="4400" b="1" u="sng" dirty="0">
                <a:latin typeface="Arial" panose="020B0604020202020204" pitchFamily="34" charset="0"/>
                <a:cs typeface="Arial" panose="020B0604020202020204" pitchFamily="34" charset="0"/>
              </a:rPr>
              <a:t>Donazioni esenti ai sensi dell’art. 3 comma 4 ter </a:t>
            </a:r>
            <a:r>
              <a:rPr lang="it-IT" sz="4400" b="1" u="sng" dirty="0" err="1">
                <a:latin typeface="Arial" panose="020B0604020202020204" pitchFamily="34" charset="0"/>
                <a:cs typeface="Arial" panose="020B0604020202020204" pitchFamily="34" charset="0"/>
              </a:rPr>
              <a:t>D.Lgs.</a:t>
            </a:r>
            <a:r>
              <a:rPr lang="it-IT" sz="4400" b="1" u="sng" dirty="0">
                <a:latin typeface="Arial" panose="020B0604020202020204" pitchFamily="34" charset="0"/>
                <a:cs typeface="Arial" panose="020B0604020202020204" pitchFamily="34" charset="0"/>
              </a:rPr>
              <a:t> 346/1990</a:t>
            </a:r>
            <a:r>
              <a:rPr lang="it-IT" sz="4400" dirty="0">
                <a:latin typeface="Arial" panose="020B0604020202020204" pitchFamily="34" charset="0"/>
                <a:cs typeface="Arial" panose="020B0604020202020204" pitchFamily="34" charset="0"/>
              </a:rPr>
              <a:t>:</a:t>
            </a:r>
          </a:p>
          <a:p>
            <a:pPr algn="just"/>
            <a:r>
              <a:rPr lang="it-IT" sz="4400" dirty="0">
                <a:latin typeface="Arial" panose="020B0604020202020204" pitchFamily="34" charset="0"/>
                <a:cs typeface="Arial" panose="020B0604020202020204" pitchFamily="34" charset="0"/>
              </a:rPr>
              <a:t> non si computano ai fini del coacervo</a:t>
            </a:r>
          </a:p>
          <a:p>
            <a:pPr algn="just"/>
            <a:endParaRPr lang="it-IT" sz="4400" dirty="0">
              <a:latin typeface="Arial" panose="020B0604020202020204" pitchFamily="34" charset="0"/>
              <a:cs typeface="Arial" panose="020B0604020202020204" pitchFamily="34" charset="0"/>
            </a:endParaRPr>
          </a:p>
          <a:p>
            <a:pPr marL="0" indent="0" algn="just">
              <a:buNone/>
            </a:pPr>
            <a:r>
              <a:rPr lang="it-IT" sz="4400" b="1" u="sng" dirty="0">
                <a:latin typeface="Arial" panose="020B0604020202020204" pitchFamily="34" charset="0"/>
                <a:cs typeface="Arial" panose="020B0604020202020204" pitchFamily="34" charset="0"/>
              </a:rPr>
              <a:t>Donazioni esenti ai sensi dell’art. 1 comma 4 bis </a:t>
            </a:r>
            <a:r>
              <a:rPr lang="it-IT" sz="4400" b="1" u="sng" dirty="0" err="1">
                <a:latin typeface="Arial" panose="020B0604020202020204" pitchFamily="34" charset="0"/>
                <a:cs typeface="Arial" panose="020B0604020202020204" pitchFamily="34" charset="0"/>
              </a:rPr>
              <a:t>D.Lgs.</a:t>
            </a:r>
            <a:r>
              <a:rPr lang="it-IT" sz="4400" b="1" u="sng" dirty="0">
                <a:latin typeface="Arial" panose="020B0604020202020204" pitchFamily="34" charset="0"/>
                <a:cs typeface="Arial" panose="020B0604020202020204" pitchFamily="34" charset="0"/>
              </a:rPr>
              <a:t> 346/90</a:t>
            </a:r>
            <a:r>
              <a:rPr lang="it-IT" sz="4400" dirty="0">
                <a:latin typeface="Arial" panose="020B0604020202020204" pitchFamily="34" charset="0"/>
                <a:cs typeface="Arial" panose="020B0604020202020204" pitchFamily="34" charset="0"/>
              </a:rPr>
              <a:t>:</a:t>
            </a:r>
          </a:p>
          <a:p>
            <a:pPr algn="just"/>
            <a:r>
              <a:rPr lang="it-IT" sz="4400" dirty="0">
                <a:latin typeface="Arial" panose="020B0604020202020204" pitchFamily="34" charset="0"/>
                <a:cs typeface="Arial" panose="020B0604020202020204" pitchFamily="34" charset="0"/>
              </a:rPr>
              <a:t>per la dottrina notarile (Ugo </a:t>
            </a:r>
            <a:r>
              <a:rPr lang="it-IT" sz="4400" dirty="0" err="1">
                <a:latin typeface="Arial" panose="020B0604020202020204" pitchFamily="34" charset="0"/>
                <a:cs typeface="Arial" panose="020B0604020202020204" pitchFamily="34" charset="0"/>
              </a:rPr>
              <a:t>Friedmann</a:t>
            </a:r>
            <a:r>
              <a:rPr lang="it-IT" sz="4400" dirty="0">
                <a:latin typeface="Arial" panose="020B0604020202020204" pitchFamily="34" charset="0"/>
                <a:cs typeface="Arial" panose="020B0604020202020204" pitchFamily="34" charset="0"/>
              </a:rPr>
              <a:t>, Michele Labriola) non si dovrebbero computare nel coacervo, in quanto si recupererebbe a tassazione un’ipotesi esente e poi per il fatto che l’esenzione di cui al comma 4 bis esula da qualsiasi rapporto di parentela ma trova il suo contrapposto nella corresponsione dell’imposta di registro o IVA proporzionale</a:t>
            </a:r>
          </a:p>
          <a:p>
            <a:pPr algn="just"/>
            <a:r>
              <a:rPr lang="it-IT" sz="4400" dirty="0">
                <a:latin typeface="Arial" panose="020B0604020202020204" pitchFamily="34" charset="0"/>
                <a:cs typeface="Arial" panose="020B0604020202020204" pitchFamily="34" charset="0"/>
              </a:rPr>
              <a:t>la Commissione Tributaria Provinciale di Milano con sentenza n. 6497/2017 ha deciso che non debba esse computata ai fini del coacervo la donazione esente ai sensi dell’art. 1 comma 4 bis</a:t>
            </a:r>
          </a:p>
          <a:p>
            <a:pPr algn="just"/>
            <a:r>
              <a:rPr lang="it-IT" sz="4400" dirty="0">
                <a:latin typeface="Arial" panose="020B0604020202020204" pitchFamily="34" charset="0"/>
                <a:cs typeface="Arial" panose="020B0604020202020204" pitchFamily="34" charset="0"/>
              </a:rPr>
              <a:t>l’Amministrazione Finanziaria in un recente caso ha tenuto conto di una donazione indiretta enunciata in atto al fine dell’erosione della franchigia ma si spera che ciò non diventi prassi (ne riferisce Ugo </a:t>
            </a:r>
            <a:r>
              <a:rPr lang="it-IT" sz="4400" dirty="0" err="1">
                <a:latin typeface="Arial" panose="020B0604020202020204" pitchFamily="34" charset="0"/>
                <a:cs typeface="Arial" panose="020B0604020202020204" pitchFamily="34" charset="0"/>
              </a:rPr>
              <a:t>Friedmann</a:t>
            </a:r>
            <a:r>
              <a:rPr lang="it-IT" sz="4400" dirty="0">
                <a:latin typeface="Arial" panose="020B0604020202020204" pitchFamily="34" charset="0"/>
                <a:cs typeface="Arial" panose="020B0604020202020204" pitchFamily="34" charset="0"/>
              </a:rPr>
              <a:t> in uno studio pubblicato su </a:t>
            </a:r>
            <a:r>
              <a:rPr lang="it-IT" sz="4400" dirty="0" err="1">
                <a:latin typeface="Arial" panose="020B0604020202020204" pitchFamily="34" charset="0"/>
                <a:cs typeface="Arial" panose="020B0604020202020204" pitchFamily="34" charset="0"/>
              </a:rPr>
              <a:t>Federnotizie</a:t>
            </a:r>
            <a:r>
              <a:rPr lang="it-IT" sz="4400" dirty="0">
                <a:latin typeface="Arial" panose="020B0604020202020204" pitchFamily="34" charset="0"/>
                <a:cs typeface="Arial" panose="020B0604020202020204" pitchFamily="34" charset="0"/>
              </a:rPr>
              <a:t> il 13 dicembre 2023)</a:t>
            </a:r>
          </a:p>
          <a:p>
            <a:pPr algn="just"/>
            <a:r>
              <a:rPr lang="it-IT" sz="4400" dirty="0">
                <a:latin typeface="Arial" panose="020B0604020202020204" pitchFamily="34" charset="0"/>
                <a:cs typeface="Arial" panose="020B0604020202020204" pitchFamily="34" charset="0"/>
              </a:rPr>
              <a:t>per Cassazione Sezione Tributaria 11 maggio 2017 n. 11677: rilevano al fine del coacervo le donazioni fatte nel periodo di soppressione dell’imposta (c.d. donazioni </a:t>
            </a:r>
            <a:r>
              <a:rPr lang="it-IT" sz="4400" dirty="0">
                <a:latin typeface="Arial" panose="020B0604020202020204" pitchFamily="34" charset="0"/>
                <a:ea typeface="Calibri" panose="020F0502020204030204" pitchFamily="34" charset="0"/>
              </a:rPr>
              <a:t>"Berlusconi"</a:t>
            </a:r>
            <a:r>
              <a:rPr lang="it-IT" sz="4400" dirty="0">
                <a:latin typeface="Arial" panose="020B0604020202020204" pitchFamily="34" charset="0"/>
                <a:cs typeface="Arial" panose="020B0604020202020204" pitchFamily="34" charset="0"/>
              </a:rPr>
              <a:t>)</a:t>
            </a:r>
          </a:p>
          <a:p>
            <a:endParaRPr lang="it-IT" dirty="0"/>
          </a:p>
        </p:txBody>
      </p:sp>
    </p:spTree>
    <p:extLst>
      <p:ext uri="{BB962C8B-B14F-4D97-AF65-F5344CB8AC3E}">
        <p14:creationId xmlns:p14="http://schemas.microsoft.com/office/powerpoint/2010/main" val="3267449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620416" y="615821"/>
            <a:ext cx="9144000" cy="1119901"/>
          </a:xfrm>
        </p:spPr>
        <p:txBody>
          <a:bodyPr>
            <a:normAutofit/>
          </a:bodyPr>
          <a:lstStyle/>
          <a:p>
            <a:r>
              <a:rPr lang="it-IT" sz="5400" b="1" dirty="0">
                <a:latin typeface="Arial" panose="020B0604020202020204" pitchFamily="34" charset="0"/>
                <a:cs typeface="Arial" panose="020B0604020202020204" pitchFamily="34" charset="0"/>
              </a:rPr>
              <a:t>Territorialità dell’imposta</a:t>
            </a:r>
          </a:p>
        </p:txBody>
      </p:sp>
      <p:sp>
        <p:nvSpPr>
          <p:cNvPr id="3" name="Sottotitolo 2"/>
          <p:cNvSpPr>
            <a:spLocks noGrp="1"/>
          </p:cNvSpPr>
          <p:nvPr>
            <p:ph type="subTitle" idx="1"/>
          </p:nvPr>
        </p:nvSpPr>
        <p:spPr>
          <a:xfrm>
            <a:off x="1007706" y="2323324"/>
            <a:ext cx="10369420" cy="3941386"/>
          </a:xfrm>
        </p:spPr>
        <p:txBody>
          <a:bodyPr>
            <a:normAutofit lnSpcReduction="10000"/>
          </a:bodyPr>
          <a:lstStyle/>
          <a:p>
            <a:pPr marL="342900" indent="-342900" algn="just">
              <a:lnSpc>
                <a:spcPct val="107000"/>
              </a:lnSpc>
              <a:spcAft>
                <a:spcPts val="800"/>
              </a:spcAft>
              <a:buFont typeface="Arial" panose="020B0604020202020204" pitchFamily="34" charset="0"/>
              <a:buChar char="•"/>
            </a:pPr>
            <a:r>
              <a:rPr lang="it-IT" sz="2800" b="1" dirty="0">
                <a:latin typeface="Arial" panose="020B0604020202020204" pitchFamily="34" charset="0"/>
                <a:ea typeface="Calibri" panose="020F0502020204030204" pitchFamily="34" charset="0"/>
                <a:cs typeface="Arial" panose="020B0604020202020204" pitchFamily="34" charset="0"/>
              </a:rPr>
              <a:t>Art. 2 </a:t>
            </a:r>
            <a:r>
              <a:rPr lang="it-IT" sz="2800" b="1" dirty="0" err="1">
                <a:latin typeface="Arial" panose="020B0604020202020204" pitchFamily="34" charset="0"/>
                <a:ea typeface="Calibri" panose="020F0502020204030204" pitchFamily="34" charset="0"/>
                <a:cs typeface="Arial" panose="020B0604020202020204" pitchFamily="34" charset="0"/>
              </a:rPr>
              <a:t>D.Lgs.</a:t>
            </a:r>
            <a:r>
              <a:rPr lang="it-IT" sz="2800" b="1" dirty="0">
                <a:latin typeface="Arial" panose="020B0604020202020204" pitchFamily="34" charset="0"/>
                <a:ea typeface="Calibri" panose="020F0502020204030204" pitchFamily="34" charset="0"/>
                <a:cs typeface="Arial" panose="020B0604020202020204" pitchFamily="34" charset="0"/>
              </a:rPr>
              <a:t> 346/1990 (</a:t>
            </a:r>
            <a:r>
              <a:rPr lang="it-IT" sz="2800" b="1" dirty="0" err="1">
                <a:latin typeface="Arial" panose="020B0604020202020204" pitchFamily="34" charset="0"/>
                <a:ea typeface="Calibri" panose="020F0502020204030204" pitchFamily="34" charset="0"/>
                <a:cs typeface="Arial" panose="020B0604020202020204" pitchFamily="34" charset="0"/>
              </a:rPr>
              <a:t>Territorialita'</a:t>
            </a:r>
            <a:r>
              <a:rPr lang="it-IT" sz="2800" b="1" dirty="0">
                <a:latin typeface="Arial" panose="020B0604020202020204" pitchFamily="34" charset="0"/>
                <a:ea typeface="Calibri" panose="020F0502020204030204" pitchFamily="34" charset="0"/>
                <a:cs typeface="Arial" panose="020B0604020202020204" pitchFamily="34" charset="0"/>
              </a:rPr>
              <a:t> dell'imposta)</a:t>
            </a:r>
          </a:p>
          <a:p>
            <a:pPr marL="342900" indent="-342900" algn="just">
              <a:lnSpc>
                <a:spcPct val="107000"/>
              </a:lnSpc>
              <a:spcAft>
                <a:spcPts val="800"/>
              </a:spcAft>
              <a:buFont typeface="Arial" panose="020B0604020202020204" pitchFamily="34" charset="0"/>
              <a:buChar char="•"/>
            </a:pPr>
            <a:r>
              <a:rPr lang="de-DE" sz="2800" b="1" dirty="0">
                <a:latin typeface="Arial" panose="020B0604020202020204" pitchFamily="34" charset="0"/>
                <a:ea typeface="Calibri" panose="020F0502020204030204" pitchFamily="34" charset="0"/>
                <a:cs typeface="Arial" panose="020B0604020202020204" pitchFamily="34" charset="0"/>
              </a:rPr>
              <a:t>Art. 55, </a:t>
            </a:r>
            <a:r>
              <a:rPr lang="de-DE" sz="2800" b="1" dirty="0" err="1">
                <a:latin typeface="Arial" panose="020B0604020202020204" pitchFamily="34" charset="0"/>
                <a:ea typeface="Calibri" panose="020F0502020204030204" pitchFamily="34" charset="0"/>
                <a:cs typeface="Arial" panose="020B0604020202020204" pitchFamily="34" charset="0"/>
              </a:rPr>
              <a:t>comma</a:t>
            </a:r>
            <a:r>
              <a:rPr lang="de-DE" sz="2800" b="1" dirty="0">
                <a:latin typeface="Arial" panose="020B0604020202020204" pitchFamily="34" charset="0"/>
                <a:ea typeface="Calibri" panose="020F0502020204030204" pitchFamily="34" charset="0"/>
                <a:cs typeface="Arial" panose="020B0604020202020204" pitchFamily="34" charset="0"/>
              </a:rPr>
              <a:t> 1-bis, </a:t>
            </a:r>
            <a:r>
              <a:rPr lang="de-DE" sz="2800" b="1" dirty="0" err="1">
                <a:latin typeface="Arial" panose="020B0604020202020204" pitchFamily="34" charset="0"/>
                <a:ea typeface="Calibri" panose="020F0502020204030204" pitchFamily="34" charset="0"/>
                <a:cs typeface="Arial" panose="020B0604020202020204" pitchFamily="34" charset="0"/>
              </a:rPr>
              <a:t>D.Lgs</a:t>
            </a:r>
            <a:r>
              <a:rPr lang="de-DE" sz="2800" b="1" dirty="0">
                <a:latin typeface="Arial" panose="020B0604020202020204" pitchFamily="34" charset="0"/>
                <a:ea typeface="Calibri" panose="020F0502020204030204" pitchFamily="34" charset="0"/>
                <a:cs typeface="Arial" panose="020B0604020202020204" pitchFamily="34" charset="0"/>
              </a:rPr>
              <a:t>. 346/1990 (</a:t>
            </a:r>
            <a:r>
              <a:rPr lang="it-IT" sz="2800" b="1" dirty="0">
                <a:latin typeface="Arial" panose="020B0604020202020204" pitchFamily="34" charset="0"/>
                <a:ea typeface="Calibri" panose="020F0502020204030204" pitchFamily="34" charset="0"/>
                <a:cs typeface="Arial" panose="020B0604020202020204" pitchFamily="34" charset="0"/>
              </a:rPr>
              <a:t>Registrazione degli atti di donazione)</a:t>
            </a:r>
          </a:p>
          <a:p>
            <a:pPr marL="342900" indent="-342900" algn="just">
              <a:buFont typeface="Arial" panose="020B0604020202020204" pitchFamily="34" charset="0"/>
              <a:buChar char="•"/>
            </a:pPr>
            <a:r>
              <a:rPr lang="it-IT" sz="2800" b="1" dirty="0">
                <a:latin typeface="Arial" panose="020B0604020202020204" pitchFamily="34" charset="0"/>
                <a:cs typeface="Arial" panose="020B0604020202020204" pitchFamily="34" charset="0"/>
              </a:rPr>
              <a:t>Agenzia delle Entrate Direzione Regionale Lombardia Consulenza Giuridica numero 904-3-2015</a:t>
            </a:r>
          </a:p>
          <a:p>
            <a:pPr marL="342900" indent="-342900" algn="just">
              <a:buFont typeface="Arial" panose="020B0604020202020204" pitchFamily="34" charset="0"/>
              <a:buChar char="•"/>
            </a:pPr>
            <a:r>
              <a:rPr lang="it-IT" sz="2800" b="1" dirty="0">
                <a:latin typeface="Arial" panose="020B0604020202020204" pitchFamily="34" charset="0"/>
                <a:cs typeface="Arial" panose="020B0604020202020204" pitchFamily="34" charset="0"/>
              </a:rPr>
              <a:t>Risposta a interpello Agenzia Entrate numero 310 del 24 luglio 2019</a:t>
            </a:r>
          </a:p>
          <a:p>
            <a:pPr marL="342900" indent="-342900" algn="just">
              <a:buFont typeface="Arial" panose="020B0604020202020204" pitchFamily="34" charset="0"/>
              <a:buChar char="•"/>
            </a:pPr>
            <a:r>
              <a:rPr lang="it-IT" sz="2800" b="1" dirty="0">
                <a:latin typeface="Arial" panose="020B0604020202020204" pitchFamily="34" charset="0"/>
                <a:cs typeface="Arial" panose="020B0604020202020204" pitchFamily="34" charset="0"/>
              </a:rPr>
              <a:t>Cassazione 24 marzo 2021 n. 8175</a:t>
            </a:r>
          </a:p>
        </p:txBody>
      </p:sp>
    </p:spTree>
    <p:extLst>
      <p:ext uri="{BB962C8B-B14F-4D97-AF65-F5344CB8AC3E}">
        <p14:creationId xmlns:p14="http://schemas.microsoft.com/office/powerpoint/2010/main" val="4241272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70588"/>
            <a:ext cx="10515600" cy="5906375"/>
          </a:xfrm>
        </p:spPr>
        <p:txBody>
          <a:bodyPr/>
          <a:lstStyle/>
          <a:p>
            <a:pPr algn="just"/>
            <a:r>
              <a:rPr lang="it-IT" b="1" dirty="0">
                <a:latin typeface="Arial" panose="020B0604020202020204" pitchFamily="34" charset="0"/>
                <a:ea typeface="Calibri" panose="020F0502020204030204" pitchFamily="34" charset="0"/>
                <a:cs typeface="Arial" panose="020B0604020202020204" pitchFamily="34" charset="0"/>
              </a:rPr>
              <a:t>Art. 2, comma 1,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sz="2800" dirty="0">
                <a:effectLst/>
                <a:latin typeface="Arial" panose="020B0604020202020204" pitchFamily="34" charset="0"/>
                <a:ea typeface="Calibri" panose="020F0502020204030204" pitchFamily="34" charset="0"/>
                <a:cs typeface="Arial" panose="020B0604020202020204" pitchFamily="34" charset="0"/>
              </a:rPr>
              <a:t>L'imposta è dovuta in relazione a tutti i beni e diritti trasferiti, ancorché esistenti all'estero»</a:t>
            </a:r>
          </a:p>
          <a:p>
            <a:endParaRPr lang="it-IT" sz="2800" dirty="0">
              <a:effectLst/>
              <a:latin typeface="Arial" panose="020B0604020202020204" pitchFamily="34" charset="0"/>
              <a:ea typeface="Calibri" panose="020F0502020204030204" pitchFamily="34" charset="0"/>
              <a:cs typeface="Arial" panose="020B0604020202020204" pitchFamily="34" charset="0"/>
            </a:endParaRPr>
          </a:p>
          <a:p>
            <a:pPr algn="just"/>
            <a:r>
              <a:rPr lang="it-IT" b="1" dirty="0">
                <a:latin typeface="Arial" panose="020B0604020202020204" pitchFamily="34" charset="0"/>
                <a:ea typeface="Calibri" panose="020F0502020204030204" pitchFamily="34" charset="0"/>
                <a:cs typeface="Arial" panose="020B0604020202020204" pitchFamily="34" charset="0"/>
              </a:rPr>
              <a:t>Art. 2, comma 2,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«Se alla data dell'apertura della successione o a quella della donazione il defunto o il donante non era residente nello Stato, l'imposta è dovuta limitatamente ai beni e ai diritti ivi esistenti»</a:t>
            </a:r>
          </a:p>
          <a:p>
            <a:endParaRPr lang="it-IT" sz="2800" dirty="0">
              <a:effectLst/>
              <a:latin typeface="Arial" panose="020B0604020202020204" pitchFamily="34" charset="0"/>
              <a:ea typeface="Calibri" panose="020F0502020204030204" pitchFamily="34" charset="0"/>
              <a:cs typeface="Arial" panose="020B0604020202020204" pitchFamily="34" charset="0"/>
            </a:endParaRPr>
          </a:p>
          <a:p>
            <a:pPr algn="just"/>
            <a:r>
              <a:rPr lang="it-IT" b="1" dirty="0">
                <a:latin typeface="Arial" panose="020B0604020202020204" pitchFamily="34" charset="0"/>
                <a:ea typeface="Calibri" panose="020F0502020204030204" pitchFamily="34" charset="0"/>
                <a:cs typeface="Arial" panose="020B0604020202020204" pitchFamily="34" charset="0"/>
              </a:rPr>
              <a:t>Art. 55, comma 1-bis,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sz="2800" dirty="0">
                <a:effectLst/>
                <a:latin typeface="Arial" panose="020B0604020202020204" pitchFamily="34" charset="0"/>
                <a:ea typeface="Calibri" panose="020F0502020204030204" pitchFamily="34" charset="0"/>
                <a:cs typeface="Arial" panose="020B0604020202020204" pitchFamily="34" charset="0"/>
              </a:rPr>
              <a:t>Sono soggetti a registrazione in termine fisso anche gli atti aventi ad oggetto donazioni, dirette o indirette, formati all'estero nei confronti di beneficiari residenti nello Stato»</a:t>
            </a:r>
          </a:p>
          <a:p>
            <a:endParaRPr lang="it-IT" dirty="0"/>
          </a:p>
        </p:txBody>
      </p:sp>
    </p:spTree>
    <p:extLst>
      <p:ext uri="{BB962C8B-B14F-4D97-AF65-F5344CB8AC3E}">
        <p14:creationId xmlns:p14="http://schemas.microsoft.com/office/powerpoint/2010/main" val="1295793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879AFB-EB6A-4A77-B6C9-7399B8DC5272}"/>
              </a:ext>
            </a:extLst>
          </p:cNvPr>
          <p:cNvSpPr>
            <a:spLocks noGrp="1"/>
          </p:cNvSpPr>
          <p:nvPr>
            <p:ph idx="1"/>
          </p:nvPr>
        </p:nvSpPr>
        <p:spPr>
          <a:xfrm>
            <a:off x="838200" y="457200"/>
            <a:ext cx="10515600" cy="5719763"/>
          </a:xfrm>
        </p:spPr>
        <p:txBody>
          <a:bodyPr>
            <a:normAutofit lnSpcReduction="10000"/>
          </a:bodyPr>
          <a:lstStyle/>
          <a:p>
            <a:pPr marL="0" indent="0" algn="just">
              <a:buNone/>
            </a:pPr>
            <a:r>
              <a:rPr lang="it-IT" sz="3200" dirty="0">
                <a:latin typeface="Arial" panose="020B0604020202020204" pitchFamily="34" charset="0"/>
                <a:cs typeface="Arial" panose="020B0604020202020204" pitchFamily="34" charset="0"/>
              </a:rPr>
              <a:t>L’art. 55, comma 1-bis, D.L.gs. 346/1990 a prima vista potrebbe apparire una deroga al criterio di territorialità dell’imposta dettato dall’art. 2, comma 2, </a:t>
            </a:r>
            <a:r>
              <a:rPr lang="it-IT" sz="3200" dirty="0" err="1">
                <a:latin typeface="Arial" panose="020B0604020202020204" pitchFamily="34" charset="0"/>
                <a:cs typeface="Arial" panose="020B0604020202020204" pitchFamily="34" charset="0"/>
              </a:rPr>
              <a:t>D.Lgs.</a:t>
            </a:r>
            <a:r>
              <a:rPr lang="it-IT" sz="3200" dirty="0">
                <a:latin typeface="Arial" panose="020B0604020202020204" pitchFamily="34" charset="0"/>
                <a:cs typeface="Arial" panose="020B0604020202020204" pitchFamily="34" charset="0"/>
              </a:rPr>
              <a:t> 346/1990, nel senso di utilizzare il criterio della residenza del beneficiario, e non del donante, quanto alle donazioni formate all’estero.</a:t>
            </a:r>
          </a:p>
          <a:p>
            <a:pPr marL="0" indent="0" algn="just">
              <a:buNone/>
            </a:pPr>
            <a:r>
              <a:rPr lang="it-IT" sz="3200" dirty="0">
                <a:latin typeface="Arial" panose="020B0604020202020204" pitchFamily="34" charset="0"/>
                <a:cs typeface="Arial" panose="020B0604020202020204" pitchFamily="34" charset="0"/>
              </a:rPr>
              <a:t>In realtà è stato correttamente osservato in dottrina che la norma non è volta ad ampliare l’ambito territoriale di imponibilità dell’imposta di donazione, ma ha quale unico scopo la funzione di estendere l’obbligo di registrazione alle donazioni formate all’estero se il beneficiario è residente in Italia e assoggettarle a imposta se ricorrono i requisiti previsti dall’art. 2 </a:t>
            </a:r>
            <a:r>
              <a:rPr lang="it-IT" sz="3200" dirty="0" err="1">
                <a:latin typeface="Arial" panose="020B0604020202020204" pitchFamily="34" charset="0"/>
                <a:cs typeface="Arial" panose="020B0604020202020204" pitchFamily="34" charset="0"/>
              </a:rPr>
              <a:t>D.Lgs.</a:t>
            </a:r>
            <a:r>
              <a:rPr lang="it-IT" sz="3200" dirty="0">
                <a:latin typeface="Arial" panose="020B0604020202020204" pitchFamily="34" charset="0"/>
                <a:cs typeface="Arial" panose="020B0604020202020204" pitchFamily="34" charset="0"/>
              </a:rPr>
              <a:t> 346/1990.</a:t>
            </a:r>
          </a:p>
          <a:p>
            <a:pPr algn="just"/>
            <a:endParaRPr lang="it-IT" dirty="0"/>
          </a:p>
          <a:p>
            <a:endParaRPr lang="it-IT" dirty="0"/>
          </a:p>
        </p:txBody>
      </p:sp>
    </p:spTree>
    <p:extLst>
      <p:ext uri="{BB962C8B-B14F-4D97-AF65-F5344CB8AC3E}">
        <p14:creationId xmlns:p14="http://schemas.microsoft.com/office/powerpoint/2010/main" val="2736155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1B76EFA-661D-809C-EE08-F8640CA3913A}"/>
              </a:ext>
            </a:extLst>
          </p:cNvPr>
          <p:cNvSpPr>
            <a:spLocks noGrp="1"/>
          </p:cNvSpPr>
          <p:nvPr>
            <p:ph idx="1"/>
          </p:nvPr>
        </p:nvSpPr>
        <p:spPr>
          <a:xfrm>
            <a:off x="838200" y="417095"/>
            <a:ext cx="10515600" cy="5759868"/>
          </a:xfrm>
        </p:spPr>
        <p:txBody>
          <a:bodyPr>
            <a:normAutofit fontScale="77500" lnSpcReduction="20000"/>
          </a:bodyPr>
          <a:lstStyle/>
          <a:p>
            <a:pPr marL="0" indent="0" algn="just">
              <a:buNone/>
            </a:pPr>
            <a:r>
              <a:rPr lang="it-IT" dirty="0"/>
              <a:t>La donazione è soggetta all’imposta di donazione solo se il donante è residente nel territorio dello Stato Italiano e i beni e i diritti oggetto di donazione sono esistenti nel territorio dello Stato.</a:t>
            </a:r>
          </a:p>
          <a:p>
            <a:pPr marL="0" indent="0" algn="just">
              <a:buNone/>
            </a:pPr>
            <a:r>
              <a:rPr lang="it-IT" dirty="0"/>
              <a:t>Il comma 3 dell’art. 2 del </a:t>
            </a:r>
            <a:r>
              <a:rPr lang="it-IT" dirty="0" err="1"/>
              <a:t>D.Lgs.</a:t>
            </a:r>
            <a:r>
              <a:rPr lang="it-IT" dirty="0"/>
              <a:t> 346/1990 considera in ogni caso esistenti nel territorio:</a:t>
            </a:r>
          </a:p>
          <a:p>
            <a:pPr marL="0" indent="0" algn="just">
              <a:buNone/>
            </a:pPr>
            <a:r>
              <a:rPr lang="it-IT" dirty="0"/>
              <a:t>a) i beni e i diritti iscritti in pubblici registri dello Stato e i diritti reali di godimento ad essi relativi; </a:t>
            </a:r>
          </a:p>
          <a:p>
            <a:pPr marL="0" indent="0" algn="just">
              <a:buNone/>
            </a:pPr>
            <a:r>
              <a:rPr lang="it-IT" dirty="0"/>
              <a:t>b) le azioni o quote di società, nonché le quote di partecipazione in enti diversi dalle società, che hanno nel territorio dello Stato la sede legale o la sede dell'amministrazione o l'oggetto principale; </a:t>
            </a:r>
          </a:p>
          <a:p>
            <a:pPr marL="0" indent="0" algn="just">
              <a:buNone/>
            </a:pPr>
            <a:r>
              <a:rPr lang="it-IT" dirty="0"/>
              <a:t>c) le obbligazioni e gli altri titoli in serie o di massa diversi dalle azioni, emessi dallo Stato o da società ed enti di cui alla lettera b); </a:t>
            </a:r>
          </a:p>
          <a:p>
            <a:pPr marL="0" indent="0" algn="just">
              <a:buNone/>
            </a:pPr>
            <a:r>
              <a:rPr lang="it-IT" dirty="0"/>
              <a:t>d) i titoli rappresentativi di merci esistenti nello Stato; </a:t>
            </a:r>
          </a:p>
          <a:p>
            <a:pPr marL="0" indent="0" algn="just">
              <a:buNone/>
            </a:pPr>
            <a:r>
              <a:rPr lang="it-IT" dirty="0"/>
              <a:t>e) i crediti, le cambiali, i vaglia cambiari e gli assegni di ogni specie, se il debitore, il trattario o l'emittente è residente nello Stato;</a:t>
            </a:r>
          </a:p>
          <a:p>
            <a:pPr marL="0" indent="0" algn="just">
              <a:buNone/>
            </a:pPr>
            <a:r>
              <a:rPr lang="it-IT" dirty="0"/>
              <a:t> f) i crediti garantiti su beni esistenti nello Stato fino a concorrenza del valore dei beni medesimi, indipendentemente dalla residenza del debitore;</a:t>
            </a:r>
          </a:p>
          <a:p>
            <a:pPr marL="0" indent="0" algn="just">
              <a:buNone/>
            </a:pPr>
            <a:r>
              <a:rPr lang="it-IT" dirty="0"/>
              <a:t> g) i beni viaggianti in territorio estero con destinazione nello Stato o vincolati al regime doganale della temporanea esportazione</a:t>
            </a:r>
          </a:p>
        </p:txBody>
      </p:sp>
    </p:spTree>
    <p:extLst>
      <p:ext uri="{BB962C8B-B14F-4D97-AF65-F5344CB8AC3E}">
        <p14:creationId xmlns:p14="http://schemas.microsoft.com/office/powerpoint/2010/main" val="2661936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A383B32-5944-E88E-CB21-14DF76E8449C}"/>
              </a:ext>
            </a:extLst>
          </p:cNvPr>
          <p:cNvSpPr>
            <a:spLocks noGrp="1"/>
          </p:cNvSpPr>
          <p:nvPr>
            <p:ph idx="1"/>
          </p:nvPr>
        </p:nvSpPr>
        <p:spPr>
          <a:xfrm>
            <a:off x="838200" y="550506"/>
            <a:ext cx="10515600" cy="5626457"/>
          </a:xfrm>
        </p:spPr>
        <p:txBody>
          <a:bodyPr/>
          <a:lstStyle/>
          <a:p>
            <a:pPr algn="just"/>
            <a:r>
              <a:rPr lang="it-IT" b="1" dirty="0">
                <a:latin typeface="Arial" panose="020B0604020202020204" pitchFamily="34" charset="0"/>
                <a:cs typeface="Arial" panose="020B0604020202020204" pitchFamily="34" charset="0"/>
              </a:rPr>
              <a:t>Direzione Regionale Lombardia dell’Agenzia delle Entrate Consulenza giuridica n. 904-3/2015</a:t>
            </a:r>
            <a:r>
              <a:rPr lang="it-IT" dirty="0">
                <a:latin typeface="Arial" panose="020B0604020202020204" pitchFamily="34" charset="0"/>
                <a:cs typeface="Arial" panose="020B0604020202020204" pitchFamily="34" charset="0"/>
              </a:rPr>
              <a:t>: «l’atto di donazione formato all’estero, con il quale un soggetto residente all’estero disponga una donazione di beni e diritti anch’essi situati all’estero, non rileva ai fini dell’applicazione dell’imposta sulle donazioni e non è soggetto a registrazione in termine fisso in Italia»</a:t>
            </a:r>
          </a:p>
          <a:p>
            <a:pPr algn="just"/>
            <a:r>
              <a:rPr lang="it-IT" b="1" dirty="0">
                <a:latin typeface="Arial" panose="020B0604020202020204" pitchFamily="34" charset="0"/>
                <a:cs typeface="Arial" panose="020B0604020202020204" pitchFamily="34" charset="0"/>
              </a:rPr>
              <a:t>Agenzia delle Entrate Risposta a interpello n. 310 del 24 luglio 2019</a:t>
            </a:r>
            <a:r>
              <a:rPr lang="it-IT" dirty="0">
                <a:latin typeface="Arial" panose="020B0604020202020204" pitchFamily="34" charset="0"/>
                <a:cs typeface="Arial" panose="020B0604020202020204" pitchFamily="34" charset="0"/>
              </a:rPr>
              <a:t>: l’Agenzia, dopo aver ripercorso e meglio specificato quanto già affermato dalla Consulenza giuridica sopra citata, sancisce che laddove il donante non sia residente in Italia al momento della donazione, l’imposta è dovuta solamente per i beni e i diritti “esistenti” sul territorio nazionale</a:t>
            </a:r>
          </a:p>
          <a:p>
            <a:pPr algn="just"/>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1975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A06FF0A-4E85-7B79-0C38-85B16AFFBE3A}"/>
              </a:ext>
            </a:extLst>
          </p:cNvPr>
          <p:cNvSpPr>
            <a:spLocks noGrp="1"/>
          </p:cNvSpPr>
          <p:nvPr>
            <p:ph idx="1"/>
          </p:nvPr>
        </p:nvSpPr>
        <p:spPr>
          <a:xfrm>
            <a:off x="838200" y="625151"/>
            <a:ext cx="10515600" cy="5551812"/>
          </a:xfrm>
        </p:spPr>
        <p:txBody>
          <a:bodyPr>
            <a:normAutofit/>
          </a:bodyPr>
          <a:lstStyle/>
          <a:p>
            <a:pPr algn="just"/>
            <a:r>
              <a:rPr lang="it-IT" sz="3200" b="1" dirty="0">
                <a:latin typeface="Arial" panose="020B0604020202020204" pitchFamily="34" charset="0"/>
                <a:cs typeface="Arial" panose="020B0604020202020204" pitchFamily="34" charset="0"/>
              </a:rPr>
              <a:t>Cassazione 24 marzo 2021 n. 8175</a:t>
            </a:r>
            <a:r>
              <a:rPr lang="it-IT" sz="3200" dirty="0">
                <a:latin typeface="Arial" panose="020B0604020202020204" pitchFamily="34" charset="0"/>
                <a:cs typeface="Arial" panose="020B0604020202020204" pitchFamily="34" charset="0"/>
              </a:rPr>
              <a:t>: la donazione da soggetto residente all’estero a favore di beneficiario residente in Italia effettuata tramite bonifico bancario dipartentesi da conto corrente estero è esente da imposta di donazione difettando entrambi i requisiti richiesti dall’art. 2 del D. Lgs. 346/1990, essendo il donante residente all’estero e trovandosi il denaro, prima dell’atto di disposizione, depositato su conto corrente bancario estero.</a:t>
            </a:r>
          </a:p>
        </p:txBody>
      </p:sp>
    </p:spTree>
    <p:extLst>
      <p:ext uri="{BB962C8B-B14F-4D97-AF65-F5344CB8AC3E}">
        <p14:creationId xmlns:p14="http://schemas.microsoft.com/office/powerpoint/2010/main" val="220737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93283AF-687A-070E-FC20-AD99416E26F7}"/>
              </a:ext>
            </a:extLst>
          </p:cNvPr>
          <p:cNvSpPr>
            <a:spLocks noGrp="1"/>
          </p:cNvSpPr>
          <p:nvPr>
            <p:ph idx="1"/>
          </p:nvPr>
        </p:nvSpPr>
        <p:spPr>
          <a:xfrm>
            <a:off x="838200" y="447869"/>
            <a:ext cx="10515600" cy="5729094"/>
          </a:xfrm>
        </p:spPr>
        <p:txBody>
          <a:bodyPr>
            <a:normAutofit fontScale="92500" lnSpcReduction="20000"/>
          </a:bodyPr>
          <a:lstStyle/>
          <a:p>
            <a:pPr marL="0" indent="0" algn="just">
              <a:buNone/>
            </a:pPr>
            <a:r>
              <a:rPr lang="it-IT" sz="3600" dirty="0">
                <a:latin typeface="Arial" panose="020B0604020202020204" pitchFamily="34" charset="0"/>
                <a:cs typeface="Arial" panose="020B0604020202020204" pitchFamily="34" charset="0"/>
              </a:rPr>
              <a:t>Per il principio della territorialità dell’imposta sancito dall’art. 2 del D. Lgs. 346/1990, confermato anche dai due documenti di prassi e dalla Cassazione sopra citati, l’imposta di donazione è dovuta se il donante è residente nel territorio dello Stato Italiano oppure se i beni donati sono esistenti sul territorio Italiano</a:t>
            </a:r>
            <a:r>
              <a:rPr lang="it-IT" sz="3600" dirty="0"/>
              <a:t>.</a:t>
            </a:r>
          </a:p>
          <a:p>
            <a:pPr marL="0" indent="0" algn="just">
              <a:buNone/>
            </a:pPr>
            <a:r>
              <a:rPr lang="it-IT" sz="3600" dirty="0">
                <a:latin typeface="Arial" panose="020B0604020202020204" pitchFamily="34" charset="0"/>
                <a:cs typeface="Arial" panose="020B0604020202020204" pitchFamily="34" charset="0"/>
              </a:rPr>
              <a:t>La donazione, quindi, anche se formata sul territorio italiano, è esente da imposta di donazione de il donante è residente all’estero e se i beni si trovano sul territorio dello Stato italiano.</a:t>
            </a:r>
          </a:p>
          <a:p>
            <a:pPr marL="0" indent="0" algn="just">
              <a:buNone/>
            </a:pPr>
            <a:r>
              <a:rPr lang="it-IT" sz="3600" dirty="0">
                <a:latin typeface="Arial" panose="020B0604020202020204" pitchFamily="34" charset="0"/>
                <a:cs typeface="Arial" panose="020B0604020202020204" pitchFamily="34" charset="0"/>
              </a:rPr>
              <a:t>Occorre prestare massima attenzione in caso di donazione di denaro da parte di soggetto residente all’estero agli strumenti di pagamento utilizzati per concretizzare la donazione e accertarsi che provengano sempre da conti correnti esteri.</a:t>
            </a:r>
          </a:p>
          <a:p>
            <a:pPr marL="0" indent="0">
              <a:buNone/>
            </a:pPr>
            <a:endParaRPr lang="it-IT" dirty="0"/>
          </a:p>
        </p:txBody>
      </p:sp>
    </p:spTree>
    <p:extLst>
      <p:ext uri="{BB962C8B-B14F-4D97-AF65-F5344CB8AC3E}">
        <p14:creationId xmlns:p14="http://schemas.microsoft.com/office/powerpoint/2010/main" val="2604674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541176"/>
            <a:ext cx="10515600" cy="5635787"/>
          </a:xfrm>
        </p:spPr>
        <p:txBody>
          <a:bodyPr>
            <a:normAutofit fontScale="92500" lnSpcReduction="10000"/>
          </a:bodyPr>
          <a:lstStyle/>
          <a:p>
            <a:pPr marL="0" indent="0" algn="ctr">
              <a:buNone/>
            </a:pPr>
            <a:r>
              <a:rPr lang="it-IT" dirty="0"/>
              <a:t>Il caso analizzato dalla Cassazione</a:t>
            </a:r>
          </a:p>
          <a:p>
            <a:pPr marL="0" indent="0" algn="just">
              <a:buNone/>
            </a:pPr>
            <a:r>
              <a:rPr lang="it-IT" dirty="0"/>
              <a:t>Uno zio paterno (affetto sin dall’anno 2000 da </a:t>
            </a:r>
            <a:r>
              <a:rPr lang="it-IT" i="1" dirty="0"/>
              <a:t>decadimento cognitivo ingravescente</a:t>
            </a:r>
            <a:r>
              <a:rPr lang="it-IT" dirty="0"/>
              <a:t>) nel 2014 attua un trasferimento bancario di denaro e titoli per un importo di Euro 816.116,14 alla nipote dal suo conto svizzero al conto svizzero della nipote. </a:t>
            </a:r>
          </a:p>
          <a:p>
            <a:pPr marL="0" indent="0" algn="just">
              <a:buNone/>
            </a:pPr>
            <a:r>
              <a:rPr lang="it-IT" dirty="0"/>
              <a:t>Detto trasferimento finanziario emerge con l’istanza presentata in sede di collaborazione volontaria (voluntary disclosure) ex lege 186/2014.</a:t>
            </a:r>
          </a:p>
          <a:p>
            <a:pPr marL="0" indent="0" algn="just">
              <a:buNone/>
            </a:pPr>
            <a:r>
              <a:rPr lang="it-IT" dirty="0"/>
              <a:t>L’Agenzia delle Entrate riqualifica in termini di liberalità indiretta e assoggetta a imposta di donazione detto trasferimento.</a:t>
            </a:r>
          </a:p>
          <a:p>
            <a:pPr marL="0" indent="0" algn="just">
              <a:buNone/>
            </a:pPr>
            <a:r>
              <a:rPr lang="it-IT" dirty="0"/>
              <a:t>La Commissione Tributaria Provinciale di Bergamo e la Commissione Tributaria Regionale della Lombardia rigettano il ricorso della contribuente e confermano la tassazione.</a:t>
            </a:r>
          </a:p>
          <a:p>
            <a:pPr marL="0" indent="0" algn="just">
              <a:buNone/>
            </a:pPr>
            <a:r>
              <a:rPr lang="it-IT" dirty="0"/>
              <a:t>La Cassazione Sezione Tributaria 7442/2024 respinge il ricorso della contribuente e conferma che detto trasferimento di denaro e titoli è da assoggettare a imposta di donazione.</a:t>
            </a:r>
          </a:p>
          <a:p>
            <a:pPr marL="0" indent="0">
              <a:buNone/>
            </a:pPr>
            <a:endParaRPr lang="it-IT" dirty="0"/>
          </a:p>
          <a:p>
            <a:endParaRPr lang="it-IT" dirty="0"/>
          </a:p>
        </p:txBody>
      </p:sp>
    </p:spTree>
    <p:extLst>
      <p:ext uri="{BB962C8B-B14F-4D97-AF65-F5344CB8AC3E}">
        <p14:creationId xmlns:p14="http://schemas.microsoft.com/office/powerpoint/2010/main" val="204681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57EEC7-C6DB-9DC2-C7BC-CB852ECB0966}"/>
              </a:ext>
            </a:extLst>
          </p:cNvPr>
          <p:cNvSpPr>
            <a:spLocks noGrp="1"/>
          </p:cNvSpPr>
          <p:nvPr>
            <p:ph type="ctrTitle"/>
          </p:nvPr>
        </p:nvSpPr>
        <p:spPr/>
        <p:txBody>
          <a:bodyPr/>
          <a:lstStyle/>
          <a:p>
            <a:r>
              <a:rPr lang="it-IT" b="1" dirty="0"/>
              <a:t>Grazie per l’attenzione</a:t>
            </a:r>
          </a:p>
        </p:txBody>
      </p:sp>
    </p:spTree>
    <p:extLst>
      <p:ext uri="{BB962C8B-B14F-4D97-AF65-F5344CB8AC3E}">
        <p14:creationId xmlns:p14="http://schemas.microsoft.com/office/powerpoint/2010/main" val="2996493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345233" y="550507"/>
            <a:ext cx="11644604" cy="6064897"/>
          </a:xfrm>
        </p:spPr>
        <p:txBody>
          <a:bodyPr>
            <a:normAutofit lnSpcReduction="10000"/>
          </a:bodyPr>
          <a:lstStyle/>
          <a:p>
            <a:pPr marL="0" indent="0" algn="ctr">
              <a:buNone/>
            </a:pPr>
            <a:r>
              <a:rPr lang="it-IT" dirty="0">
                <a:latin typeface="Arial" panose="020B0604020202020204" pitchFamily="34" charset="0"/>
                <a:cs typeface="Arial" panose="020B0604020202020204" pitchFamily="34" charset="0"/>
              </a:rPr>
              <a:t>Argomentazione della Cassazione</a:t>
            </a:r>
          </a:p>
          <a:p>
            <a:pPr marL="0" indent="0" algn="ctr">
              <a:buNone/>
            </a:pPr>
            <a:endParaRPr lang="it-IT" dirty="0">
              <a:latin typeface="Arial" panose="020B0604020202020204" pitchFamily="34" charset="0"/>
              <a:cs typeface="Arial" panose="020B0604020202020204" pitchFamily="34" charset="0"/>
            </a:endParaRPr>
          </a:p>
          <a:p>
            <a:pPr marL="0" indent="0" algn="just">
              <a:buNone/>
            </a:pPr>
            <a:r>
              <a:rPr lang="it-IT" dirty="0">
                <a:latin typeface="Arial" panose="020B0604020202020204" pitchFamily="34" charset="0"/>
                <a:cs typeface="Arial" panose="020B0604020202020204" pitchFamily="34" charset="0"/>
              </a:rPr>
              <a:t>La Cassazione parte analizzando le precedenti Cassazioni e in particolare la Cassazione Sezioni Unite 27 luglio 2017 n. 18725.</a:t>
            </a:r>
          </a:p>
          <a:p>
            <a:pPr marL="0" indent="0" algn="just">
              <a:buNone/>
            </a:pPr>
            <a:r>
              <a:rPr lang="it-IT" dirty="0">
                <a:latin typeface="Arial" panose="020B0604020202020204" pitchFamily="34" charset="0"/>
                <a:cs typeface="Arial" panose="020B0604020202020204" pitchFamily="34" charset="0"/>
              </a:rPr>
              <a:t>Per la Cassazione Sezioni Unite 18725/2017, che decide in materia civilistica e non tributaria, l’esecuzione di un ordine di bancogiro di strumenti finanziari dal conto deposito titoli del beneficiante a quello del beneficiario realizzato a mezzo banca non rientra tra le donazioni indirette (art. 809 c.c.) ma configura una donazione tipica (art. 769 c.c.) ad esecuzione indiretta, che presuppone l’atto pubblico, salvo che sia di modico valore, perché realizzata non tramite un’operazione triangolare di intermediazione giuridica, ma mediante un’intermediazione gestoria della banca. In altre parole, il patrimonio della banca rappresenta solamente una «zona di transito» tra l’ordinante e il destinatario (nello stesso senso Cass. 19 agosto 2021 n. 23127, Cass. 24 ottobre 2022 n. 31272, Cass. 10 gennaio 2024 n. 982).</a:t>
            </a:r>
          </a:p>
          <a:p>
            <a:pPr marL="0" indent="0" algn="just">
              <a:buNone/>
            </a:pPr>
            <a:endParaRPr lang="it-IT" sz="2400" dirty="0">
              <a:latin typeface="Arial" panose="020B0604020202020204" pitchFamily="34" charset="0"/>
              <a:cs typeface="Arial" panose="020B0604020202020204" pitchFamily="34" charset="0"/>
            </a:endParaRPr>
          </a:p>
          <a:p>
            <a:pPr marL="0" indent="0" algn="just">
              <a:buNone/>
            </a:pPr>
            <a:endParaRPr lang="it-IT" sz="2400" dirty="0">
              <a:latin typeface="Arial" panose="020B0604020202020204" pitchFamily="34" charset="0"/>
              <a:cs typeface="Arial" panose="020B0604020202020204" pitchFamily="34" charset="0"/>
            </a:endParaRPr>
          </a:p>
          <a:p>
            <a:pPr marL="0" indent="0" algn="just">
              <a:buNone/>
            </a:pPr>
            <a:endParaRPr lang="it-IT" sz="2400" dirty="0">
              <a:latin typeface="Arial" panose="020B0604020202020204" pitchFamily="34" charset="0"/>
              <a:cs typeface="Arial" panose="020B0604020202020204" pitchFamily="34" charset="0"/>
            </a:endParaRPr>
          </a:p>
          <a:p>
            <a:pPr marL="0" indent="0" algn="just">
              <a:buNone/>
            </a:pPr>
            <a:endParaRPr lang="it-IT" sz="2400" dirty="0">
              <a:latin typeface="Arial" panose="020B0604020202020204" pitchFamily="34" charset="0"/>
              <a:cs typeface="Arial" panose="020B0604020202020204" pitchFamily="34" charset="0"/>
            </a:endParaRPr>
          </a:p>
          <a:p>
            <a:pPr marL="0" indent="0" algn="just">
              <a:buNone/>
            </a:pPr>
            <a:endParaRPr lang="it-IT" dirty="0"/>
          </a:p>
        </p:txBody>
      </p:sp>
    </p:spTree>
    <p:extLst>
      <p:ext uri="{BB962C8B-B14F-4D97-AF65-F5344CB8AC3E}">
        <p14:creationId xmlns:p14="http://schemas.microsoft.com/office/powerpoint/2010/main" val="1800930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4C009F5-B732-E72B-CD98-9849CB3889A6}"/>
              </a:ext>
            </a:extLst>
          </p:cNvPr>
          <p:cNvSpPr>
            <a:spLocks noGrp="1"/>
          </p:cNvSpPr>
          <p:nvPr>
            <p:ph idx="1"/>
          </p:nvPr>
        </p:nvSpPr>
        <p:spPr>
          <a:xfrm>
            <a:off x="838200" y="531845"/>
            <a:ext cx="10515600" cy="6036906"/>
          </a:xfrm>
        </p:spPr>
        <p:txBody>
          <a:bodyPr>
            <a:normAutofit/>
          </a:bodyPr>
          <a:lstStyle/>
          <a:p>
            <a:pPr marL="0" indent="0" algn="just">
              <a:buNone/>
            </a:pPr>
            <a:r>
              <a:rPr lang="it-IT" sz="3200" dirty="0">
                <a:latin typeface="Arial" panose="020B0604020202020204" pitchFamily="34" charset="0"/>
                <a:cs typeface="Arial" panose="020B0604020202020204" pitchFamily="34" charset="0"/>
              </a:rPr>
              <a:t>Primi commenti dopo questa Sezioni Unite erano stati che la sentenza, pur dettata in materia civilistica, non potesse non avere riflessi in materia tributaria (vedi articolo di Busani su Corriere Tributario 45/2017) e che, quindi, essendo la donazione «informale» nulla per mancanza di forma, la stessa non potesse essere assoggettata a tassazione.</a:t>
            </a:r>
          </a:p>
          <a:p>
            <a:pPr marL="0" indent="0" algn="just">
              <a:buNone/>
            </a:pPr>
            <a:r>
              <a:rPr lang="it-IT" sz="3200" dirty="0">
                <a:latin typeface="Arial" panose="020B0604020202020204" pitchFamily="34" charset="0"/>
                <a:cs typeface="Arial" panose="020B0604020202020204" pitchFamily="34" charset="0"/>
              </a:rPr>
              <a:t>Si argomentava ai sensi dell’art. 38 D.P.R. 131/86 (a sua volta applicabile all’imposta di donazione ai sensi dell’art. 55 </a:t>
            </a:r>
            <a:r>
              <a:rPr lang="it-IT" sz="3200" dirty="0" err="1">
                <a:latin typeface="Arial" panose="020B0604020202020204" pitchFamily="34" charset="0"/>
                <a:cs typeface="Arial" panose="020B0604020202020204" pitchFamily="34" charset="0"/>
              </a:rPr>
              <a:t>D.Lgs.</a:t>
            </a:r>
            <a:r>
              <a:rPr lang="it-IT" sz="3200" dirty="0">
                <a:latin typeface="Arial" panose="020B0604020202020204" pitchFamily="34" charset="0"/>
                <a:cs typeface="Arial" panose="020B0604020202020204" pitchFamily="34" charset="0"/>
              </a:rPr>
              <a:t> 346/90) che prevede la tassazione con imposta di registro dell’atto nullo ma presuppone l’esistenza di un atto che per definizione manca nel caso delle donazioni informali.</a:t>
            </a:r>
          </a:p>
          <a:p>
            <a:endParaRPr lang="it-IT" dirty="0"/>
          </a:p>
        </p:txBody>
      </p:sp>
    </p:spTree>
    <p:extLst>
      <p:ext uri="{BB962C8B-B14F-4D97-AF65-F5344CB8AC3E}">
        <p14:creationId xmlns:p14="http://schemas.microsoft.com/office/powerpoint/2010/main" val="232444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9E66D09-BBE8-FAB3-78E6-11E9D2E59DD7}"/>
              </a:ext>
            </a:extLst>
          </p:cNvPr>
          <p:cNvSpPr>
            <a:spLocks noGrp="1"/>
          </p:cNvSpPr>
          <p:nvPr>
            <p:ph idx="1"/>
          </p:nvPr>
        </p:nvSpPr>
        <p:spPr>
          <a:xfrm>
            <a:off x="838200" y="793102"/>
            <a:ext cx="10515600" cy="5766416"/>
          </a:xfrm>
        </p:spPr>
        <p:txBody>
          <a:bodyPr>
            <a:normAutofit lnSpcReduction="10000"/>
          </a:bodyPr>
          <a:lstStyle/>
          <a:p>
            <a:pPr marL="0" indent="0" algn="just">
              <a:buNone/>
            </a:pPr>
            <a:r>
              <a:rPr lang="it-IT" sz="3200" dirty="0">
                <a:latin typeface="Arial" panose="020B0604020202020204" pitchFamily="34" charset="0"/>
                <a:cs typeface="Arial" panose="020B0604020202020204" pitchFamily="34" charset="0"/>
              </a:rPr>
              <a:t>Per la Cassazione Sezione Tributaria 7442/2024 la donazione di denaro effettuata tramite bonifico bancario, ancorché priva della necessaria forma solenne dell’atto pubblico, assume rilevanza ai fini fiscali.</a:t>
            </a:r>
          </a:p>
          <a:p>
            <a:pPr marL="0" indent="0" algn="just">
              <a:buNone/>
            </a:pPr>
            <a:r>
              <a:rPr lang="it-IT" sz="3200" dirty="0">
                <a:latin typeface="Arial" panose="020B0604020202020204" pitchFamily="34" charset="0"/>
                <a:cs typeface="Arial" panose="020B0604020202020204" pitchFamily="34" charset="0"/>
              </a:rPr>
              <a:t>Attraverso la delegazione di pagamento si realizza, per la Cassazione, il fine di liberalità. Sono presenti, infatti, sia l’animus </a:t>
            </a:r>
            <a:r>
              <a:rPr lang="it-IT" sz="3200" dirty="0" err="1">
                <a:latin typeface="Arial" panose="020B0604020202020204" pitchFamily="34" charset="0"/>
                <a:cs typeface="Arial" panose="020B0604020202020204" pitchFamily="34" charset="0"/>
              </a:rPr>
              <a:t>donandi</a:t>
            </a:r>
            <a:r>
              <a:rPr lang="it-IT" sz="3200" dirty="0">
                <a:latin typeface="Arial" panose="020B0604020202020204" pitchFamily="34" charset="0"/>
                <a:cs typeface="Arial" panose="020B0604020202020204" pitchFamily="34" charset="0"/>
              </a:rPr>
              <a:t> che l’effettivo arricchimento del donatario con depauperamento del patrimonio del donante.</a:t>
            </a:r>
          </a:p>
          <a:p>
            <a:pPr marL="0" indent="0" algn="just">
              <a:buNone/>
            </a:pPr>
            <a:r>
              <a:rPr lang="it-IT" sz="3200" dirty="0"/>
              <a:t>La Cassazione prende in considerazione il disposto degli articoli 1, commi 1, 4 e 4-bis, 55, comma 1-bis, 56-bis, comma 1 e 58, comma 5, </a:t>
            </a:r>
            <a:r>
              <a:rPr lang="it-IT" sz="3200" dirty="0" err="1"/>
              <a:t>D.Lgs.</a:t>
            </a:r>
            <a:r>
              <a:rPr lang="it-IT" sz="3200" dirty="0"/>
              <a:t> 346/1990, per individuare le ipotesi di liberalità diverse dalla donazione formale. </a:t>
            </a:r>
          </a:p>
          <a:p>
            <a:pPr marL="0" indent="0" algn="just">
              <a:buNone/>
            </a:pPr>
            <a:endParaRPr lang="it-IT"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449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2F63638-E0BD-008A-3490-23FD3D370FBD}"/>
              </a:ext>
            </a:extLst>
          </p:cNvPr>
          <p:cNvSpPr>
            <a:spLocks noGrp="1"/>
          </p:cNvSpPr>
          <p:nvPr>
            <p:ph idx="1"/>
          </p:nvPr>
        </p:nvSpPr>
        <p:spPr>
          <a:xfrm>
            <a:off x="744893" y="671803"/>
            <a:ext cx="10515600" cy="5840963"/>
          </a:xfrm>
        </p:spPr>
        <p:txBody>
          <a:bodyPr>
            <a:normAutofit fontScale="85000" lnSpcReduction="20000"/>
          </a:bodyPr>
          <a:lstStyle/>
          <a:p>
            <a:pPr marL="0" indent="0" algn="just">
              <a:lnSpc>
                <a:spcPct val="107000"/>
              </a:lnSpc>
              <a:spcAft>
                <a:spcPts val="800"/>
              </a:spcAft>
              <a:buNone/>
            </a:pPr>
            <a:r>
              <a:rPr lang="it-IT" dirty="0">
                <a:latin typeface="Arial" panose="020B0604020202020204" pitchFamily="34" charset="0"/>
                <a:cs typeface="Arial" panose="020B0604020202020204" pitchFamily="34" charset="0"/>
              </a:rPr>
              <a:t>La Cassazione analizza gli articoli del </a:t>
            </a:r>
            <a:r>
              <a:rPr lang="it-IT" dirty="0" err="1">
                <a:latin typeface="Arial" panose="020B0604020202020204" pitchFamily="34" charset="0"/>
                <a:cs typeface="Arial" panose="020B0604020202020204" pitchFamily="34" charset="0"/>
              </a:rPr>
              <a:t>D.Lgs.</a:t>
            </a:r>
            <a:r>
              <a:rPr lang="it-IT" dirty="0">
                <a:latin typeface="Arial" panose="020B0604020202020204" pitchFamily="34" charset="0"/>
                <a:cs typeface="Arial" panose="020B0604020202020204" pitchFamily="34" charset="0"/>
              </a:rPr>
              <a:t> 346/1990 nei quali sono contemplate le ipotesi di liberalità diverse dalla donazione formale</a:t>
            </a:r>
            <a:r>
              <a:rPr lang="it-IT" dirty="0"/>
              <a:t>. </a:t>
            </a:r>
          </a:p>
          <a:p>
            <a:pPr algn="just">
              <a:lnSpc>
                <a:spcPct val="107000"/>
              </a:lnSpc>
              <a:spcAft>
                <a:spcPts val="800"/>
              </a:spcAft>
            </a:pPr>
            <a:r>
              <a:rPr lang="it-IT" b="1" dirty="0">
                <a:latin typeface="Arial" panose="020B0604020202020204" pitchFamily="34" charset="0"/>
                <a:ea typeface="Calibri" panose="020F0502020204030204" pitchFamily="34" charset="0"/>
                <a:cs typeface="Arial" panose="020B0604020202020204" pitchFamily="34" charset="0"/>
              </a:rPr>
              <a:t>Art. 1, comma 1,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«L'imposta sulle successioni e donazioni si applica ai trasferimenti di beni e diritti per successione a causa di morte ed ai trasferimenti di beni e diritti per donazione o altra liberalità tra vivi»</a:t>
            </a:r>
          </a:p>
          <a:p>
            <a:pPr algn="just">
              <a:lnSpc>
                <a:spcPct val="107000"/>
              </a:lnSpc>
              <a:spcAft>
                <a:spcPts val="800"/>
              </a:spcAft>
            </a:pPr>
            <a:r>
              <a:rPr lang="it-IT" b="1" dirty="0">
                <a:latin typeface="Arial" panose="020B0604020202020204" pitchFamily="34" charset="0"/>
                <a:ea typeface="Calibri" panose="020F0502020204030204" pitchFamily="34" charset="0"/>
                <a:cs typeface="Arial" panose="020B0604020202020204" pitchFamily="34" charset="0"/>
              </a:rPr>
              <a:t>Art. 1, comma 4,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sz="2800" dirty="0">
                <a:latin typeface="Arial" panose="020B0604020202020204" pitchFamily="34" charset="0"/>
                <a:ea typeface="Calibri" panose="020F0502020204030204" pitchFamily="34" charset="0"/>
                <a:cs typeface="Arial" panose="020B0604020202020204" pitchFamily="34" charset="0"/>
              </a:rPr>
              <a:t>L'imposta non si applica nei casi di donazione o liberalità di cui agli articoli 742 e 783 del codice civile»</a:t>
            </a:r>
          </a:p>
          <a:p>
            <a:pPr algn="just">
              <a:lnSpc>
                <a:spcPct val="107000"/>
              </a:lnSpc>
              <a:spcAft>
                <a:spcPts val="800"/>
              </a:spcAft>
            </a:pPr>
            <a:r>
              <a:rPr lang="it-IT" b="1" dirty="0">
                <a:latin typeface="Arial" panose="020B0604020202020204" pitchFamily="34" charset="0"/>
                <a:ea typeface="Calibri" panose="020F0502020204030204" pitchFamily="34" charset="0"/>
                <a:cs typeface="Arial" panose="020B0604020202020204" pitchFamily="34" charset="0"/>
              </a:rPr>
              <a:t>Art. 1, comma 4-bis,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sz="2800" dirty="0">
                <a:latin typeface="Arial" panose="020B0604020202020204" pitchFamily="34" charset="0"/>
                <a:ea typeface="Calibri" panose="020F0502020204030204" pitchFamily="34" charset="0"/>
                <a:cs typeface="Arial" panose="020B0604020202020204" pitchFamily="34" charset="0"/>
              </a:rPr>
              <a:t>Ferma restando l'applicazione dell'imposta anche alle liberalità indirette risultanti da atti soggetti a registrazione, l'imposta non si applica nei casi di donazioni o di altre liberalità collegate ad atti concernenti il trasferimento o la costituzione di diritti immobiliari ovvero il trasferimento di aziende, qualora per l'atto sia prevista l'applicazione dell'imposta di registro, in misura proporzionale, o dell'imposta sul valore aggiunto».</a:t>
            </a:r>
            <a:endParaRPr lang="it-IT"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it-IT" dirty="0">
              <a:latin typeface="Arial" panose="020B060402020202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929005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63D3BD-0AB5-BBE8-511F-BC384817E5D8}"/>
              </a:ext>
            </a:extLst>
          </p:cNvPr>
          <p:cNvSpPr>
            <a:spLocks noGrp="1"/>
          </p:cNvSpPr>
          <p:nvPr>
            <p:ph idx="1"/>
          </p:nvPr>
        </p:nvSpPr>
        <p:spPr>
          <a:xfrm>
            <a:off x="838200" y="475861"/>
            <a:ext cx="10515600" cy="5701102"/>
          </a:xfrm>
        </p:spPr>
        <p:txBody>
          <a:bodyPr/>
          <a:lstStyle/>
          <a:p>
            <a:pPr algn="just"/>
            <a:r>
              <a:rPr lang="it-IT" b="1" dirty="0">
                <a:latin typeface="Arial" panose="020B0604020202020204" pitchFamily="34" charset="0"/>
                <a:ea typeface="Calibri" panose="020F0502020204030204" pitchFamily="34" charset="0"/>
                <a:cs typeface="Arial" panose="020B0604020202020204" pitchFamily="34" charset="0"/>
              </a:rPr>
              <a:t>Art. 55, comma 1-bis,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sz="2800" dirty="0">
                <a:effectLst/>
                <a:latin typeface="Arial" panose="020B0604020202020204" pitchFamily="34" charset="0"/>
                <a:ea typeface="Calibri" panose="020F0502020204030204" pitchFamily="34" charset="0"/>
                <a:cs typeface="Arial" panose="020B0604020202020204" pitchFamily="34" charset="0"/>
              </a:rPr>
              <a:t>Sono soggetti a registrazione in termine fisso anche gli atti aventi ad oggetto donazioni, dirette o indirette, formati all'estero nei confronti di beneficiari residenti nello Stato»</a:t>
            </a:r>
          </a:p>
          <a:p>
            <a:endParaRPr lang="it-IT" sz="2800" dirty="0">
              <a:effectLst/>
              <a:latin typeface="Arial" panose="020B0604020202020204" pitchFamily="34" charset="0"/>
              <a:ea typeface="Calibri" panose="020F0502020204030204" pitchFamily="34" charset="0"/>
              <a:cs typeface="Arial" panose="020B0604020202020204" pitchFamily="34" charset="0"/>
            </a:endParaRPr>
          </a:p>
          <a:p>
            <a:pPr algn="just"/>
            <a:r>
              <a:rPr lang="it-IT" b="1" dirty="0">
                <a:latin typeface="Arial" panose="020B0604020202020204" pitchFamily="34" charset="0"/>
                <a:ea typeface="Calibri" panose="020F0502020204030204" pitchFamily="34" charset="0"/>
                <a:cs typeface="Arial" panose="020B0604020202020204" pitchFamily="34" charset="0"/>
              </a:rPr>
              <a:t>Art. 56-bis, comma 1,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dirty="0">
                <a:effectLst/>
                <a:latin typeface="Arial" panose="020B0604020202020204" pitchFamily="34" charset="0"/>
                <a:ea typeface="Calibri" panose="020F0502020204030204" pitchFamily="34" charset="0"/>
                <a:cs typeface="Arial" panose="020B0604020202020204" pitchFamily="34" charset="0"/>
              </a:rPr>
              <a:t>Ferma l'esclusione delle donazioni o liberalità di cui agli articoli 742 e 783 del codice civile, l'accertamento delle liberalità diverse dalle donazioni…»</a:t>
            </a:r>
          </a:p>
          <a:p>
            <a:pPr algn="just"/>
            <a:endParaRPr lang="it-IT" dirty="0">
              <a:latin typeface="Arial" panose="020B0604020202020204" pitchFamily="34" charset="0"/>
              <a:ea typeface="Calibri" panose="020F0502020204030204" pitchFamily="34" charset="0"/>
              <a:cs typeface="Arial" panose="020B0604020202020204" pitchFamily="34" charset="0"/>
            </a:endParaRPr>
          </a:p>
          <a:p>
            <a:pPr algn="just"/>
            <a:r>
              <a:rPr lang="it-IT" b="1" dirty="0">
                <a:latin typeface="Arial" panose="020B0604020202020204" pitchFamily="34" charset="0"/>
                <a:ea typeface="Calibri" panose="020F0502020204030204" pitchFamily="34" charset="0"/>
                <a:cs typeface="Arial" panose="020B0604020202020204" pitchFamily="34" charset="0"/>
              </a:rPr>
              <a:t>Art. 58, comma 5, </a:t>
            </a:r>
            <a:r>
              <a:rPr lang="it-IT" b="1" dirty="0" err="1">
                <a:latin typeface="Arial" panose="020B0604020202020204" pitchFamily="34" charset="0"/>
                <a:ea typeface="Calibri" panose="020F0502020204030204" pitchFamily="34" charset="0"/>
                <a:cs typeface="Arial" panose="020B0604020202020204" pitchFamily="34" charset="0"/>
              </a:rPr>
              <a:t>D.Lgs.</a:t>
            </a:r>
            <a:r>
              <a:rPr lang="it-IT" b="1" dirty="0">
                <a:latin typeface="Arial" panose="020B0604020202020204" pitchFamily="34" charset="0"/>
                <a:ea typeface="Calibri" panose="020F0502020204030204" pitchFamily="34" charset="0"/>
                <a:cs typeface="Arial" panose="020B0604020202020204" pitchFamily="34" charset="0"/>
              </a:rPr>
              <a:t> 346/1990</a:t>
            </a:r>
            <a:r>
              <a:rPr lang="it-IT" dirty="0">
                <a:latin typeface="Arial" panose="020B0604020202020204" pitchFamily="34" charset="0"/>
                <a:ea typeface="Calibri" panose="020F0502020204030204" pitchFamily="34" charset="0"/>
                <a:cs typeface="Arial" panose="020B0604020202020204" pitchFamily="34" charset="0"/>
              </a:rPr>
              <a:t>: «</a:t>
            </a:r>
            <a:r>
              <a:rPr lang="it-IT" sz="2800" dirty="0">
                <a:latin typeface="Arial" panose="020B0604020202020204" pitchFamily="34" charset="0"/>
                <a:ea typeface="Calibri" panose="020F0502020204030204" pitchFamily="34" charset="0"/>
                <a:cs typeface="Arial" panose="020B0604020202020204" pitchFamily="34" charset="0"/>
              </a:rPr>
              <a:t>Le disposizioni di questo titolo si applicano, in quanto compatibili, anche per gli atti di liberalità tra vivi diversi dalla donazione»</a:t>
            </a:r>
            <a:endParaRPr lang="it-IT" dirty="0"/>
          </a:p>
        </p:txBody>
      </p:sp>
    </p:spTree>
    <p:extLst>
      <p:ext uri="{BB962C8B-B14F-4D97-AF65-F5344CB8AC3E}">
        <p14:creationId xmlns:p14="http://schemas.microsoft.com/office/powerpoint/2010/main" val="1957806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98580"/>
            <a:ext cx="10515600" cy="5878383"/>
          </a:xfrm>
        </p:spPr>
        <p:txBody>
          <a:bodyPr>
            <a:normAutofit lnSpcReduction="10000"/>
          </a:bodyPr>
          <a:lstStyle/>
          <a:p>
            <a:r>
              <a:rPr lang="it-IT" b="1" u="sng" dirty="0"/>
              <a:t>Donazioni dirette o formali</a:t>
            </a:r>
            <a:r>
              <a:rPr lang="it-IT" dirty="0"/>
              <a:t>: attuate mediante l’atto pubblico.</a:t>
            </a:r>
          </a:p>
          <a:p>
            <a:pPr algn="just"/>
            <a:r>
              <a:rPr lang="it-IT" b="1" u="sng" dirty="0"/>
              <a:t>Donazioni indirette </a:t>
            </a:r>
            <a:r>
              <a:rPr lang="it-IT" dirty="0"/>
              <a:t>(anche se formali): derivano dalla confezione di un atto giuridico o da un negozio giuridico o da un contratto (diverso dalla donazione prevista dall’art. 769 c.c.) che produce effetti analoghi alla donazione diretta (adempimento del terzo, adempimento del debito altrui, </a:t>
            </a:r>
            <a:r>
              <a:rPr lang="it-IT" dirty="0" err="1"/>
              <a:t>electio</a:t>
            </a:r>
            <a:r>
              <a:rPr lang="it-IT" dirty="0"/>
              <a:t> amici, accollo debito altrui)</a:t>
            </a:r>
          </a:p>
          <a:p>
            <a:pPr algn="just"/>
            <a:r>
              <a:rPr lang="it-IT" b="1" u="sng" dirty="0"/>
              <a:t>Donazioni informali</a:t>
            </a:r>
            <a:r>
              <a:rPr lang="it-IT" dirty="0"/>
              <a:t>: consistono nello svolgimento di un’attività materiale (bonifico bancario, cointestazione conto corrente bancario o dossier titoli, consegna di assegno circolare intestato al donatario perché questi lo incassi sul proprio conto corrente) o nella tenuta di un comportamento consapevolmente omissivo (lasciare decorrere un termine di prescrizione o di usucapione, lasciare operare il meccanismo dell’art. 177 primo comma </a:t>
            </a:r>
            <a:r>
              <a:rPr lang="it-IT" dirty="0" err="1"/>
              <a:t>lett</a:t>
            </a:r>
            <a:r>
              <a:rPr lang="it-IT" dirty="0"/>
              <a:t>. A) c.c. anche se il denaro utilizzato proviene dalla vendita di bene personale di uno dei due coniugi) che hanno come conseguenza la diminuzione del patrimonio del disponente e l’arricchimento del beneficiario a scopo di liberalità</a:t>
            </a:r>
          </a:p>
        </p:txBody>
      </p:sp>
    </p:spTree>
    <p:extLst>
      <p:ext uri="{BB962C8B-B14F-4D97-AF65-F5344CB8AC3E}">
        <p14:creationId xmlns:p14="http://schemas.microsoft.com/office/powerpoint/2010/main" val="1070054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1480</TotalTime>
  <Words>4086</Words>
  <Application>Microsoft Office PowerPoint</Application>
  <PresentationFormat>Widescreen</PresentationFormat>
  <Paragraphs>130</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Arial</vt:lpstr>
      <vt:lpstr>Calibri</vt:lpstr>
      <vt:lpstr>Calibri Light</vt:lpstr>
      <vt:lpstr>Tema di Office</vt:lpstr>
      <vt:lpstr>DONAZIONE INFORMALE  COACERVO  TERRITORIALITA’ DELL’IMPOSTA </vt:lpstr>
      <vt:lpstr>  Donazione informale Cassazione Civile Sez. Tributaria  20 marzo 2024 n. 7442</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CONCLUSIONI</vt:lpstr>
      <vt:lpstr>Coacervo</vt:lpstr>
      <vt:lpstr>Presentazione standard di PowerPoint</vt:lpstr>
      <vt:lpstr>Presentazione standard di PowerPoint</vt:lpstr>
      <vt:lpstr>Presentazione standard di PowerPoint</vt:lpstr>
      <vt:lpstr>Presentazione standard di PowerPoint</vt:lpstr>
      <vt:lpstr>Coacervo tra donazione e successione </vt:lpstr>
      <vt:lpstr>Coacervo nelle donazioni</vt:lpstr>
      <vt:lpstr>Territorialità dell’imposta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pc1</dc:creator>
  <cp:lastModifiedBy>Lorena Giannini</cp:lastModifiedBy>
  <cp:revision>78</cp:revision>
  <cp:lastPrinted>2024-05-06T12:07:32Z</cp:lastPrinted>
  <dcterms:created xsi:type="dcterms:W3CDTF">2024-05-02T08:52:42Z</dcterms:created>
  <dcterms:modified xsi:type="dcterms:W3CDTF">2024-05-08T15:34:56Z</dcterms:modified>
</cp:coreProperties>
</file>